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6" r:id="rId2"/>
    <p:sldId id="297" r:id="rId3"/>
    <p:sldId id="298" r:id="rId4"/>
    <p:sldId id="282" r:id="rId5"/>
    <p:sldId id="283" r:id="rId6"/>
    <p:sldId id="279" r:id="rId7"/>
    <p:sldId id="299" r:id="rId8"/>
    <p:sldId id="306" r:id="rId9"/>
    <p:sldId id="307" r:id="rId10"/>
    <p:sldId id="300" r:id="rId11"/>
    <p:sldId id="308" r:id="rId12"/>
    <p:sldId id="302" r:id="rId13"/>
    <p:sldId id="309" r:id="rId14"/>
    <p:sldId id="310" r:id="rId15"/>
    <p:sldId id="294" r:id="rId16"/>
    <p:sldId id="311" r:id="rId17"/>
    <p:sldId id="305" r:id="rId18"/>
    <p:sldId id="312" r:id="rId19"/>
  </p:sldIdLst>
  <p:sldSz cx="9144000" cy="6858000" type="screen4x3"/>
  <p:notesSz cx="7102475" cy="10233025"/>
  <p:defaultTextStyle>
    <a:defPPr>
      <a:defRPr lang="ja-JP"/>
    </a:defPPr>
    <a:lvl1pPr algn="l" rtl="0" fontAlgn="base">
      <a:spcBef>
        <a:spcPct val="0"/>
      </a:spcBef>
      <a:spcAft>
        <a:spcPct val="0"/>
      </a:spcAft>
      <a:defRPr kumimoji="1" sz="2400" kern="1200">
        <a:solidFill>
          <a:schemeClr val="tx1"/>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ECFF"/>
    <a:srgbClr val="FF99FF"/>
    <a:srgbClr val="94FF80"/>
    <a:srgbClr val="3D7DE3"/>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86292" autoAdjust="0"/>
  </p:normalViewPr>
  <p:slideViewPr>
    <p:cSldViewPr>
      <p:cViewPr varScale="1">
        <p:scale>
          <a:sx n="65" d="100"/>
          <a:sy n="65" d="100"/>
        </p:scale>
        <p:origin x="1416" y="90"/>
      </p:cViewPr>
      <p:guideLst>
        <p:guide orient="horz" pos="2160"/>
        <p:guide orient="horz" pos="618"/>
        <p:guide pos="2880"/>
        <p:guide pos="5375"/>
      </p:guideLst>
    </p:cSldViewPr>
  </p:slideViewPr>
  <p:outlineViewPr>
    <p:cViewPr>
      <p:scale>
        <a:sx n="33" d="100"/>
        <a:sy n="33" d="100"/>
      </p:scale>
      <p:origin x="270" y="10686"/>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8236" cy="511570"/>
          </a:xfrm>
          <a:prstGeom prst="rect">
            <a:avLst/>
          </a:prstGeom>
        </p:spPr>
        <p:txBody>
          <a:bodyPr vert="horz" lIns="95049" tIns="47524" rIns="95049" bIns="47524" rtlCol="0"/>
          <a:lstStyle>
            <a:lvl1pPr algn="l">
              <a:defRPr sz="1300"/>
            </a:lvl1pPr>
          </a:lstStyle>
          <a:p>
            <a:pPr>
              <a:defRPr/>
            </a:pPr>
            <a:endParaRPr lang="ja-JP" altLang="en-US"/>
          </a:p>
        </p:txBody>
      </p:sp>
      <p:sp>
        <p:nvSpPr>
          <p:cNvPr id="3" name="日付プレースホルダ 2"/>
          <p:cNvSpPr>
            <a:spLocks noGrp="1"/>
          </p:cNvSpPr>
          <p:nvPr>
            <p:ph type="dt" sz="quarter" idx="1"/>
          </p:nvPr>
        </p:nvSpPr>
        <p:spPr>
          <a:xfrm>
            <a:off x="4022582" y="0"/>
            <a:ext cx="3078236" cy="511570"/>
          </a:xfrm>
          <a:prstGeom prst="rect">
            <a:avLst/>
          </a:prstGeom>
        </p:spPr>
        <p:txBody>
          <a:bodyPr vert="horz" lIns="95049" tIns="47524" rIns="95049" bIns="47524" rtlCol="0"/>
          <a:lstStyle>
            <a:lvl1pPr algn="r">
              <a:defRPr sz="1300"/>
            </a:lvl1pPr>
          </a:lstStyle>
          <a:p>
            <a:pPr>
              <a:defRPr/>
            </a:pPr>
            <a:fld id="{A6EA2385-7B63-4C5D-91D8-2142DDD3B806}" type="datetimeFigureOut">
              <a:rPr lang="ja-JP" altLang="en-US"/>
              <a:pPr>
                <a:defRPr/>
              </a:pPr>
              <a:t>2020/7/2</a:t>
            </a:fld>
            <a:endParaRPr lang="ja-JP" altLang="en-US"/>
          </a:p>
        </p:txBody>
      </p:sp>
      <p:sp>
        <p:nvSpPr>
          <p:cNvPr id="4" name="フッター プレースホルダ 3"/>
          <p:cNvSpPr>
            <a:spLocks noGrp="1"/>
          </p:cNvSpPr>
          <p:nvPr>
            <p:ph type="ftr" sz="quarter" idx="2"/>
          </p:nvPr>
        </p:nvSpPr>
        <p:spPr>
          <a:xfrm>
            <a:off x="0" y="9719822"/>
            <a:ext cx="3078236" cy="511569"/>
          </a:xfrm>
          <a:prstGeom prst="rect">
            <a:avLst/>
          </a:prstGeom>
        </p:spPr>
        <p:txBody>
          <a:bodyPr vert="horz" lIns="95049" tIns="47524" rIns="95049" bIns="47524" rtlCol="0" anchor="b"/>
          <a:lstStyle>
            <a:lvl1pPr algn="l">
              <a:defRPr sz="1300"/>
            </a:lvl1pPr>
          </a:lstStyle>
          <a:p>
            <a:pPr>
              <a:defRPr/>
            </a:pPr>
            <a:endParaRPr lang="ja-JP" altLang="en-US"/>
          </a:p>
        </p:txBody>
      </p:sp>
      <p:sp>
        <p:nvSpPr>
          <p:cNvPr id="5" name="スライド番号プレースホルダ 4"/>
          <p:cNvSpPr>
            <a:spLocks noGrp="1"/>
          </p:cNvSpPr>
          <p:nvPr>
            <p:ph type="sldNum" sz="quarter" idx="3"/>
          </p:nvPr>
        </p:nvSpPr>
        <p:spPr>
          <a:xfrm>
            <a:off x="4022582" y="9719822"/>
            <a:ext cx="3078236" cy="511569"/>
          </a:xfrm>
          <a:prstGeom prst="rect">
            <a:avLst/>
          </a:prstGeom>
        </p:spPr>
        <p:txBody>
          <a:bodyPr vert="horz" lIns="95049" tIns="47524" rIns="95049" bIns="47524" rtlCol="0" anchor="b"/>
          <a:lstStyle>
            <a:lvl1pPr algn="r">
              <a:defRPr sz="13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78236" cy="511570"/>
          </a:xfrm>
          <a:prstGeom prst="rect">
            <a:avLst/>
          </a:prstGeom>
          <a:noFill/>
          <a:ln w="9525">
            <a:noFill/>
            <a:miter lim="800000"/>
            <a:headEnd/>
            <a:tailEnd/>
          </a:ln>
          <a:effectLst/>
        </p:spPr>
        <p:txBody>
          <a:bodyPr vert="horz" wrap="square" lIns="95049" tIns="47524" rIns="95049" bIns="47524" numCol="1" anchor="t" anchorCtr="0" compatLnSpc="1">
            <a:prstTxWarp prst="textNoShape">
              <a:avLst/>
            </a:prstTxWarp>
          </a:bodyPr>
          <a:lstStyle>
            <a:lvl1pPr>
              <a:defRPr sz="1300"/>
            </a:lvl1pPr>
          </a:lstStyle>
          <a:p>
            <a:pPr>
              <a:defRPr/>
            </a:pPr>
            <a:endParaRPr lang="en-US" altLang="ja-JP"/>
          </a:p>
        </p:txBody>
      </p:sp>
      <p:sp>
        <p:nvSpPr>
          <p:cNvPr id="54275" name="Rectangle 3"/>
          <p:cNvSpPr>
            <a:spLocks noGrp="1" noChangeArrowheads="1"/>
          </p:cNvSpPr>
          <p:nvPr>
            <p:ph type="dt" idx="1"/>
          </p:nvPr>
        </p:nvSpPr>
        <p:spPr bwMode="auto">
          <a:xfrm>
            <a:off x="4022582" y="0"/>
            <a:ext cx="3078236" cy="511570"/>
          </a:xfrm>
          <a:prstGeom prst="rect">
            <a:avLst/>
          </a:prstGeom>
          <a:noFill/>
          <a:ln w="9525">
            <a:noFill/>
            <a:miter lim="800000"/>
            <a:headEnd/>
            <a:tailEnd/>
          </a:ln>
          <a:effectLst/>
        </p:spPr>
        <p:txBody>
          <a:bodyPr vert="horz" wrap="square" lIns="95049" tIns="47524" rIns="95049" bIns="47524" numCol="1" anchor="t" anchorCtr="0" compatLnSpc="1">
            <a:prstTxWarp prst="textNoShape">
              <a:avLst/>
            </a:prstTxWarp>
          </a:bodyPr>
          <a:lstStyle>
            <a:lvl1pPr algn="r">
              <a:defRPr sz="13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93775" y="768350"/>
            <a:ext cx="5114925" cy="38354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710746" y="4860728"/>
            <a:ext cx="5682642" cy="4604126"/>
          </a:xfrm>
          <a:prstGeom prst="rect">
            <a:avLst/>
          </a:prstGeom>
          <a:noFill/>
          <a:ln w="9525">
            <a:noFill/>
            <a:miter lim="800000"/>
            <a:headEnd/>
            <a:tailEnd/>
          </a:ln>
          <a:effectLst/>
        </p:spPr>
        <p:txBody>
          <a:bodyPr vert="horz" wrap="square" lIns="95049" tIns="47524" rIns="95049" bIns="47524"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4278" name="Rectangle 6"/>
          <p:cNvSpPr>
            <a:spLocks noGrp="1" noChangeArrowheads="1"/>
          </p:cNvSpPr>
          <p:nvPr>
            <p:ph type="ftr" sz="quarter" idx="4"/>
          </p:nvPr>
        </p:nvSpPr>
        <p:spPr bwMode="auto">
          <a:xfrm>
            <a:off x="0" y="9719822"/>
            <a:ext cx="3078236" cy="511569"/>
          </a:xfrm>
          <a:prstGeom prst="rect">
            <a:avLst/>
          </a:prstGeom>
          <a:noFill/>
          <a:ln w="9525">
            <a:noFill/>
            <a:miter lim="800000"/>
            <a:headEnd/>
            <a:tailEnd/>
          </a:ln>
          <a:effectLst/>
        </p:spPr>
        <p:txBody>
          <a:bodyPr vert="horz" wrap="square" lIns="95049" tIns="47524" rIns="95049" bIns="47524" numCol="1" anchor="b" anchorCtr="0" compatLnSpc="1">
            <a:prstTxWarp prst="textNoShape">
              <a:avLst/>
            </a:prstTxWarp>
          </a:bodyPr>
          <a:lstStyle>
            <a:lvl1pPr>
              <a:defRPr sz="1300"/>
            </a:lvl1pPr>
          </a:lstStyle>
          <a:p>
            <a:pPr>
              <a:defRPr/>
            </a:pPr>
            <a:endParaRPr lang="en-US" altLang="ja-JP"/>
          </a:p>
        </p:txBody>
      </p:sp>
      <p:sp>
        <p:nvSpPr>
          <p:cNvPr id="54279" name="Rectangle 7"/>
          <p:cNvSpPr>
            <a:spLocks noGrp="1" noChangeArrowheads="1"/>
          </p:cNvSpPr>
          <p:nvPr>
            <p:ph type="sldNum" sz="quarter" idx="5"/>
          </p:nvPr>
        </p:nvSpPr>
        <p:spPr bwMode="auto">
          <a:xfrm>
            <a:off x="4022582" y="9719822"/>
            <a:ext cx="3078236" cy="511569"/>
          </a:xfrm>
          <a:prstGeom prst="rect">
            <a:avLst/>
          </a:prstGeom>
          <a:noFill/>
          <a:ln w="9525">
            <a:noFill/>
            <a:miter lim="800000"/>
            <a:headEnd/>
            <a:tailEnd/>
          </a:ln>
          <a:effectLst/>
        </p:spPr>
        <p:txBody>
          <a:bodyPr vert="horz" wrap="square" lIns="95049" tIns="47524" rIns="95049" bIns="47524" numCol="1" anchor="b" anchorCtr="0" compatLnSpc="1">
            <a:prstTxWarp prst="textNoShape">
              <a:avLst/>
            </a:prstTxWarp>
          </a:bodyPr>
          <a:lstStyle>
            <a:lvl1pPr algn="r">
              <a:defRPr sz="13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smtClean="0"/>
          </a:p>
        </p:txBody>
      </p:sp>
      <p:sp>
        <p:nvSpPr>
          <p:cNvPr id="21508" name="スライド番号プレースホルダ 3"/>
          <p:cNvSpPr>
            <a:spLocks noGrp="1"/>
          </p:cNvSpPr>
          <p:nvPr>
            <p:ph type="sldNum" sz="quarter" idx="5"/>
          </p:nvPr>
        </p:nvSpPr>
        <p:spPr>
          <a:noFill/>
        </p:spPr>
        <p:txBody>
          <a:bodyPr/>
          <a:lstStyle/>
          <a:p>
            <a:fld id="{AF6E21BD-8D2C-4F6A-8D2E-49B9C6684AAA}" type="slidenum">
              <a:rPr lang="en-US" altLang="ja-JP" smtClean="0"/>
              <a:pPr/>
              <a:t>1</a:t>
            </a:fld>
            <a:endParaRPr lang="en-US" altLang="ja-JP" smtClean="0"/>
          </a:p>
        </p:txBody>
      </p:sp>
    </p:spTree>
    <p:extLst>
      <p:ext uri="{BB962C8B-B14F-4D97-AF65-F5344CB8AC3E}">
        <p14:creationId xmlns:p14="http://schemas.microsoft.com/office/powerpoint/2010/main" val="172616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02A5645-26BA-48E5-A640-71C22F2E12D5}" type="slidenum">
              <a:rPr lang="en-US" altLang="ja-JP" smtClean="0"/>
              <a:pPr/>
              <a:t>10</a:t>
            </a:fld>
            <a:endParaRPr lang="en-US" altLang="ja-JP"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smtClean="0"/>
          </a:p>
        </p:txBody>
      </p:sp>
    </p:spTree>
    <p:extLst>
      <p:ext uri="{BB962C8B-B14F-4D97-AF65-F5344CB8AC3E}">
        <p14:creationId xmlns:p14="http://schemas.microsoft.com/office/powerpoint/2010/main" val="339805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smtClean="0"/>
          </a:p>
        </p:txBody>
      </p:sp>
      <p:sp>
        <p:nvSpPr>
          <p:cNvPr id="31748" name="スライド番号プレースホルダ 3"/>
          <p:cNvSpPr>
            <a:spLocks noGrp="1"/>
          </p:cNvSpPr>
          <p:nvPr>
            <p:ph type="sldNum" sz="quarter" idx="5"/>
          </p:nvPr>
        </p:nvSpPr>
        <p:spPr>
          <a:noFill/>
        </p:spPr>
        <p:txBody>
          <a:bodyPr/>
          <a:lstStyle/>
          <a:p>
            <a:fld id="{9892FC30-A528-42E2-AF29-78879DBF7419}" type="slidenum">
              <a:rPr lang="en-US" altLang="ja-JP" smtClean="0"/>
              <a:pPr/>
              <a:t>11</a:t>
            </a:fld>
            <a:endParaRPr lang="en-US" altLang="ja-JP" smtClean="0"/>
          </a:p>
        </p:txBody>
      </p:sp>
    </p:spTree>
    <p:extLst>
      <p:ext uri="{BB962C8B-B14F-4D97-AF65-F5344CB8AC3E}">
        <p14:creationId xmlns:p14="http://schemas.microsoft.com/office/powerpoint/2010/main" val="252610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smtClean="0"/>
          </a:p>
        </p:txBody>
      </p:sp>
      <p:sp>
        <p:nvSpPr>
          <p:cNvPr id="32772" name="スライド番号プレースホルダ 3"/>
          <p:cNvSpPr>
            <a:spLocks noGrp="1"/>
          </p:cNvSpPr>
          <p:nvPr>
            <p:ph type="sldNum" sz="quarter" idx="5"/>
          </p:nvPr>
        </p:nvSpPr>
        <p:spPr>
          <a:noFill/>
        </p:spPr>
        <p:txBody>
          <a:bodyPr/>
          <a:lstStyle/>
          <a:p>
            <a:fld id="{66A92B46-E24F-410A-8C55-A19945285795}" type="slidenum">
              <a:rPr lang="en-US" altLang="ja-JP" smtClean="0"/>
              <a:pPr/>
              <a:t>12</a:t>
            </a:fld>
            <a:endParaRPr lang="en-US" altLang="ja-JP" smtClean="0"/>
          </a:p>
        </p:txBody>
      </p:sp>
    </p:spTree>
    <p:extLst>
      <p:ext uri="{BB962C8B-B14F-4D97-AF65-F5344CB8AC3E}">
        <p14:creationId xmlns:p14="http://schemas.microsoft.com/office/powerpoint/2010/main" val="116593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smtClean="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13</a:t>
            </a:fld>
            <a:endParaRPr lang="en-US" altLang="ja-JP" smtClean="0"/>
          </a:p>
        </p:txBody>
      </p:sp>
    </p:spTree>
    <p:extLst>
      <p:ext uri="{BB962C8B-B14F-4D97-AF65-F5344CB8AC3E}">
        <p14:creationId xmlns:p14="http://schemas.microsoft.com/office/powerpoint/2010/main" val="79846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smtClean="0"/>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14</a:t>
            </a:fld>
            <a:endParaRPr lang="en-US" altLang="ja-JP" smtClean="0"/>
          </a:p>
        </p:txBody>
      </p:sp>
    </p:spTree>
    <p:extLst>
      <p:ext uri="{BB962C8B-B14F-4D97-AF65-F5344CB8AC3E}">
        <p14:creationId xmlns:p14="http://schemas.microsoft.com/office/powerpoint/2010/main" val="154912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smtClean="0"/>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15</a:t>
            </a:fld>
            <a:endParaRPr lang="en-US" altLang="ja-JP" smtClean="0"/>
          </a:p>
        </p:txBody>
      </p:sp>
    </p:spTree>
    <p:extLst>
      <p:ext uri="{BB962C8B-B14F-4D97-AF65-F5344CB8AC3E}">
        <p14:creationId xmlns:p14="http://schemas.microsoft.com/office/powerpoint/2010/main" val="133730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noFill/>
          <a:ln/>
        </p:spPr>
        <p:txBody>
          <a:bodyPr/>
          <a:lstStyle/>
          <a:p>
            <a:endParaRPr lang="ja-JP" altLang="en-US" smtClean="0"/>
          </a:p>
        </p:txBody>
      </p:sp>
      <p:sp>
        <p:nvSpPr>
          <p:cNvPr id="36868" name="スライド番号プレースホルダ 3"/>
          <p:cNvSpPr>
            <a:spLocks noGrp="1"/>
          </p:cNvSpPr>
          <p:nvPr>
            <p:ph type="sldNum" sz="quarter" idx="5"/>
          </p:nvPr>
        </p:nvSpPr>
        <p:spPr>
          <a:noFill/>
        </p:spPr>
        <p:txBody>
          <a:bodyPr/>
          <a:lstStyle/>
          <a:p>
            <a:fld id="{4F3B3409-67D1-45EE-9FA1-A6939ECBD849}" type="slidenum">
              <a:rPr lang="en-US" altLang="ja-JP" smtClean="0"/>
              <a:pPr/>
              <a:t>16</a:t>
            </a:fld>
            <a:endParaRPr lang="en-US" altLang="ja-JP" smtClean="0"/>
          </a:p>
        </p:txBody>
      </p:sp>
    </p:spTree>
    <p:extLst>
      <p:ext uri="{BB962C8B-B14F-4D97-AF65-F5344CB8AC3E}">
        <p14:creationId xmlns:p14="http://schemas.microsoft.com/office/powerpoint/2010/main" val="632123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endParaRPr lang="ja-JP" altLang="en-US" smtClean="0"/>
          </a:p>
        </p:txBody>
      </p:sp>
      <p:sp>
        <p:nvSpPr>
          <p:cNvPr id="37892" name="スライド番号プレースホルダ 3"/>
          <p:cNvSpPr>
            <a:spLocks noGrp="1"/>
          </p:cNvSpPr>
          <p:nvPr>
            <p:ph type="sldNum" sz="quarter" idx="5"/>
          </p:nvPr>
        </p:nvSpPr>
        <p:spPr>
          <a:noFill/>
        </p:spPr>
        <p:txBody>
          <a:bodyPr/>
          <a:lstStyle/>
          <a:p>
            <a:fld id="{6337421E-3A05-421D-8596-9D4237952DAD}" type="slidenum">
              <a:rPr lang="en-US" altLang="ja-JP" smtClean="0"/>
              <a:pPr/>
              <a:t>17</a:t>
            </a:fld>
            <a:endParaRPr lang="en-US" altLang="ja-JP" smtClean="0"/>
          </a:p>
        </p:txBody>
      </p:sp>
    </p:spTree>
    <p:extLst>
      <p:ext uri="{BB962C8B-B14F-4D97-AF65-F5344CB8AC3E}">
        <p14:creationId xmlns:p14="http://schemas.microsoft.com/office/powerpoint/2010/main" val="3449875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smtClean="0"/>
          </a:p>
        </p:txBody>
      </p:sp>
      <p:sp>
        <p:nvSpPr>
          <p:cNvPr id="38916" name="スライド番号プレースホルダ 3"/>
          <p:cNvSpPr>
            <a:spLocks noGrp="1"/>
          </p:cNvSpPr>
          <p:nvPr>
            <p:ph type="sldNum" sz="quarter" idx="5"/>
          </p:nvPr>
        </p:nvSpPr>
        <p:spPr>
          <a:noFill/>
        </p:spPr>
        <p:txBody>
          <a:bodyPr/>
          <a:lstStyle/>
          <a:p>
            <a:fld id="{45F48A61-12C3-4FB0-9BF3-ACE8533E3E34}" type="slidenum">
              <a:rPr lang="en-US" altLang="ja-JP" smtClean="0"/>
              <a:pPr/>
              <a:t>18</a:t>
            </a:fld>
            <a:endParaRPr lang="en-US" altLang="ja-JP" smtClean="0"/>
          </a:p>
        </p:txBody>
      </p:sp>
    </p:spTree>
    <p:extLst>
      <p:ext uri="{BB962C8B-B14F-4D97-AF65-F5344CB8AC3E}">
        <p14:creationId xmlns:p14="http://schemas.microsoft.com/office/powerpoint/2010/main" val="367712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smtClean="0"/>
          </a:p>
        </p:txBody>
      </p:sp>
      <p:sp>
        <p:nvSpPr>
          <p:cNvPr id="22532" name="スライド番号プレースホルダ 3"/>
          <p:cNvSpPr>
            <a:spLocks noGrp="1"/>
          </p:cNvSpPr>
          <p:nvPr>
            <p:ph type="sldNum" sz="quarter" idx="5"/>
          </p:nvPr>
        </p:nvSpPr>
        <p:spPr>
          <a:noFill/>
        </p:spPr>
        <p:txBody>
          <a:bodyPr/>
          <a:lstStyle/>
          <a:p>
            <a:fld id="{B71B8EAC-BCC3-48C7-8A86-0DC1D16FEF2B}" type="slidenum">
              <a:rPr lang="en-US" altLang="ja-JP" smtClean="0"/>
              <a:pPr/>
              <a:t>2</a:t>
            </a:fld>
            <a:endParaRPr lang="en-US" altLang="ja-JP" smtClean="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smtClean="0"/>
          </a:p>
        </p:txBody>
      </p:sp>
      <p:sp>
        <p:nvSpPr>
          <p:cNvPr id="23556" name="スライド番号プレースホルダ 3"/>
          <p:cNvSpPr>
            <a:spLocks noGrp="1"/>
          </p:cNvSpPr>
          <p:nvPr>
            <p:ph type="sldNum" sz="quarter" idx="5"/>
          </p:nvPr>
        </p:nvSpPr>
        <p:spPr>
          <a:noFill/>
        </p:spPr>
        <p:txBody>
          <a:bodyPr/>
          <a:lstStyle/>
          <a:p>
            <a:fld id="{21B27D57-D3E4-4776-B9DE-7B9D31740AF8}" type="slidenum">
              <a:rPr lang="en-US" altLang="ja-JP" smtClean="0"/>
              <a:pPr/>
              <a:t>3</a:t>
            </a:fld>
            <a:endParaRPr lang="en-US" altLang="ja-JP" smtClean="0"/>
          </a:p>
        </p:txBody>
      </p:sp>
    </p:spTree>
    <p:extLst>
      <p:ext uri="{BB962C8B-B14F-4D97-AF65-F5344CB8AC3E}">
        <p14:creationId xmlns:p14="http://schemas.microsoft.com/office/powerpoint/2010/main" val="39630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smtClean="0"/>
          </a:p>
        </p:txBody>
      </p:sp>
      <p:sp>
        <p:nvSpPr>
          <p:cNvPr id="24580" name="スライド番号プレースホルダ 3"/>
          <p:cNvSpPr>
            <a:spLocks noGrp="1"/>
          </p:cNvSpPr>
          <p:nvPr>
            <p:ph type="sldNum" sz="quarter" idx="5"/>
          </p:nvPr>
        </p:nvSpPr>
        <p:spPr>
          <a:noFill/>
        </p:spPr>
        <p:txBody>
          <a:bodyPr/>
          <a:lstStyle/>
          <a:p>
            <a:fld id="{2C0C094C-A2F8-45CB-89A7-2C77D0F258EE}" type="slidenum">
              <a:rPr lang="en-US" altLang="ja-JP" smtClean="0"/>
              <a:pPr/>
              <a:t>4</a:t>
            </a:fld>
            <a:endParaRPr lang="en-US" altLang="ja-JP" smtClean="0"/>
          </a:p>
        </p:txBody>
      </p:sp>
    </p:spTree>
    <p:extLst>
      <p:ext uri="{BB962C8B-B14F-4D97-AF65-F5344CB8AC3E}">
        <p14:creationId xmlns:p14="http://schemas.microsoft.com/office/powerpoint/2010/main" val="411448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smtClean="0"/>
          </a:p>
        </p:txBody>
      </p:sp>
      <p:sp>
        <p:nvSpPr>
          <p:cNvPr id="25604" name="スライド番号プレースホルダ 3"/>
          <p:cNvSpPr>
            <a:spLocks noGrp="1"/>
          </p:cNvSpPr>
          <p:nvPr>
            <p:ph type="sldNum" sz="quarter" idx="5"/>
          </p:nvPr>
        </p:nvSpPr>
        <p:spPr>
          <a:noFill/>
        </p:spPr>
        <p:txBody>
          <a:bodyPr/>
          <a:lstStyle/>
          <a:p>
            <a:fld id="{990B01E1-4D93-495E-A719-3A4CBE6EE118}" type="slidenum">
              <a:rPr lang="en-US" altLang="ja-JP" smtClean="0"/>
              <a:pPr/>
              <a:t>5</a:t>
            </a:fld>
            <a:endParaRPr lang="en-US" altLang="ja-JP" smtClean="0"/>
          </a:p>
        </p:txBody>
      </p:sp>
    </p:spTree>
    <p:extLst>
      <p:ext uri="{BB962C8B-B14F-4D97-AF65-F5344CB8AC3E}">
        <p14:creationId xmlns:p14="http://schemas.microsoft.com/office/powerpoint/2010/main" val="23778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p:spPr>
        <p:txBody>
          <a:bodyPr/>
          <a:lstStyle/>
          <a:p>
            <a:endParaRPr lang="ja-JP" altLang="en-US" smtClean="0"/>
          </a:p>
        </p:txBody>
      </p:sp>
      <p:sp>
        <p:nvSpPr>
          <p:cNvPr id="26628" name="スライド番号プレースホルダ 3"/>
          <p:cNvSpPr>
            <a:spLocks noGrp="1"/>
          </p:cNvSpPr>
          <p:nvPr>
            <p:ph type="sldNum" sz="quarter" idx="5"/>
          </p:nvPr>
        </p:nvSpPr>
        <p:spPr>
          <a:noFill/>
        </p:spPr>
        <p:txBody>
          <a:bodyPr/>
          <a:lstStyle/>
          <a:p>
            <a:fld id="{E2A83C38-D103-46BA-B744-EB31737F13F9}" type="slidenum">
              <a:rPr lang="en-US" altLang="ja-JP" smtClean="0"/>
              <a:pPr/>
              <a:t>6</a:t>
            </a:fld>
            <a:endParaRPr lang="en-US" altLang="ja-JP" smtClean="0"/>
          </a:p>
        </p:txBody>
      </p:sp>
    </p:spTree>
    <p:extLst>
      <p:ext uri="{BB962C8B-B14F-4D97-AF65-F5344CB8AC3E}">
        <p14:creationId xmlns:p14="http://schemas.microsoft.com/office/powerpoint/2010/main" val="269601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p:spPr>
        <p:txBody>
          <a:bodyPr/>
          <a:lstStyle/>
          <a:p>
            <a:endParaRPr lang="ja-JP" altLang="en-US" smtClean="0"/>
          </a:p>
        </p:txBody>
      </p:sp>
      <p:sp>
        <p:nvSpPr>
          <p:cNvPr id="27652" name="スライド番号プレースホルダ 3"/>
          <p:cNvSpPr>
            <a:spLocks noGrp="1"/>
          </p:cNvSpPr>
          <p:nvPr>
            <p:ph type="sldNum" sz="quarter" idx="5"/>
          </p:nvPr>
        </p:nvSpPr>
        <p:spPr>
          <a:noFill/>
        </p:spPr>
        <p:txBody>
          <a:bodyPr/>
          <a:lstStyle/>
          <a:p>
            <a:fld id="{50526792-F15B-4D75-8846-9832A810BE2B}" type="slidenum">
              <a:rPr lang="en-US" altLang="ja-JP" smtClean="0"/>
              <a:pPr/>
              <a:t>7</a:t>
            </a:fld>
            <a:endParaRPr lang="en-US" altLang="ja-JP" smtClean="0"/>
          </a:p>
        </p:txBody>
      </p:sp>
    </p:spTree>
    <p:extLst>
      <p:ext uri="{BB962C8B-B14F-4D97-AF65-F5344CB8AC3E}">
        <p14:creationId xmlns:p14="http://schemas.microsoft.com/office/powerpoint/2010/main" val="406680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smtClean="0"/>
          </a:p>
        </p:txBody>
      </p:sp>
      <p:sp>
        <p:nvSpPr>
          <p:cNvPr id="28676" name="スライド番号プレースホルダ 3"/>
          <p:cNvSpPr>
            <a:spLocks noGrp="1"/>
          </p:cNvSpPr>
          <p:nvPr>
            <p:ph type="sldNum" sz="quarter" idx="5"/>
          </p:nvPr>
        </p:nvSpPr>
        <p:spPr>
          <a:noFill/>
        </p:spPr>
        <p:txBody>
          <a:bodyPr/>
          <a:lstStyle/>
          <a:p>
            <a:fld id="{0E6C8EA1-1C7B-4951-B31D-F37C18B720FA}" type="slidenum">
              <a:rPr lang="en-US" altLang="ja-JP" smtClean="0"/>
              <a:pPr/>
              <a:t>8</a:t>
            </a:fld>
            <a:endParaRPr lang="en-US" altLang="ja-JP" smtClean="0"/>
          </a:p>
        </p:txBody>
      </p:sp>
    </p:spTree>
    <p:extLst>
      <p:ext uri="{BB962C8B-B14F-4D97-AF65-F5344CB8AC3E}">
        <p14:creationId xmlns:p14="http://schemas.microsoft.com/office/powerpoint/2010/main" val="41832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smtClean="0"/>
          </a:p>
        </p:txBody>
      </p:sp>
      <p:sp>
        <p:nvSpPr>
          <p:cNvPr id="29700" name="スライド番号プレースホルダ 3"/>
          <p:cNvSpPr>
            <a:spLocks noGrp="1"/>
          </p:cNvSpPr>
          <p:nvPr>
            <p:ph type="sldNum" sz="quarter" idx="5"/>
          </p:nvPr>
        </p:nvSpPr>
        <p:spPr>
          <a:noFill/>
        </p:spPr>
        <p:txBody>
          <a:bodyPr/>
          <a:lstStyle/>
          <a:p>
            <a:fld id="{3BC4055B-85D2-4DAA-84F2-68F79B53641A}" type="slidenum">
              <a:rPr lang="en-US" altLang="ja-JP" smtClean="0"/>
              <a:pPr/>
              <a:t>9</a:t>
            </a:fld>
            <a:endParaRPr lang="en-US" altLang="ja-JP" smtClean="0"/>
          </a:p>
        </p:txBody>
      </p:sp>
    </p:spTree>
    <p:extLst>
      <p:ext uri="{BB962C8B-B14F-4D97-AF65-F5344CB8AC3E}">
        <p14:creationId xmlns:p14="http://schemas.microsoft.com/office/powerpoint/2010/main" val="233682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73D0EC-A5A8-48C8-ACAD-EB38D1D3CD4C}" type="slidenum">
              <a:rPr lang="en-US" altLang="ja-JP"/>
              <a:pPr>
                <a:defRPr/>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2BAA8F7-E57E-4C2E-A13D-A21D167B8504}" type="slidenum">
              <a:rPr lang="en-US" altLang="ja-JP"/>
              <a:pPr>
                <a:defRPr/>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C8EDFC-A383-4176-976F-9B7ED3A46DFC}" type="slidenum">
              <a:rPr lang="en-US" altLang="ja-JP"/>
              <a:pPr>
                <a:defRPr/>
              </a:pPr>
              <a:t>‹#›</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9DF130-1A6D-4770-B8CC-33D26F1B6847}" type="slidenum">
              <a:rPr lang="en-US" altLang="ja-JP"/>
              <a:pPr>
                <a:defRPr/>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63651C-64FF-4F7D-B539-C55759A52589}" type="slidenum">
              <a:rPr lang="en-US" altLang="ja-JP"/>
              <a:pPr>
                <a:defRPr/>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D28CD55-539F-48E5-9B45-E24B74889EC2}" type="slidenum">
              <a:rPr lang="en-US" altLang="ja-JP"/>
              <a:pPr>
                <a:defRPr/>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643E0D-C1BA-4585-AF10-ABAF2B90BABC}" type="slidenum">
              <a:rPr lang="en-US" altLang="ja-JP"/>
              <a:pPr>
                <a:defRPr/>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7AAAC12-D340-4657-803D-846B7E1AEE13}" type="slidenum">
              <a:rPr lang="en-US" altLang="ja-JP"/>
              <a:pPr>
                <a:defRPr/>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F15D928-CB95-41FC-BF27-CBBC7AECCF05}" type="slidenum">
              <a:rPr lang="en-US" altLang="ja-JP"/>
              <a:pPr>
                <a:defRPr/>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CA3934-10EB-4C1C-889A-E309BD1EB865}" type="slidenum">
              <a:rPr lang="en-US" altLang="ja-JP"/>
              <a:pPr>
                <a:defRPr/>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9B3A474-B90C-463F-BAA2-52E30AC591BB}" type="slidenum">
              <a:rPr lang="en-US" altLang="ja-JP"/>
              <a:pPr>
                <a:defRPr/>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6028D53-E57D-4BBD-AE62-24ADF1336D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5"/>
          <p:cNvSpPr>
            <a:spLocks noChangeArrowheads="1"/>
          </p:cNvSpPr>
          <p:nvPr/>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a:p>
        </p:txBody>
      </p:sp>
      <p:sp>
        <p:nvSpPr>
          <p:cNvPr id="2051" name="Rectangle 106"/>
          <p:cNvSpPr>
            <a:spLocks noChangeArrowheads="1"/>
          </p:cNvSpPr>
          <p:nvPr/>
        </p:nvSpPr>
        <p:spPr bwMode="auto">
          <a:xfrm>
            <a:off x="1244600" y="-144463"/>
            <a:ext cx="6680200" cy="982663"/>
          </a:xfrm>
          <a:prstGeom prst="rect">
            <a:avLst/>
          </a:prstGeom>
          <a:noFill/>
          <a:ln w="9525">
            <a:noFill/>
            <a:miter lim="800000"/>
            <a:headEnd/>
            <a:tailEnd/>
          </a:ln>
        </p:spPr>
        <p:txBody>
          <a:bodyPr anchor="ctr"/>
          <a:lstStyle/>
          <a:p>
            <a:pPr algn="ctr"/>
            <a:r>
              <a:rPr lang="ja-JP" altLang="en-US" sz="3500">
                <a:solidFill>
                  <a:schemeClr val="bg1"/>
                </a:solidFill>
                <a:ea typeface="ＭＳ ゴシック" pitchFamily="49" charset="-128"/>
              </a:rPr>
              <a:t>講師用マニュアル</a:t>
            </a:r>
          </a:p>
        </p:txBody>
      </p:sp>
      <p:sp>
        <p:nvSpPr>
          <p:cNvPr id="2052" name="Line 110">
            <a:hlinkClick r:id="" action="ppaction://hlinkshowjump?jump=nextslide"/>
          </p:cNvPr>
          <p:cNvSpPr>
            <a:spLocks noChangeShapeType="1"/>
          </p:cNvSpPr>
          <p:nvPr/>
        </p:nvSpPr>
        <p:spPr bwMode="auto">
          <a:xfrm>
            <a:off x="8763000" y="9144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2053" name="Picture 4"/>
          <p:cNvPicPr>
            <a:picLocks noChangeAspect="1" noChangeArrowheads="1"/>
          </p:cNvPicPr>
          <p:nvPr/>
        </p:nvPicPr>
        <p:blipFill>
          <a:blip r:embed="rId3" cstate="print"/>
          <a:srcRect/>
          <a:stretch>
            <a:fillRect/>
          </a:stretch>
        </p:blipFill>
        <p:spPr bwMode="auto">
          <a:xfrm>
            <a:off x="539750" y="1025525"/>
            <a:ext cx="8081963" cy="5643563"/>
          </a:xfrm>
          <a:prstGeom prst="rect">
            <a:avLst/>
          </a:prstGeom>
          <a:noFill/>
          <a:ln w="9525">
            <a:noFill/>
            <a:miter lim="800000"/>
            <a:headEnd/>
            <a:tailEnd/>
          </a:ln>
        </p:spPr>
      </p:pic>
      <p:sp>
        <p:nvSpPr>
          <p:cNvPr id="8" name="円/楕円 7"/>
          <p:cNvSpPr/>
          <p:nvPr/>
        </p:nvSpPr>
        <p:spPr>
          <a:xfrm>
            <a:off x="8270875" y="955675"/>
            <a:ext cx="261938" cy="169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3" cstate="print"/>
          <a:srcRect/>
          <a:stretch>
            <a:fillRect/>
          </a:stretch>
        </p:blipFill>
        <p:spPr bwMode="auto">
          <a:xfrm>
            <a:off x="2290763" y="1106488"/>
            <a:ext cx="4629150" cy="3476625"/>
          </a:xfrm>
          <a:prstGeom prst="rect">
            <a:avLst/>
          </a:prstGeom>
          <a:noFill/>
          <a:ln w="9525">
            <a:noFill/>
            <a:miter lim="800000"/>
            <a:headEnd/>
            <a:tailEnd/>
          </a:ln>
        </p:spPr>
      </p:pic>
      <p:pic>
        <p:nvPicPr>
          <p:cNvPr id="11267"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268" name="Rectangle 3"/>
          <p:cNvSpPr>
            <a:spLocks noGrp="1" noChangeArrowheads="1"/>
          </p:cNvSpPr>
          <p:nvPr>
            <p:ph type="title" idx="4294967295"/>
          </p:nvPr>
        </p:nvSpPr>
        <p:spPr>
          <a:xfrm>
            <a:off x="152400" y="152400"/>
            <a:ext cx="7924800" cy="304800"/>
          </a:xfrm>
        </p:spPr>
        <p:txBody>
          <a:bodyPr/>
          <a:lstStyle/>
          <a:p>
            <a:pPr algn="l" eaLnBrk="1" hangingPunct="1"/>
            <a:r>
              <a:rPr lang="ja-JP" altLang="en-US" sz="1500" b="1" smtClean="0">
                <a:solidFill>
                  <a:schemeClr val="bg1"/>
                </a:solidFill>
                <a:latin typeface="ＭＳ ゴシック" pitchFamily="49" charset="-128"/>
                <a:ea typeface="ＭＳ ゴシック" pitchFamily="49" charset="-128"/>
              </a:rPr>
              <a:t>３、税ってどう役立っているの？③</a:t>
            </a:r>
          </a:p>
        </p:txBody>
      </p:sp>
      <p:sp>
        <p:nvSpPr>
          <p:cNvPr id="11269"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勉強するために必要なものはなにかを話し合う。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1270"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1271" name="Line 13">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1272" name="Line 14">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grpSp>
        <p:nvGrpSpPr>
          <p:cNvPr id="11273" name="グループ化 13"/>
          <p:cNvGrpSpPr>
            <a:grpSpLocks/>
          </p:cNvGrpSpPr>
          <p:nvPr/>
        </p:nvGrpSpPr>
        <p:grpSpPr bwMode="auto">
          <a:xfrm>
            <a:off x="1547813" y="4797425"/>
            <a:ext cx="6489561" cy="1655763"/>
            <a:chOff x="1547664" y="4797152"/>
            <a:chExt cx="6489997" cy="1656184"/>
          </a:xfrm>
        </p:grpSpPr>
        <p:sp>
          <p:nvSpPr>
            <p:cNvPr id="11274" name="Rectangle 14"/>
            <p:cNvSpPr>
              <a:spLocks noChangeArrowheads="1"/>
            </p:cNvSpPr>
            <p:nvPr/>
          </p:nvSpPr>
          <p:spPr bwMode="auto">
            <a:xfrm>
              <a:off x="1697038" y="4941888"/>
              <a:ext cx="6340623" cy="1385347"/>
            </a:xfrm>
            <a:prstGeom prst="rect">
              <a:avLst/>
            </a:prstGeom>
            <a:noFill/>
            <a:ln w="9525">
              <a:noFill/>
              <a:miter lim="800000"/>
              <a:headEnd/>
              <a:tailEnd/>
            </a:ln>
          </p:spPr>
          <p:txBody>
            <a:bodyPr wrap="none">
              <a:spAutoFit/>
            </a:bodyPr>
            <a:lstStyle/>
            <a:p>
              <a:r>
                <a:rPr lang="ja-JP" altLang="en-US" sz="1200" b="1" dirty="0">
                  <a:latin typeface="ＭＳ ゴシック" pitchFamily="49" charset="-128"/>
                  <a:ea typeface="ＭＳ ゴシック" pitchFamily="49" charset="-128"/>
                </a:rPr>
                <a:t>国の「文教及び科学振興費」の内訳（令和２年度当初予算（臨時・特別の措置を含む））</a:t>
              </a:r>
            </a:p>
            <a:p>
              <a:r>
                <a:rPr lang="ja-JP" altLang="en-US" sz="1200" dirty="0">
                  <a:latin typeface="ＭＳ ゴシック" pitchFamily="49" charset="-128"/>
                  <a:ea typeface="ＭＳ ゴシック" pitchFamily="49" charset="-128"/>
                </a:rPr>
                <a:t>　総額　・・・５兆</a:t>
              </a:r>
              <a:r>
                <a:rPr lang="en-US" altLang="ja-JP" sz="1200" dirty="0">
                  <a:latin typeface="ＭＳ ゴシック" pitchFamily="49" charset="-128"/>
                  <a:ea typeface="ＭＳ ゴシック" pitchFamily="49" charset="-128"/>
                </a:rPr>
                <a:t>5,055</a:t>
              </a:r>
              <a:r>
                <a:rPr lang="ja-JP" altLang="en-US" sz="1200" dirty="0">
                  <a:latin typeface="ＭＳ ゴシック" pitchFamily="49" charset="-128"/>
                  <a:ea typeface="ＭＳ ゴシック" pitchFamily="49" charset="-128"/>
                </a:rPr>
                <a:t>億円</a:t>
              </a:r>
            </a:p>
            <a:p>
              <a:r>
                <a:rPr lang="ja-JP" altLang="en-US" sz="1200" dirty="0">
                  <a:latin typeface="ＭＳ ゴシック" pitchFamily="49" charset="-128"/>
                  <a:ea typeface="ＭＳ ゴシック" pitchFamily="49" charset="-128"/>
                </a:rPr>
                <a:t>･公立小中学校の先生の給料支払いのために</a:t>
              </a:r>
            </a:p>
            <a:p>
              <a:r>
                <a:rPr lang="ja-JP" altLang="en-US" sz="1200" dirty="0">
                  <a:latin typeface="ＭＳ ゴシック" pitchFamily="49" charset="-128"/>
                  <a:ea typeface="ＭＳ ゴシック" pitchFamily="49" charset="-128"/>
                </a:rPr>
                <a:t>･義務教育諸学校の児童生徒に教科書を無償配付するために</a:t>
              </a:r>
            </a:p>
            <a:p>
              <a:r>
                <a:rPr lang="ja-JP" altLang="en-US" sz="1200" dirty="0">
                  <a:latin typeface="ＭＳ ゴシック" pitchFamily="49" charset="-128"/>
                  <a:ea typeface="ＭＳ ゴシック" pitchFamily="49" charset="-128"/>
                </a:rPr>
                <a:t>･宇宙開発や海洋開発などの科学技術の振興のために</a:t>
              </a:r>
            </a:p>
            <a:p>
              <a:r>
                <a:rPr lang="ja-JP" altLang="en-US" sz="1200" dirty="0">
                  <a:latin typeface="ＭＳ ゴシック" pitchFamily="49" charset="-128"/>
                  <a:ea typeface="ＭＳ ゴシック" pitchFamily="49" charset="-128"/>
                </a:rPr>
                <a:t>･校舎や体育館などの建設のために</a:t>
              </a:r>
            </a:p>
            <a:p>
              <a:r>
                <a:rPr lang="ja-JP" altLang="en-US" sz="1200" dirty="0">
                  <a:latin typeface="ＭＳ ゴシック" pitchFamily="49" charset="-128"/>
                  <a:ea typeface="ＭＳ ゴシック" pitchFamily="49" charset="-128"/>
                </a:rPr>
                <a:t>･その他さまざまな施策のために</a:t>
              </a:r>
            </a:p>
          </p:txBody>
        </p:sp>
        <p:sp>
          <p:nvSpPr>
            <p:cNvPr id="11275" name="Rectangle 15"/>
            <p:cNvSpPr>
              <a:spLocks noChangeArrowheads="1"/>
            </p:cNvSpPr>
            <p:nvPr/>
          </p:nvSpPr>
          <p:spPr bwMode="auto">
            <a:xfrm>
              <a:off x="5766248" y="5303838"/>
              <a:ext cx="1902356" cy="1015921"/>
            </a:xfrm>
            <a:prstGeom prst="rect">
              <a:avLst/>
            </a:prstGeom>
            <a:noFill/>
            <a:ln w="9525">
              <a:noFill/>
              <a:miter lim="800000"/>
              <a:headEnd/>
              <a:tailEnd/>
            </a:ln>
          </p:spPr>
          <p:txBody>
            <a:bodyPr>
              <a:spAutoFit/>
            </a:bodyPr>
            <a:lstStyle/>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5,221</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460</a:t>
              </a:r>
              <a:r>
                <a:rPr lang="ja-JP" altLang="en-US" sz="1200" dirty="0">
                  <a:latin typeface="ＭＳ ゴシック" pitchFamily="49" charset="-128"/>
                  <a:ea typeface="ＭＳ ゴシック" pitchFamily="49" charset="-128"/>
                </a:rPr>
                <a:t>億円</a:t>
              </a:r>
              <a:endParaRPr lang="en-US" altLang="ja-JP" sz="1200" dirty="0">
                <a:latin typeface="ＭＳ ゴシック" pitchFamily="49" charset="-128"/>
                <a:ea typeface="ＭＳ ゴシック" pitchFamily="49" charset="-128"/>
              </a:endParaRPr>
            </a:p>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3,639</a:t>
              </a:r>
              <a:r>
                <a:rPr lang="ja-JP" altLang="en-US" sz="1200" dirty="0">
                  <a:latin typeface="ＭＳ ゴシック" pitchFamily="49" charset="-128"/>
                  <a:ea typeface="ＭＳ ゴシック" pitchFamily="49" charset="-128"/>
                </a:rPr>
                <a:t>億円</a:t>
              </a:r>
              <a:endParaRPr lang="en-US" altLang="ja-JP" sz="1200" dirty="0">
                <a:latin typeface="ＭＳ ゴシック" pitchFamily="49" charset="-128"/>
                <a:ea typeface="ＭＳ ゴシック" pitchFamily="49" charset="-128"/>
              </a:endParaRPr>
            </a:p>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1,250</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２兆</a:t>
              </a:r>
              <a:r>
                <a:rPr lang="en-US" altLang="ja-JP" sz="1200" dirty="0">
                  <a:latin typeface="ＭＳ ゴシック" pitchFamily="49" charset="-128"/>
                  <a:ea typeface="ＭＳ ゴシック" pitchFamily="49" charset="-128"/>
                </a:rPr>
                <a:t>4,484</a:t>
              </a:r>
              <a:r>
                <a:rPr lang="ja-JP" altLang="en-US" sz="1200" dirty="0">
                  <a:latin typeface="ＭＳ ゴシック" pitchFamily="49" charset="-128"/>
                  <a:ea typeface="ＭＳ ゴシック" pitchFamily="49" charset="-128"/>
                </a:rPr>
                <a:t>億円</a:t>
              </a:r>
            </a:p>
          </p:txBody>
        </p:sp>
        <p:sp>
          <p:nvSpPr>
            <p:cNvPr id="13" name="角丸四角形 12"/>
            <p:cNvSpPr/>
            <p:nvPr/>
          </p:nvSpPr>
          <p:spPr>
            <a:xfrm>
              <a:off x="1547664" y="4797152"/>
              <a:ext cx="6264696" cy="165618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7" name="Rectangle 3"/>
          <p:cNvSpPr txBox="1">
            <a:spLocks noChangeArrowheads="1"/>
          </p:cNvSpPr>
          <p:nvPr/>
        </p:nvSpPr>
        <p:spPr bwMode="auto">
          <a:xfrm>
            <a:off x="152400" y="152400"/>
            <a:ext cx="79248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３、税ってどう役立っているの？④</a:t>
            </a:r>
          </a:p>
        </p:txBody>
      </p:sp>
      <p:sp>
        <p:nvSpPr>
          <p:cNvPr id="12292"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2293"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小学生一人当たりどれくらいの税が必要か確認する。</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2294" name="テキスト ボックス 8"/>
          <p:cNvSpPr txBox="1">
            <a:spLocks noChangeArrowheads="1"/>
          </p:cNvSpPr>
          <p:nvPr/>
        </p:nvSpPr>
        <p:spPr bwMode="auto">
          <a:xfrm>
            <a:off x="2339975" y="4278313"/>
            <a:ext cx="2368550" cy="246062"/>
          </a:xfrm>
          <a:prstGeom prst="rect">
            <a:avLst/>
          </a:prstGeom>
          <a:noFill/>
          <a:ln w="9525">
            <a:noFill/>
            <a:miter lim="800000"/>
            <a:headEnd/>
            <a:tailEnd/>
          </a:ln>
        </p:spPr>
        <p:txBody>
          <a:bodyPr wrap="none">
            <a:spAutoFit/>
          </a:bodyPr>
          <a:lstStyle/>
          <a:p>
            <a:r>
              <a:rPr lang="ja-JP" altLang="en-US" sz="1000">
                <a:latin typeface="ＭＳ Ｐゴシック" pitchFamily="50" charset="-128"/>
                <a:ea typeface="ＭＳ Ｐゴシック" pitchFamily="50" charset="-128"/>
              </a:rPr>
              <a:t>私たちが平等に教育を受けられるために</a:t>
            </a:r>
          </a:p>
        </p:txBody>
      </p:sp>
      <p:sp>
        <p:nvSpPr>
          <p:cNvPr id="12295" name="テキスト ボックス 9"/>
          <p:cNvSpPr txBox="1">
            <a:spLocks noChangeArrowheads="1"/>
          </p:cNvSpPr>
          <p:nvPr/>
        </p:nvSpPr>
        <p:spPr bwMode="auto">
          <a:xfrm>
            <a:off x="2484438" y="4508500"/>
            <a:ext cx="4134465" cy="1220847"/>
          </a:xfrm>
          <a:prstGeom prst="rect">
            <a:avLst/>
          </a:prstGeom>
          <a:noFill/>
          <a:ln w="9525">
            <a:noFill/>
            <a:miter lim="800000"/>
            <a:headEnd/>
            <a:tailEnd/>
          </a:ln>
        </p:spPr>
        <p:txBody>
          <a:bodyPr wrap="none">
            <a:spAutoFit/>
          </a:bodyPr>
          <a:lstStyle/>
          <a:p>
            <a:pPr>
              <a:lnSpc>
                <a:spcPts val="1100"/>
              </a:lnSpc>
            </a:pPr>
            <a:r>
              <a:rPr lang="ja-JP" altLang="en-US" sz="800" b="1" dirty="0">
                <a:latin typeface="ＭＳ Ｐゴシック" pitchFamily="50" charset="-128"/>
                <a:ea typeface="ＭＳ Ｐゴシック" pitchFamily="50" charset="-128"/>
              </a:rPr>
              <a:t>小学校建設費用　標準的なもので１校当たり約</a:t>
            </a:r>
            <a:r>
              <a:rPr lang="en-US" altLang="ja-JP" sz="800" b="1" dirty="0">
                <a:latin typeface="ＭＳ Ｐゴシック" pitchFamily="50" charset="-128"/>
                <a:ea typeface="ＭＳ Ｐゴシック" pitchFamily="50" charset="-128"/>
              </a:rPr>
              <a:t>13</a:t>
            </a:r>
            <a:r>
              <a:rPr lang="ja-JP" altLang="en-US" sz="800" b="1" dirty="0">
                <a:latin typeface="ＭＳ Ｐゴシック" pitchFamily="50" charset="-128"/>
                <a:ea typeface="ＭＳ Ｐゴシック" pitchFamily="50" charset="-128"/>
              </a:rPr>
              <a:t>億円</a:t>
            </a:r>
            <a:endParaRPr lang="en-US" altLang="ja-JP" sz="800" b="1" dirty="0">
              <a:latin typeface="ＭＳ Ｐゴシック" pitchFamily="50" charset="-128"/>
              <a:ea typeface="ＭＳ Ｐゴシック" pitchFamily="50" charset="-128"/>
            </a:endParaRPr>
          </a:p>
          <a:p>
            <a:pPr>
              <a:lnSpc>
                <a:spcPts val="1100"/>
              </a:lnSpc>
            </a:pPr>
            <a:r>
              <a:rPr lang="ja-JP" altLang="en-US" sz="800" dirty="0">
                <a:latin typeface="ＭＳ Ｐゴシック" pitchFamily="50" charset="-128"/>
                <a:ea typeface="ＭＳ Ｐゴシック" pitchFamily="50" charset="-128"/>
              </a:rPr>
              <a:t>　（この金額は、土地代を除いたものです。）</a:t>
            </a:r>
            <a:endParaRPr lang="en-US" altLang="ja-JP" sz="800" dirty="0">
              <a:latin typeface="ＭＳ Ｐゴシック" pitchFamily="50" charset="-128"/>
              <a:ea typeface="ＭＳ Ｐゴシック" pitchFamily="50" charset="-128"/>
            </a:endParaRPr>
          </a:p>
          <a:p>
            <a:pPr>
              <a:lnSpc>
                <a:spcPts val="1100"/>
              </a:lnSpc>
            </a:pPr>
            <a:r>
              <a:rPr lang="ja-JP" altLang="en-US" sz="800" dirty="0">
                <a:latin typeface="ＭＳ Ｐゴシック" pitchFamily="50" charset="-128"/>
                <a:ea typeface="ＭＳ Ｐゴシック" pitchFamily="50" charset="-128"/>
              </a:rPr>
              <a:t>　＜１万円札を積み重ねると高さ</a:t>
            </a:r>
            <a:r>
              <a:rPr lang="en-US" altLang="ja-JP" sz="800" dirty="0">
                <a:latin typeface="ＭＳ Ｐゴシック" pitchFamily="50" charset="-128"/>
                <a:ea typeface="ＭＳ Ｐゴシック" pitchFamily="50" charset="-128"/>
              </a:rPr>
              <a:t>13</a:t>
            </a:r>
            <a:r>
              <a:rPr lang="ja-JP" altLang="en-US" sz="800" dirty="0" err="1">
                <a:latin typeface="ＭＳ Ｐゴシック" pitchFamily="50" charset="-128"/>
                <a:ea typeface="ＭＳ Ｐゴシック" pitchFamily="50" charset="-128"/>
              </a:rPr>
              <a:t>ｍ</a:t>
            </a:r>
            <a:r>
              <a:rPr lang="ja-JP" altLang="en-US" sz="800" dirty="0">
                <a:latin typeface="ＭＳ Ｐゴシック" pitchFamily="50" charset="-128"/>
                <a:ea typeface="ＭＳ Ｐゴシック" pitchFamily="50" charset="-128"/>
              </a:rPr>
              <a:t>に相当！！＞</a:t>
            </a:r>
            <a:endParaRPr lang="en-US" altLang="ja-JP" sz="800" dirty="0">
              <a:latin typeface="ＭＳ Ｐゴシック" pitchFamily="50" charset="-128"/>
              <a:ea typeface="ＭＳ Ｐゴシック" pitchFamily="50" charset="-128"/>
            </a:endParaRPr>
          </a:p>
          <a:p>
            <a:pPr>
              <a:lnSpc>
                <a:spcPts val="1100"/>
              </a:lnSpc>
            </a:pPr>
            <a:endParaRPr lang="en-US" altLang="ja-JP" sz="800" dirty="0">
              <a:latin typeface="ＭＳ Ｐゴシック" pitchFamily="50" charset="-128"/>
              <a:ea typeface="ＭＳ Ｐゴシック" pitchFamily="50" charset="-128"/>
            </a:endParaRPr>
          </a:p>
          <a:p>
            <a:pPr>
              <a:lnSpc>
                <a:spcPts val="1100"/>
              </a:lnSpc>
            </a:pPr>
            <a:r>
              <a:rPr lang="ja-JP" altLang="en-US" sz="800" b="1" dirty="0">
                <a:latin typeface="ＭＳ Ｐゴシック" pitchFamily="50" charset="-128"/>
                <a:ea typeface="ＭＳ Ｐゴシック" pitchFamily="50" charset="-128"/>
              </a:rPr>
              <a:t>児童・生徒１人当たり国等の月額教育費負担額（</a:t>
            </a:r>
            <a:r>
              <a:rPr lang="ja-JP" altLang="en-US" sz="800" b="1" dirty="0" smtClean="0">
                <a:latin typeface="ＭＳ Ｐゴシック" pitchFamily="50" charset="-128"/>
                <a:ea typeface="ＭＳ Ｐゴシック" pitchFamily="50" charset="-128"/>
              </a:rPr>
              <a:t>平成</a:t>
            </a:r>
            <a:r>
              <a:rPr lang="en-US" altLang="ja-JP" sz="800" b="1" dirty="0" smtClean="0">
                <a:latin typeface="ＭＳ Ｐゴシック" pitchFamily="50" charset="-128"/>
                <a:ea typeface="ＭＳ Ｐゴシック" pitchFamily="50" charset="-128"/>
              </a:rPr>
              <a:t>29</a:t>
            </a:r>
            <a:r>
              <a:rPr lang="ja-JP" altLang="en-US" sz="800" b="1" dirty="0" smtClean="0">
                <a:latin typeface="ＭＳ Ｐゴシック" pitchFamily="50" charset="-128"/>
                <a:ea typeface="ＭＳ Ｐゴシック" pitchFamily="50" charset="-128"/>
              </a:rPr>
              <a:t>年度</a:t>
            </a:r>
            <a:r>
              <a:rPr lang="ja-JP" altLang="en-US" sz="800" b="1" dirty="0">
                <a:latin typeface="ＭＳ Ｐゴシック" pitchFamily="50" charset="-128"/>
                <a:ea typeface="ＭＳ Ｐゴシック" pitchFamily="50" charset="-128"/>
              </a:rPr>
              <a:t>）</a:t>
            </a:r>
            <a:endParaRPr lang="en-US" altLang="ja-JP" sz="800" b="1" dirty="0">
              <a:latin typeface="ＭＳ Ｐゴシック" pitchFamily="50" charset="-128"/>
              <a:ea typeface="ＭＳ Ｐゴシック" pitchFamily="50" charset="-128"/>
            </a:endParaRPr>
          </a:p>
          <a:p>
            <a:pPr>
              <a:lnSpc>
                <a:spcPts val="1100"/>
              </a:lnSpc>
            </a:pPr>
            <a:r>
              <a:rPr lang="ja-JP" altLang="en-US" sz="800" dirty="0">
                <a:latin typeface="ＭＳ Ｐゴシック" pitchFamily="50" charset="-128"/>
                <a:ea typeface="ＭＳ Ｐゴシック" pitchFamily="50" charset="-128"/>
              </a:rPr>
              <a:t>　小学校　約</a:t>
            </a:r>
            <a:r>
              <a:rPr lang="ja-JP" altLang="en-US" sz="800" dirty="0" smtClean="0">
                <a:latin typeface="ＭＳ Ｐゴシック" pitchFamily="50" charset="-128"/>
                <a:ea typeface="ＭＳ Ｐゴシック" pitchFamily="50" charset="-128"/>
              </a:rPr>
              <a:t>７万</a:t>
            </a:r>
            <a:r>
              <a:rPr lang="ja-JP" altLang="en-US" sz="800" dirty="0">
                <a:latin typeface="ＭＳ Ｐゴシック" pitchFamily="50" charset="-128"/>
                <a:ea typeface="ＭＳ Ｐゴシック" pitchFamily="50" charset="-128"/>
              </a:rPr>
              <a:t>４</a:t>
            </a:r>
            <a:r>
              <a:rPr lang="ja-JP" altLang="en-US" sz="800" dirty="0" smtClean="0">
                <a:latin typeface="ＭＳ Ｐゴシック" pitchFamily="50" charset="-128"/>
                <a:ea typeface="ＭＳ Ｐゴシック" pitchFamily="50" charset="-128"/>
              </a:rPr>
              <a:t>千円</a:t>
            </a:r>
            <a:r>
              <a:rPr lang="ja-JP" altLang="en-US" sz="800" dirty="0">
                <a:latin typeface="ＭＳ Ｐゴシック" pitchFamily="50" charset="-128"/>
                <a:ea typeface="ＭＳ Ｐゴシック" pitchFamily="50" charset="-128"/>
              </a:rPr>
              <a:t>（年額 </a:t>
            </a:r>
            <a:r>
              <a:rPr lang="ja-JP" altLang="en-US" sz="800" dirty="0" smtClean="0">
                <a:latin typeface="ＭＳ Ｐゴシック" pitchFamily="50" charset="-128"/>
                <a:ea typeface="ＭＳ Ｐゴシック" pitchFamily="50" charset="-128"/>
              </a:rPr>
              <a:t>約</a:t>
            </a:r>
            <a:r>
              <a:rPr lang="en-US" altLang="ja-JP" sz="800" dirty="0" smtClean="0">
                <a:latin typeface="ＭＳ Ｐゴシック" pitchFamily="50" charset="-128"/>
                <a:ea typeface="ＭＳ Ｐゴシック" pitchFamily="50" charset="-128"/>
              </a:rPr>
              <a:t>88</a:t>
            </a:r>
            <a:r>
              <a:rPr lang="ja-JP" altLang="en-US" sz="800" dirty="0" smtClean="0">
                <a:latin typeface="ＭＳ Ｐゴシック" pitchFamily="50" charset="-128"/>
                <a:ea typeface="ＭＳ Ｐゴシック" pitchFamily="50" charset="-128"/>
              </a:rPr>
              <a:t>万６千円</a:t>
            </a:r>
            <a:r>
              <a:rPr lang="ja-JP" altLang="en-US" sz="800" dirty="0">
                <a:latin typeface="ＭＳ Ｐゴシック" pitchFamily="50" charset="-128"/>
                <a:ea typeface="ＭＳ Ｐゴシック" pitchFamily="50" charset="-128"/>
              </a:rPr>
              <a:t>）　中学生　約</a:t>
            </a:r>
            <a:r>
              <a:rPr lang="ja-JP" altLang="en-US" sz="800" dirty="0" smtClean="0">
                <a:latin typeface="ＭＳ Ｐゴシック" pitchFamily="50" charset="-128"/>
                <a:ea typeface="ＭＳ Ｐゴシック" pitchFamily="50" charset="-128"/>
              </a:rPr>
              <a:t>８万７千円</a:t>
            </a:r>
            <a:r>
              <a:rPr lang="ja-JP" altLang="en-US" sz="800" dirty="0">
                <a:latin typeface="ＭＳ Ｐゴシック" pitchFamily="50" charset="-128"/>
                <a:ea typeface="ＭＳ Ｐゴシック" pitchFamily="50" charset="-128"/>
              </a:rPr>
              <a:t>（年額 </a:t>
            </a:r>
            <a:r>
              <a:rPr lang="ja-JP" altLang="en-US" sz="800" dirty="0" smtClean="0">
                <a:latin typeface="ＭＳ Ｐゴシック" pitchFamily="50" charset="-128"/>
                <a:ea typeface="ＭＳ Ｐゴシック" pitchFamily="50" charset="-128"/>
              </a:rPr>
              <a:t>約</a:t>
            </a:r>
            <a:r>
              <a:rPr lang="en-US" altLang="ja-JP" sz="800" dirty="0">
                <a:latin typeface="ＭＳ Ｐゴシック" pitchFamily="50" charset="-128"/>
                <a:ea typeface="ＭＳ Ｐゴシック" pitchFamily="50" charset="-128"/>
              </a:rPr>
              <a:t>104</a:t>
            </a:r>
            <a:r>
              <a:rPr lang="ja-JP" altLang="en-US" sz="800" dirty="0" smtClean="0">
                <a:latin typeface="ＭＳ Ｐゴシック" pitchFamily="50" charset="-128"/>
                <a:ea typeface="ＭＳ Ｐゴシック" pitchFamily="50" charset="-128"/>
              </a:rPr>
              <a:t>万２千円</a:t>
            </a:r>
            <a:r>
              <a:rPr lang="ja-JP" altLang="en-US" sz="800" dirty="0">
                <a:latin typeface="ＭＳ Ｐゴシック" pitchFamily="50" charset="-128"/>
                <a:ea typeface="ＭＳ Ｐゴシック" pitchFamily="50" charset="-128"/>
              </a:rPr>
              <a:t>）</a:t>
            </a:r>
            <a:endParaRPr lang="en-US" altLang="ja-JP" sz="800" dirty="0">
              <a:latin typeface="ＭＳ Ｐゴシック" pitchFamily="50" charset="-128"/>
              <a:ea typeface="ＭＳ Ｐゴシック" pitchFamily="50" charset="-128"/>
            </a:endParaRPr>
          </a:p>
          <a:p>
            <a:pPr>
              <a:lnSpc>
                <a:spcPts val="1100"/>
              </a:lnSpc>
            </a:pPr>
            <a:r>
              <a:rPr lang="ja-JP" altLang="en-US" sz="800" dirty="0">
                <a:latin typeface="ＭＳ Ｐゴシック" pitchFamily="50" charset="-128"/>
                <a:ea typeface="ＭＳ Ｐゴシック" pitchFamily="50" charset="-128"/>
              </a:rPr>
              <a:t>　高校生　約</a:t>
            </a:r>
            <a:r>
              <a:rPr lang="ja-JP" altLang="en-US" sz="800" dirty="0" smtClean="0">
                <a:latin typeface="ＭＳ Ｐゴシック" pitchFamily="50" charset="-128"/>
                <a:ea typeface="ＭＳ Ｐゴシック" pitchFamily="50" charset="-128"/>
              </a:rPr>
              <a:t>８万２千円</a:t>
            </a:r>
            <a:r>
              <a:rPr lang="ja-JP" altLang="en-US" sz="800" dirty="0">
                <a:latin typeface="ＭＳ Ｐゴシック" pitchFamily="50" charset="-128"/>
                <a:ea typeface="ＭＳ Ｐゴシック" pitchFamily="50" charset="-128"/>
              </a:rPr>
              <a:t>（年額 </a:t>
            </a:r>
            <a:r>
              <a:rPr lang="ja-JP" altLang="en-US" sz="800" dirty="0" smtClean="0">
                <a:latin typeface="ＭＳ Ｐゴシック" pitchFamily="50" charset="-128"/>
                <a:ea typeface="ＭＳ Ｐゴシック" pitchFamily="50" charset="-128"/>
              </a:rPr>
              <a:t>約</a:t>
            </a:r>
            <a:r>
              <a:rPr lang="en-US" altLang="ja-JP" sz="800" dirty="0" smtClean="0">
                <a:latin typeface="ＭＳ Ｐゴシック" pitchFamily="50" charset="-128"/>
                <a:ea typeface="ＭＳ Ｐゴシック" pitchFamily="50" charset="-128"/>
              </a:rPr>
              <a:t>98</a:t>
            </a:r>
            <a:r>
              <a:rPr lang="ja-JP" altLang="en-US" sz="800" dirty="0" smtClean="0">
                <a:latin typeface="ＭＳ Ｐゴシック" pitchFamily="50" charset="-128"/>
                <a:ea typeface="ＭＳ Ｐゴシック" pitchFamily="50" charset="-128"/>
              </a:rPr>
              <a:t>万８千円</a:t>
            </a:r>
            <a:r>
              <a:rPr lang="ja-JP" altLang="en-US" sz="800" dirty="0">
                <a:latin typeface="ＭＳ Ｐゴシック" pitchFamily="50" charset="-128"/>
                <a:ea typeface="ＭＳ Ｐゴシック" pitchFamily="50" charset="-128"/>
              </a:rPr>
              <a:t>）</a:t>
            </a:r>
            <a:endParaRPr lang="en-US" altLang="ja-JP" sz="800" dirty="0">
              <a:latin typeface="ＭＳ Ｐゴシック" pitchFamily="50" charset="-128"/>
              <a:ea typeface="ＭＳ Ｐゴシック" pitchFamily="50" charset="-128"/>
            </a:endParaRPr>
          </a:p>
          <a:p>
            <a:pPr>
              <a:lnSpc>
                <a:spcPts val="1100"/>
              </a:lnSpc>
            </a:pPr>
            <a:r>
              <a:rPr lang="ja-JP" altLang="en-US" sz="800" dirty="0">
                <a:latin typeface="ＭＳ Ｐゴシック" pitchFamily="50" charset="-128"/>
                <a:ea typeface="ＭＳ Ｐゴシック" pitchFamily="50" charset="-128"/>
              </a:rPr>
              <a:t>○教育費の行政機関別負担割合</a:t>
            </a:r>
            <a:r>
              <a:rPr lang="ja-JP" altLang="en-US" sz="800" dirty="0" smtClean="0">
                <a:latin typeface="ＭＳ Ｐゴシック" pitchFamily="50" charset="-128"/>
                <a:ea typeface="ＭＳ Ｐゴシック" pitchFamily="50" charset="-128"/>
              </a:rPr>
              <a:t>（令和２年</a:t>
            </a:r>
            <a:r>
              <a:rPr lang="en-US" altLang="ja-JP" sz="800" dirty="0">
                <a:latin typeface="ＭＳ Ｐゴシック" pitchFamily="50" charset="-128"/>
                <a:ea typeface="ＭＳ Ｐゴシック" pitchFamily="50" charset="-128"/>
              </a:rPr>
              <a:t>4</a:t>
            </a:r>
            <a:r>
              <a:rPr lang="ja-JP" altLang="en-US" sz="800" dirty="0">
                <a:latin typeface="ＭＳ Ｐゴシック" pitchFamily="50" charset="-128"/>
                <a:ea typeface="ＭＳ Ｐゴシック" pitchFamily="50" charset="-128"/>
              </a:rPr>
              <a:t>月現在）</a:t>
            </a:r>
          </a:p>
        </p:txBody>
      </p:sp>
      <p:sp>
        <p:nvSpPr>
          <p:cNvPr id="17" name="角丸四角形 16"/>
          <p:cNvSpPr/>
          <p:nvPr/>
        </p:nvSpPr>
        <p:spPr>
          <a:xfrm>
            <a:off x="2268538" y="4508500"/>
            <a:ext cx="4606925" cy="2160588"/>
          </a:xfrm>
          <a:prstGeom prst="roundRect">
            <a:avLst>
              <a:gd name="adj" fmla="val 634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9" name="表 18"/>
          <p:cNvGraphicFramePr>
            <a:graphicFrameLocks noGrp="1"/>
          </p:cNvGraphicFramePr>
          <p:nvPr>
            <p:extLst>
              <p:ext uri="{D42A27DB-BD31-4B8C-83A1-F6EECF244321}">
                <p14:modId xmlns:p14="http://schemas.microsoft.com/office/powerpoint/2010/main" val="3198394554"/>
              </p:ext>
            </p:extLst>
          </p:nvPr>
        </p:nvGraphicFramePr>
        <p:xfrm>
          <a:off x="2555875" y="5661025"/>
          <a:ext cx="2808313" cy="967782"/>
        </p:xfrm>
        <a:graphic>
          <a:graphicData uri="http://schemas.openxmlformats.org/drawingml/2006/table">
            <a:tbl>
              <a:tblPr/>
              <a:tblGrid>
                <a:gridCol w="1456423"/>
                <a:gridCol w="675945"/>
                <a:gridCol w="675945"/>
              </a:tblGrid>
              <a:tr h="151801">
                <a:tc rowSpan="2">
                  <a:txBody>
                    <a:bodyPr/>
                    <a:lstStyle/>
                    <a:p>
                      <a:pPr algn="l"/>
                      <a:endParaRPr lang="ja-JP" sz="1050" kern="100" dirty="0">
                        <a:latin typeface="Century"/>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100" kern="0" dirty="0">
                          <a:latin typeface="Century"/>
                          <a:ea typeface="ＭＳ Ｐゴシック"/>
                          <a:cs typeface="ＭＳ Ｐゴシック"/>
                        </a:rPr>
                        <a:t>負担割合</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r>
              <a:tr h="151801">
                <a:tc vMerge="1">
                  <a:txBody>
                    <a:bodyPr/>
                    <a:lstStyle/>
                    <a:p>
                      <a:endParaRPr kumimoji="1" lang="ja-JP" altLang="en-US"/>
                    </a:p>
                  </a:txBody>
                  <a:tcPr/>
                </a:tc>
                <a:tc>
                  <a:txBody>
                    <a:bodyPr/>
                    <a:lstStyle/>
                    <a:p>
                      <a:pPr algn="ctr">
                        <a:spcAft>
                          <a:spcPts val="0"/>
                        </a:spcAft>
                      </a:pPr>
                      <a:r>
                        <a:rPr lang="ja-JP" sz="1100" kern="0">
                          <a:latin typeface="Century"/>
                          <a:ea typeface="ＭＳ Ｐゴシック"/>
                          <a:cs typeface="ＭＳ Ｐゴシック"/>
                        </a:rPr>
                        <a:t>国</a:t>
                      </a:r>
                      <a:endParaRPr lang="ja-JP" sz="1050" kern="10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0">
                          <a:latin typeface="Century"/>
                          <a:ea typeface="ＭＳ Ｐゴシック"/>
                          <a:cs typeface="ＭＳ Ｐゴシック"/>
                        </a:rPr>
                        <a:t>地方</a:t>
                      </a:r>
                      <a:endParaRPr lang="ja-JP" sz="1050" kern="10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834">
                <a:tc>
                  <a:txBody>
                    <a:bodyPr/>
                    <a:lstStyle/>
                    <a:p>
                      <a:pPr algn="l">
                        <a:spcAft>
                          <a:spcPts val="0"/>
                        </a:spcAft>
                      </a:pPr>
                      <a:r>
                        <a:rPr lang="ja-JP" sz="1100" kern="0">
                          <a:latin typeface="Century"/>
                          <a:ea typeface="ＭＳ Ｐゴシック"/>
                          <a:cs typeface="ＭＳ Ｐゴシック"/>
                        </a:rPr>
                        <a:t>先生の給料</a:t>
                      </a:r>
                      <a:endParaRPr lang="ja-JP" sz="105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0">
                          <a:solidFill>
                            <a:srgbClr val="000000"/>
                          </a:solidFill>
                          <a:latin typeface="Century"/>
                          <a:ea typeface="ＭＳ Ｐゴシック"/>
                          <a:cs typeface="ＭＳ Ｐゴシック"/>
                        </a:rPr>
                        <a:t>１</a:t>
                      </a:r>
                      <a:endParaRPr lang="ja-JP" sz="1050" kern="10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２</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0834">
                <a:tc>
                  <a:txBody>
                    <a:bodyPr/>
                    <a:lstStyle/>
                    <a:p>
                      <a:pPr algn="l">
                        <a:spcAft>
                          <a:spcPts val="0"/>
                        </a:spcAft>
                      </a:pPr>
                      <a:r>
                        <a:rPr lang="ja-JP" sz="1100" kern="0">
                          <a:latin typeface="Century"/>
                          <a:ea typeface="ＭＳ Ｐゴシック"/>
                          <a:cs typeface="ＭＳ Ｐゴシック"/>
                        </a:rPr>
                        <a:t>教科書</a:t>
                      </a:r>
                      <a:endParaRPr lang="ja-JP" sz="105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0" dirty="0" smtClean="0">
                          <a:solidFill>
                            <a:srgbClr val="000000"/>
                          </a:solidFill>
                          <a:latin typeface="Century"/>
                          <a:ea typeface="ＭＳ Ｐゴシック"/>
                          <a:cs typeface="ＭＳ Ｐゴシック"/>
                        </a:rPr>
                        <a:t>１</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０</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10834">
                <a:tc>
                  <a:txBody>
                    <a:bodyPr/>
                    <a:lstStyle/>
                    <a:p>
                      <a:pPr algn="l">
                        <a:spcAft>
                          <a:spcPts val="0"/>
                        </a:spcAft>
                      </a:pPr>
                      <a:r>
                        <a:rPr lang="ja-JP" sz="1100" kern="0" dirty="0">
                          <a:latin typeface="Century"/>
                          <a:ea typeface="ＭＳ Ｐゴシック"/>
                          <a:cs typeface="ＭＳ Ｐゴシック"/>
                        </a:rPr>
                        <a:t>実験器具等購入</a:t>
                      </a:r>
                      <a:endParaRPr lang="ja-JP" sz="105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0" dirty="0">
                          <a:solidFill>
                            <a:srgbClr val="000000"/>
                          </a:solidFill>
                          <a:latin typeface="Century"/>
                          <a:ea typeface="ＭＳ Ｐゴシック"/>
                          <a:cs typeface="ＭＳ Ｐゴシック"/>
                        </a:rPr>
                        <a:t>１</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１</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5" name="図 4"/>
          <p:cNvPicPr>
            <a:picLocks noChangeAspect="1"/>
          </p:cNvPicPr>
          <p:nvPr/>
        </p:nvPicPr>
        <p:blipFill>
          <a:blip r:embed="rId4"/>
          <a:stretch>
            <a:fillRect/>
          </a:stretch>
        </p:blipFill>
        <p:spPr>
          <a:xfrm>
            <a:off x="2195736" y="700792"/>
            <a:ext cx="4596567" cy="3447425"/>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36244" y="1557338"/>
            <a:ext cx="4575731" cy="3432204"/>
          </a:xfrm>
          <a:prstGeom prst="rect">
            <a:avLst/>
          </a:prstGeom>
          <a:ln>
            <a:solidFill>
              <a:schemeClr val="tx1"/>
            </a:solidFill>
          </a:ln>
        </p:spPr>
      </p:pic>
      <p:pic>
        <p:nvPicPr>
          <p:cNvPr id="13314"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331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smtClean="0">
                <a:solidFill>
                  <a:schemeClr val="bg1"/>
                </a:solidFill>
                <a:latin typeface="ＭＳ ゴシック" pitchFamily="49" charset="-128"/>
                <a:ea typeface="ＭＳ ゴシック" pitchFamily="49" charset="-128"/>
              </a:rPr>
              <a:t>４、税の使いみちはどうやって決めるの？①</a:t>
            </a:r>
          </a:p>
        </p:txBody>
      </p:sp>
      <p:sp>
        <p:nvSpPr>
          <p:cNvPr id="13316" name="Rectangle 4"/>
          <p:cNvSpPr>
            <a:spLocks noChangeArrowheads="1"/>
          </p:cNvSpPr>
          <p:nvPr/>
        </p:nvSpPr>
        <p:spPr bwMode="auto">
          <a:xfrm>
            <a:off x="228600" y="1371600"/>
            <a:ext cx="1524000" cy="43402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税の使い道の決め方や国民生活との関係を理解させ，「政治への参加」と「国を支える税金を国民が負担すること」が対になっているのが，民主主義の基本であることを理解させる。また，その使い道をしっかりと監視していくことの重要性を理解させる。</a:t>
            </a:r>
          </a:p>
          <a:p>
            <a:endParaRPr lang="ja-JP" altLang="en-US" sz="1200">
              <a:ea typeface="ＭＳ ゴシック" pitchFamily="49" charset="-128"/>
            </a:endParaRPr>
          </a:p>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納めた税が，国の予算として決められる仕組みについて話し合う。</a:t>
            </a:r>
          </a:p>
          <a:p>
            <a:endParaRPr lang="en-US" altLang="ja-JP" sz="1200">
              <a:ea typeface="ＭＳ ゴシック" pitchFamily="49" charset="-128"/>
            </a:endParaRPr>
          </a:p>
        </p:txBody>
      </p:sp>
      <p:sp>
        <p:nvSpPr>
          <p:cNvPr id="13317" name="AutoShape 5"/>
          <p:cNvSpPr>
            <a:spLocks noChangeArrowheads="1"/>
          </p:cNvSpPr>
          <p:nvPr/>
        </p:nvSpPr>
        <p:spPr bwMode="auto">
          <a:xfrm>
            <a:off x="152400" y="1295400"/>
            <a:ext cx="1524000" cy="456247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3318"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3319"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52400" y="1295400"/>
            <a:ext cx="1524000" cy="17764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4339" name="Rectangle 4"/>
          <p:cNvSpPr>
            <a:spLocks noChangeArrowheads="1"/>
          </p:cNvSpPr>
          <p:nvPr/>
        </p:nvSpPr>
        <p:spPr bwMode="auto">
          <a:xfrm>
            <a:off x="228600" y="1371600"/>
            <a:ext cx="1524000" cy="1754188"/>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国の収入の内訳はどうなっているのか，また国の支出にはどんなものがあるのかを理解させる。</a:t>
            </a:r>
          </a:p>
          <a:p>
            <a:endParaRPr lang="ja-JP" altLang="en-US" sz="1200">
              <a:ea typeface="ＭＳ ゴシック" pitchFamily="49" charset="-128"/>
            </a:endParaRPr>
          </a:p>
          <a:p>
            <a:endParaRPr lang="en-US" altLang="ja-JP" sz="1200">
              <a:ea typeface="ＭＳ ゴシック" pitchFamily="49" charset="-128"/>
            </a:endParaRPr>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４、税の使いみちはどうやって決めるの？②</a:t>
            </a:r>
          </a:p>
        </p:txBody>
      </p:sp>
      <p:sp>
        <p:nvSpPr>
          <p:cNvPr id="14342" name="テキスト ボックス 13"/>
          <p:cNvSpPr txBox="1">
            <a:spLocks noChangeArrowheads="1"/>
          </p:cNvSpPr>
          <p:nvPr/>
        </p:nvSpPr>
        <p:spPr bwMode="auto">
          <a:xfrm>
            <a:off x="4918075" y="4940300"/>
            <a:ext cx="877888" cy="990600"/>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・公債金</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・国債費　　</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a:t>
            </a:r>
            <a:endParaRPr lang="en-US" altLang="ja-JP" sz="900" dirty="0">
              <a:latin typeface="ＭＳ 明朝" pitchFamily="17" charset="-128"/>
              <a:ea typeface="ＭＳ 明朝" pitchFamily="17" charset="-128"/>
            </a:endParaRPr>
          </a:p>
        </p:txBody>
      </p:sp>
      <p:grpSp>
        <p:nvGrpSpPr>
          <p:cNvPr id="14343" name="グループ化 19"/>
          <p:cNvGrpSpPr>
            <a:grpSpLocks/>
          </p:cNvGrpSpPr>
          <p:nvPr/>
        </p:nvGrpSpPr>
        <p:grpSpPr bwMode="auto">
          <a:xfrm>
            <a:off x="1835150" y="4724400"/>
            <a:ext cx="5891584" cy="1546251"/>
            <a:chOff x="1835852" y="4724950"/>
            <a:chExt cx="5891058" cy="1546281"/>
          </a:xfrm>
        </p:grpSpPr>
        <p:grpSp>
          <p:nvGrpSpPr>
            <p:cNvPr id="14347" name="グループ化 18"/>
            <p:cNvGrpSpPr>
              <a:grpSpLocks/>
            </p:cNvGrpSpPr>
            <p:nvPr/>
          </p:nvGrpSpPr>
          <p:grpSpPr bwMode="auto">
            <a:xfrm>
              <a:off x="1835852" y="4724950"/>
              <a:ext cx="4281559" cy="1523206"/>
              <a:chOff x="1835852" y="4724950"/>
              <a:chExt cx="4281559" cy="1523206"/>
            </a:xfrm>
          </p:grpSpPr>
          <p:sp>
            <p:nvSpPr>
              <p:cNvPr id="14351" name="テキスト ボックス 8"/>
              <p:cNvSpPr txBox="1">
                <a:spLocks noChangeArrowheads="1"/>
              </p:cNvSpPr>
              <p:nvPr/>
            </p:nvSpPr>
            <p:spPr bwMode="auto">
              <a:xfrm>
                <a:off x="1835852" y="4724950"/>
                <a:ext cx="4281559" cy="810494"/>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ゴシック" pitchFamily="49" charset="-128"/>
                    <a:ea typeface="ＭＳ ゴシック" pitchFamily="49" charset="-128"/>
                  </a:rPr>
                  <a:t>国の収入（歳入）の内訳</a:t>
                </a:r>
                <a:r>
                  <a:rPr lang="ja-JP" altLang="en-US" sz="900" dirty="0" smtClean="0">
                    <a:latin typeface="ＭＳ ゴシック" pitchFamily="49" charset="-128"/>
                    <a:ea typeface="ＭＳ ゴシック" pitchFamily="49" charset="-128"/>
                  </a:rPr>
                  <a:t>（令和２年度</a:t>
                </a:r>
                <a:r>
                  <a:rPr lang="ja-JP" altLang="en-US" sz="900" dirty="0">
                    <a:latin typeface="ＭＳ ゴシック" pitchFamily="49" charset="-128"/>
                    <a:ea typeface="ＭＳ ゴシック" pitchFamily="49" charset="-128"/>
                  </a:rPr>
                  <a:t>当初</a:t>
                </a:r>
                <a:r>
                  <a:rPr lang="ja-JP" altLang="en-US" sz="900" dirty="0" smtClean="0">
                    <a:latin typeface="ＭＳ ゴシック" pitchFamily="49" charset="-128"/>
                    <a:ea typeface="ＭＳ ゴシック" pitchFamily="49" charset="-128"/>
                  </a:rPr>
                  <a:t>予算（臨時・特別の措置を含む））</a:t>
                </a: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r>
                  <a:rPr lang="ja-JP" altLang="en-US" sz="900" dirty="0">
                    <a:latin typeface="ＭＳ ゴシック" pitchFamily="49" charset="-128"/>
                    <a:ea typeface="ＭＳ ゴシック" pitchFamily="49" charset="-128"/>
                  </a:rPr>
                  <a:t>国の支出（歳出）の内訳</a:t>
                </a:r>
                <a:r>
                  <a:rPr lang="ja-JP" altLang="en-US" sz="900" dirty="0" smtClean="0">
                    <a:latin typeface="ＭＳ ゴシック" pitchFamily="49" charset="-128"/>
                    <a:ea typeface="ＭＳ ゴシック" pitchFamily="49" charset="-128"/>
                  </a:rPr>
                  <a:t>（令和２年度</a:t>
                </a:r>
                <a:r>
                  <a:rPr lang="ja-JP" altLang="en-US" sz="900" dirty="0">
                    <a:latin typeface="ＭＳ ゴシック" pitchFamily="49" charset="-128"/>
                    <a:ea typeface="ＭＳ ゴシック" pitchFamily="49" charset="-128"/>
                  </a:rPr>
                  <a:t>当初予算（臨時・特別の措置を含む） ）</a:t>
                </a:r>
                <a:endParaRPr lang="en-US" altLang="ja-JP" sz="900" dirty="0">
                  <a:latin typeface="ＭＳ ゴシック" pitchFamily="49" charset="-128"/>
                  <a:ea typeface="ＭＳ ゴシック" pitchFamily="49" charset="-128"/>
                </a:endParaRPr>
              </a:p>
            </p:txBody>
          </p:sp>
          <p:sp>
            <p:nvSpPr>
              <p:cNvPr id="14352" name="テキスト ボックス 9"/>
              <p:cNvSpPr txBox="1">
                <a:spLocks noChangeArrowheads="1"/>
              </p:cNvSpPr>
              <p:nvPr/>
            </p:nvSpPr>
            <p:spPr bwMode="auto">
              <a:xfrm>
                <a:off x="1835852" y="4924460"/>
                <a:ext cx="1338828" cy="1323696"/>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・租税及び印紙収入</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・その他収入</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・社会保障関係費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・公共事業関係費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・文教及び科学振興費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・地方交付税交付金等</a:t>
                </a:r>
              </a:p>
            </p:txBody>
          </p:sp>
        </p:grpSp>
        <p:grpSp>
          <p:nvGrpSpPr>
            <p:cNvPr id="14348" name="グループ化 17"/>
            <p:cNvGrpSpPr>
              <a:grpSpLocks/>
            </p:cNvGrpSpPr>
            <p:nvPr/>
          </p:nvGrpSpPr>
          <p:grpSpPr bwMode="auto">
            <a:xfrm>
              <a:off x="3016400" y="4922118"/>
              <a:ext cx="4710510" cy="1349113"/>
              <a:chOff x="3016400" y="4922118"/>
              <a:chExt cx="4710510" cy="1349113"/>
            </a:xfrm>
          </p:grpSpPr>
          <p:sp>
            <p:nvSpPr>
              <p:cNvPr id="14349" name="テキスト ボックス 12"/>
              <p:cNvSpPr txBox="1">
                <a:spLocks noChangeArrowheads="1"/>
              </p:cNvSpPr>
              <p:nvPr/>
            </p:nvSpPr>
            <p:spPr bwMode="auto">
              <a:xfrm>
                <a:off x="3016400" y="4922118"/>
                <a:ext cx="2031143" cy="1349113"/>
              </a:xfrm>
              <a:prstGeom prst="rect">
                <a:avLst/>
              </a:prstGeom>
              <a:noFill/>
              <a:ln w="9525">
                <a:noFill/>
                <a:miter lim="800000"/>
                <a:headEnd/>
                <a:tailEnd/>
              </a:ln>
            </p:spPr>
            <p:txBody>
              <a:bodyPr wrap="none">
                <a:spAutoFit/>
              </a:bodyPr>
              <a:lstStyle/>
              <a:p>
                <a:pPr marL="457200" indent="-457200">
                  <a:lnSpc>
                    <a:spcPts val="1400"/>
                  </a:lnSpc>
                </a:pPr>
                <a:r>
                  <a:rPr lang="en-US" altLang="ja-JP" sz="900" dirty="0">
                    <a:latin typeface="ＭＳ 明朝" pitchFamily="17" charset="-128"/>
                    <a:ea typeface="ＭＳ 明朝" pitchFamily="17" charset="-128"/>
                  </a:rPr>
                  <a:t>63</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5,130</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61.9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6</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5,888</a:t>
                </a:r>
                <a:r>
                  <a:rPr lang="ja-JP" altLang="en-US" sz="900" dirty="0">
                    <a:latin typeface="ＭＳ 明朝" pitchFamily="17" charset="-128"/>
                    <a:ea typeface="ＭＳ 明朝" pitchFamily="17" charset="-128"/>
                  </a:rPr>
                  <a:t>億円　（歳入比 </a:t>
                </a:r>
                <a:r>
                  <a:rPr lang="en-US" altLang="ja-JP" sz="900" dirty="0">
                    <a:latin typeface="ＭＳ 明朝" pitchFamily="17" charset="-128"/>
                    <a:ea typeface="ＭＳ 明朝" pitchFamily="17" charset="-128"/>
                  </a:rPr>
                  <a:t>6.4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35</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8,608</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34.9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6</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8,571</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6.7</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5</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5,055</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5.4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15</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8,093</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15.4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sp>
            <p:nvSpPr>
              <p:cNvPr id="14350" name="テキスト ボックス 14"/>
              <p:cNvSpPr txBox="1">
                <a:spLocks noChangeArrowheads="1"/>
              </p:cNvSpPr>
              <p:nvPr/>
            </p:nvSpPr>
            <p:spPr bwMode="auto">
              <a:xfrm>
                <a:off x="5580360" y="4940911"/>
                <a:ext cx="2146550" cy="990034"/>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32</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5,562</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31.7</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a:t>
                </a: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23</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3,515</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22.7</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15</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2,739</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grpSp>
      </p:grpSp>
      <p:sp>
        <p:nvSpPr>
          <p:cNvPr id="16" name="角丸四角形 15"/>
          <p:cNvSpPr/>
          <p:nvPr/>
        </p:nvSpPr>
        <p:spPr bwMode="auto">
          <a:xfrm>
            <a:off x="1547813" y="4652963"/>
            <a:ext cx="6192837" cy="1871662"/>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7" name="図 16">
            <a:extLst>
              <a:ext uri="{FF2B5EF4-FFF2-40B4-BE49-F238E27FC236}">
                <a16:creationId xmlns:a16="http://schemas.microsoft.com/office/drawing/2014/main" xmlns="" id="{3752ACBB-E44A-4104-8197-EDDD4E690AEA}"/>
              </a:ext>
            </a:extLst>
          </p:cNvPr>
          <p:cNvPicPr>
            <a:picLocks noChangeAspect="1"/>
          </p:cNvPicPr>
          <p:nvPr/>
        </p:nvPicPr>
        <p:blipFill>
          <a:blip r:embed="rId4"/>
          <a:stretch>
            <a:fillRect/>
          </a:stretch>
        </p:blipFill>
        <p:spPr>
          <a:xfrm>
            <a:off x="2267744" y="980200"/>
            <a:ext cx="4574146" cy="3430800"/>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４、税の使いみちはどうやって決めるの？③</a:t>
            </a:r>
          </a:p>
        </p:txBody>
      </p:sp>
      <p:sp>
        <p:nvSpPr>
          <p:cNvPr id="15364" name="AutoShape 5"/>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600"/>
            <a:ext cx="1524000" cy="10160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予算の決め方は，地方においても国と同じであることを理解させる。</a:t>
            </a:r>
            <a:endParaRPr lang="en-US" altLang="ja-JP" sz="1200">
              <a:ea typeface="ＭＳ ゴシック" pitchFamily="49" charset="-128"/>
            </a:endParaRPr>
          </a:p>
        </p:txBody>
      </p:sp>
      <p:pic>
        <p:nvPicPr>
          <p:cNvPr id="15366" name="Picture 7"/>
          <p:cNvPicPr>
            <a:picLocks noChangeAspect="1" noChangeArrowheads="1"/>
          </p:cNvPicPr>
          <p:nvPr/>
        </p:nvPicPr>
        <p:blipFill>
          <a:blip r:embed="rId4" cstate="print"/>
          <a:srcRect/>
          <a:stretch>
            <a:fillRect/>
          </a:stretch>
        </p:blipFill>
        <p:spPr bwMode="auto">
          <a:xfrm>
            <a:off x="2281238" y="1609725"/>
            <a:ext cx="4629150" cy="3476625"/>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smtClean="0">
                <a:solidFill>
                  <a:schemeClr val="bg1"/>
                </a:solidFill>
                <a:latin typeface="ＭＳ ゴシック" pitchFamily="49" charset="-128"/>
                <a:ea typeface="ＭＳ ゴシック" pitchFamily="49" charset="-128"/>
              </a:rPr>
              <a:t>５、国や地方は税をどう使っているの？①</a:t>
            </a:r>
          </a:p>
        </p:txBody>
      </p:sp>
      <p:sp>
        <p:nvSpPr>
          <p:cNvPr id="16388"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smtClean="0">
                <a:ea typeface="ＭＳ ゴシック" pitchFamily="49" charset="-128"/>
              </a:rPr>
              <a:t>国</a:t>
            </a:r>
            <a:r>
              <a:rPr lang="ja-JP" altLang="en-US" sz="1200" dirty="0">
                <a:ea typeface="ＭＳ ゴシック" pitchFamily="49" charset="-128"/>
              </a:rPr>
              <a:t>や地方公共団体は税をどのように使い，どのように役立てているのかを理解させる。</a:t>
            </a:r>
            <a:endParaRPr lang="en-US" altLang="ja-JP" sz="1200" dirty="0">
              <a:ea typeface="ＭＳ ゴシック" pitchFamily="49" charset="-128"/>
            </a:endParaRPr>
          </a:p>
        </p:txBody>
      </p:sp>
      <p:sp>
        <p:nvSpPr>
          <p:cNvPr id="16389"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6390" name="Line 27">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6391" name="Line 28">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6392"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a:ea typeface="ＭＳ ゴシック" pitchFamily="49" charset="-128"/>
            </a:endParaRPr>
          </a:p>
        </p:txBody>
      </p:sp>
      <p:sp>
        <p:nvSpPr>
          <p:cNvPr id="16393" name="AutoShape 9"/>
          <p:cNvSpPr>
            <a:spLocks noChangeArrowheads="1"/>
          </p:cNvSpPr>
          <p:nvPr/>
        </p:nvSpPr>
        <p:spPr bwMode="auto">
          <a:xfrm>
            <a:off x="2143125" y="4508500"/>
            <a:ext cx="6316663" cy="2087563"/>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a:latin typeface="HG丸ｺﾞｼｯｸM-PRO" pitchFamily="50" charset="-128"/>
              </a:rPr>
              <a:t>【</a:t>
            </a:r>
            <a:r>
              <a:rPr lang="ja-JP" altLang="en-US" sz="1100">
                <a:latin typeface="HG丸ｺﾞｼｯｸM-PRO" pitchFamily="50" charset="-128"/>
              </a:rPr>
              <a:t>国の主な使い道</a:t>
            </a:r>
            <a:r>
              <a:rPr lang="en-US" altLang="ja-JP" sz="1100">
                <a:latin typeface="HG丸ｺﾞｼｯｸM-PRO" pitchFamily="50" charset="-128"/>
              </a:rPr>
              <a:t>】</a:t>
            </a:r>
          </a:p>
          <a:p>
            <a:pPr algn="just">
              <a:lnSpc>
                <a:spcPct val="128000"/>
              </a:lnSpc>
            </a:pPr>
            <a:r>
              <a:rPr lang="ja-JP" altLang="en-US" sz="1100">
                <a:latin typeface="ＭＳ ゴシック" pitchFamily="49" charset="-128"/>
              </a:rPr>
              <a:t>①　社会保障関係費</a:t>
            </a:r>
          </a:p>
          <a:p>
            <a:pPr algn="just">
              <a:lnSpc>
                <a:spcPct val="128000"/>
              </a:lnSpc>
            </a:pPr>
            <a:r>
              <a:rPr lang="ja-JP" altLang="en-US" sz="1000">
                <a:latin typeface="ＭＳ ゴシック" pitchFamily="49" charset="-128"/>
              </a:rPr>
              <a:t>　・　医療給付費，年金の国庫負担分，介護保険給付費など</a:t>
            </a:r>
          </a:p>
          <a:p>
            <a:pPr algn="just">
              <a:lnSpc>
                <a:spcPct val="128000"/>
              </a:lnSpc>
            </a:pPr>
            <a:r>
              <a:rPr lang="ja-JP" altLang="en-US" sz="1100">
                <a:latin typeface="ＭＳ ゴシック" pitchFamily="49" charset="-128"/>
              </a:rPr>
              <a:t>②　公共事業関係費</a:t>
            </a:r>
          </a:p>
          <a:p>
            <a:pPr algn="just">
              <a:lnSpc>
                <a:spcPct val="128000"/>
              </a:lnSpc>
            </a:pPr>
            <a:r>
              <a:rPr lang="ja-JP" altLang="en-US" sz="1000">
                <a:latin typeface="ＭＳ ゴシック" pitchFamily="49" charset="-128"/>
              </a:rPr>
              <a:t>　・　治山治水対策費，道路整備費，住宅都市環境整備費，災害復旧など</a:t>
            </a:r>
          </a:p>
          <a:p>
            <a:pPr algn="just">
              <a:lnSpc>
                <a:spcPct val="128000"/>
              </a:lnSpc>
            </a:pPr>
            <a:r>
              <a:rPr lang="ja-JP" altLang="en-US" sz="1100">
                <a:latin typeface="ＭＳ ゴシック" pitchFamily="49" charset="-128"/>
              </a:rPr>
              <a:t>③　文教及び科学振興費</a:t>
            </a:r>
          </a:p>
          <a:p>
            <a:pPr algn="just">
              <a:lnSpc>
                <a:spcPct val="128000"/>
              </a:lnSpc>
            </a:pPr>
            <a:r>
              <a:rPr lang="ja-JP" altLang="en-US" sz="1000">
                <a:latin typeface="ＭＳ ゴシック" pitchFamily="49" charset="-128"/>
              </a:rPr>
              <a:t>　・　公共教育費，スーパーコンピューター開発費，宇宙輸送システム，再生医療研究費など</a:t>
            </a:r>
          </a:p>
          <a:p>
            <a:pPr algn="just">
              <a:lnSpc>
                <a:spcPct val="128000"/>
              </a:lnSpc>
            </a:pPr>
            <a:r>
              <a:rPr lang="ja-JP" altLang="en-US" sz="1100">
                <a:latin typeface="ＭＳ ゴシック" pitchFamily="49" charset="-128"/>
              </a:rPr>
              <a:t>④　経済協力費（</a:t>
            </a:r>
            <a:r>
              <a:rPr lang="en-US" altLang="ja-JP" sz="1100">
                <a:latin typeface="ＭＳ Ｐゴシック" pitchFamily="50" charset="-128"/>
                <a:ea typeface="ＭＳ Ｐゴシック" pitchFamily="50" charset="-128"/>
              </a:rPr>
              <a:t>ODA</a:t>
            </a:r>
            <a:r>
              <a:rPr lang="ja-JP" altLang="en-US" sz="1100">
                <a:latin typeface="ＭＳ ゴシック" pitchFamily="49" charset="-128"/>
              </a:rPr>
              <a:t>）</a:t>
            </a:r>
          </a:p>
          <a:p>
            <a:pPr algn="just">
              <a:lnSpc>
                <a:spcPct val="128000"/>
              </a:lnSpc>
            </a:pPr>
            <a:r>
              <a:rPr lang="ja-JP" altLang="en-US" sz="1000">
                <a:latin typeface="ＭＳ ゴシック" pitchFamily="49" charset="-128"/>
              </a:rPr>
              <a:t>　・　無償の資金協力，技術協力，政府貸付，国際機関（ユニセフ・</a:t>
            </a:r>
            <a:r>
              <a:rPr lang="en-US" altLang="ja-JP" sz="1000">
                <a:latin typeface="ＭＳ Ｐゴシック" pitchFamily="50" charset="-128"/>
                <a:ea typeface="ＭＳ Ｐゴシック" pitchFamily="50" charset="-128"/>
              </a:rPr>
              <a:t>WHO</a:t>
            </a:r>
            <a:r>
              <a:rPr lang="ja-JP" altLang="en-US" sz="1000">
                <a:latin typeface="ＭＳ ゴシック" pitchFamily="49" charset="-128"/>
              </a:rPr>
              <a:t>）に対する拠出・出資など</a:t>
            </a:r>
            <a:endParaRPr lang="ja-JP" altLang="ja-JP"/>
          </a:p>
        </p:txBody>
      </p:sp>
      <p:pic>
        <p:nvPicPr>
          <p:cNvPr id="2" name="図 1"/>
          <p:cNvPicPr>
            <a:picLocks noChangeAspect="1"/>
          </p:cNvPicPr>
          <p:nvPr/>
        </p:nvPicPr>
        <p:blipFill>
          <a:blip r:embed="rId4"/>
          <a:stretch>
            <a:fillRect/>
          </a:stretch>
        </p:blipFill>
        <p:spPr>
          <a:xfrm>
            <a:off x="2411760" y="764704"/>
            <a:ext cx="4575731" cy="3432204"/>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５、国や地方は税をどう使っているの？②</a:t>
            </a:r>
          </a:p>
        </p:txBody>
      </p:sp>
      <p:sp>
        <p:nvSpPr>
          <p:cNvPr id="17412"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7413"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smtClean="0">
                <a:ea typeface="ＭＳ ゴシック" pitchFamily="49" charset="-128"/>
              </a:rPr>
              <a:t>国</a:t>
            </a:r>
            <a:r>
              <a:rPr lang="ja-JP" altLang="en-US" sz="1200" dirty="0">
                <a:ea typeface="ＭＳ ゴシック" pitchFamily="49" charset="-128"/>
              </a:rPr>
              <a:t>や地方公共団体は税をどのように使い，どのように役立てているのかを理解させる。</a:t>
            </a:r>
            <a:endParaRPr lang="en-US" altLang="ja-JP" sz="1200" dirty="0">
              <a:ea typeface="ＭＳ ゴシック" pitchFamily="49" charset="-128"/>
            </a:endParaRPr>
          </a:p>
        </p:txBody>
      </p:sp>
      <p:sp>
        <p:nvSpPr>
          <p:cNvPr id="17414"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a:ea typeface="ＭＳ ゴシック" pitchFamily="49" charset="-128"/>
            </a:endParaRPr>
          </a:p>
        </p:txBody>
      </p:sp>
      <p:sp>
        <p:nvSpPr>
          <p:cNvPr id="17415" name="AutoShape 14"/>
          <p:cNvSpPr>
            <a:spLocks noChangeArrowheads="1"/>
          </p:cNvSpPr>
          <p:nvPr/>
        </p:nvSpPr>
        <p:spPr bwMode="auto">
          <a:xfrm>
            <a:off x="7286625" y="1643063"/>
            <a:ext cx="1571625" cy="2357437"/>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7416" name="Rectangle 13"/>
          <p:cNvSpPr>
            <a:spLocks noChangeArrowheads="1"/>
          </p:cNvSpPr>
          <p:nvPr/>
        </p:nvSpPr>
        <p:spPr bwMode="auto">
          <a:xfrm>
            <a:off x="7391400" y="1714500"/>
            <a:ext cx="1752600" cy="2073275"/>
          </a:xfrm>
          <a:prstGeom prst="rect">
            <a:avLst/>
          </a:prstGeom>
          <a:noFill/>
          <a:ln w="9525">
            <a:noFill/>
            <a:miter lim="800000"/>
            <a:headEnd/>
            <a:tailEnd/>
          </a:ln>
        </p:spPr>
        <p:txBody>
          <a:bodyPr>
            <a:spAutoFit/>
          </a:bodyPr>
          <a:lstStyle/>
          <a:p>
            <a:r>
              <a:rPr lang="ja-JP" altLang="en-US" sz="1000" b="1">
                <a:solidFill>
                  <a:srgbClr val="C00000"/>
                </a:solidFill>
                <a:ea typeface="ＭＳ ゴシック" pitchFamily="49" charset="-128"/>
              </a:rPr>
              <a:t>地方税の使い道</a:t>
            </a:r>
            <a:endParaRPr lang="ja-JP" altLang="en-US" sz="1000">
              <a:ea typeface="ＭＳ ゴシック" pitchFamily="49" charset="-128"/>
            </a:endParaRPr>
          </a:p>
          <a:p>
            <a:r>
              <a:rPr lang="ja-JP" altLang="en-US" sz="1000">
                <a:ea typeface="ＭＳ ゴシック" pitchFamily="49" charset="-128"/>
              </a:rPr>
              <a:t>●まちづくり</a:t>
            </a:r>
          </a:p>
          <a:p>
            <a:r>
              <a:rPr lang="ja-JP" altLang="en-US" sz="1000">
                <a:ea typeface="ＭＳ ゴシック" pitchFamily="49" charset="-128"/>
              </a:rPr>
              <a:t>・道路の建設・整備</a:t>
            </a:r>
          </a:p>
          <a:p>
            <a:r>
              <a:rPr lang="ja-JP" altLang="en-US" sz="1000">
                <a:ea typeface="ＭＳ ゴシック" pitchFamily="49" charset="-128"/>
              </a:rPr>
              <a:t>・港湾の整備</a:t>
            </a:r>
          </a:p>
          <a:p>
            <a:r>
              <a:rPr lang="ja-JP" altLang="en-US" sz="1000">
                <a:ea typeface="ＭＳ ゴシック" pitchFamily="49" charset="-128"/>
              </a:rPr>
              <a:t>・上下水道の整備</a:t>
            </a:r>
          </a:p>
          <a:p>
            <a:r>
              <a:rPr lang="ja-JP" altLang="en-US" sz="1000">
                <a:ea typeface="ＭＳ ゴシック" pitchFamily="49" charset="-128"/>
              </a:rPr>
              <a:t>●住民の安全を守る</a:t>
            </a:r>
          </a:p>
          <a:p>
            <a:r>
              <a:rPr lang="ja-JP" altLang="en-US" sz="1000">
                <a:ea typeface="ＭＳ ゴシック" pitchFamily="49" charset="-128"/>
              </a:rPr>
              <a:t>・警察官</a:t>
            </a:r>
          </a:p>
          <a:p>
            <a:r>
              <a:rPr lang="ja-JP" altLang="en-US" sz="1000">
                <a:ea typeface="ＭＳ ゴシック" pitchFamily="49" charset="-128"/>
              </a:rPr>
              <a:t>・消防員</a:t>
            </a:r>
          </a:p>
          <a:p>
            <a:r>
              <a:rPr lang="ja-JP" altLang="en-US" sz="1000">
                <a:ea typeface="ＭＳ ゴシック" pitchFamily="49" charset="-128"/>
              </a:rPr>
              <a:t>・自然災害</a:t>
            </a:r>
          </a:p>
          <a:p>
            <a:r>
              <a:rPr lang="ja-JP" altLang="en-US" sz="1000">
                <a:ea typeface="ＭＳ ゴシック" pitchFamily="49" charset="-128"/>
              </a:rPr>
              <a:t>●快適な暮らし</a:t>
            </a:r>
          </a:p>
          <a:p>
            <a:r>
              <a:rPr lang="ja-JP" altLang="en-US" sz="1000">
                <a:ea typeface="ＭＳ ゴシック" pitchFamily="49" charset="-128"/>
              </a:rPr>
              <a:t>・自然環境保護</a:t>
            </a:r>
          </a:p>
          <a:p>
            <a:r>
              <a:rPr lang="ja-JP" altLang="en-US" sz="1000">
                <a:ea typeface="ＭＳ ゴシック" pitchFamily="49" charset="-128"/>
              </a:rPr>
              <a:t>・ゴミの収集</a:t>
            </a:r>
          </a:p>
          <a:p>
            <a:r>
              <a:rPr lang="ja-JP" altLang="en-US" sz="1000">
                <a:ea typeface="ＭＳ ゴシック" pitchFamily="49" charset="-128"/>
              </a:rPr>
              <a:t>・リサイクル活動</a:t>
            </a:r>
          </a:p>
        </p:txBody>
      </p:sp>
      <p:sp>
        <p:nvSpPr>
          <p:cNvPr id="17417" name="AutoShape 10"/>
          <p:cNvSpPr>
            <a:spLocks noChangeArrowheads="1"/>
          </p:cNvSpPr>
          <p:nvPr/>
        </p:nvSpPr>
        <p:spPr bwMode="auto">
          <a:xfrm>
            <a:off x="2571750" y="4797425"/>
            <a:ext cx="2368550" cy="1727200"/>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defRPr/>
            </a:pPr>
            <a:r>
              <a:rPr lang="ja-JP" altLang="en-US" sz="1000" spc="-300" dirty="0" smtClean="0">
                <a:latin typeface="Times New Roman" pitchFamily="18" charset="0"/>
              </a:rPr>
              <a:t>市</a:t>
            </a:r>
            <a:r>
              <a:rPr lang="ja-JP" altLang="en-US" sz="1000" dirty="0" smtClean="0">
                <a:latin typeface="Times New Roman" pitchFamily="18" charset="0"/>
              </a:rPr>
              <a:t>（区</a:t>
            </a:r>
            <a:r>
              <a:rPr lang="ja-JP" altLang="en-US" sz="1000" spc="-300" dirty="0" smtClean="0">
                <a:latin typeface="Times New Roman" pitchFamily="18" charset="0"/>
              </a:rPr>
              <a:t>）</a:t>
            </a:r>
            <a:r>
              <a:rPr lang="ja-JP" altLang="en-US" sz="1000" dirty="0" smtClean="0">
                <a:latin typeface="Times New Roman" pitchFamily="18" charset="0"/>
              </a:rPr>
              <a:t>町村</a:t>
            </a:r>
            <a:r>
              <a:rPr lang="ja-JP" altLang="en-US" sz="1000" dirty="0">
                <a:latin typeface="Times New Roman" pitchFamily="18" charset="0"/>
              </a:rPr>
              <a:t>は，私たちに一番身近な地方公共団体です。私たち住民にとって身近に必要とされるものは</a:t>
            </a:r>
            <a:r>
              <a:rPr lang="ja-JP" altLang="en-US" sz="1000" spc="-300" dirty="0" smtClean="0">
                <a:latin typeface="Times New Roman" pitchFamily="18" charset="0"/>
              </a:rPr>
              <a:t>市</a:t>
            </a:r>
            <a:r>
              <a:rPr lang="ja-JP" altLang="en-US" sz="1000" dirty="0" smtClean="0">
                <a:latin typeface="Times New Roman" pitchFamily="18" charset="0"/>
              </a:rPr>
              <a:t>（区</a:t>
            </a:r>
            <a:r>
              <a:rPr lang="ja-JP" altLang="en-US" sz="1000" spc="-300" dirty="0" smtClean="0">
                <a:latin typeface="Times New Roman" pitchFamily="18" charset="0"/>
              </a:rPr>
              <a:t>）</a:t>
            </a:r>
            <a:r>
              <a:rPr lang="ja-JP" altLang="en-US" sz="1000" dirty="0" smtClean="0">
                <a:latin typeface="Times New Roman" pitchFamily="18" charset="0"/>
              </a:rPr>
              <a:t>町村</a:t>
            </a:r>
            <a:r>
              <a:rPr lang="ja-JP" altLang="en-US" sz="1000" dirty="0">
                <a:latin typeface="Times New Roman" pitchFamily="18" charset="0"/>
              </a:rPr>
              <a:t>が行い，</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町村単位で行えない広域で，統一した処理を必要とする大規模事業や警察活動などは都道府県が行っています。</a:t>
            </a:r>
            <a:endParaRPr lang="ja-JP" altLang="en-US" dirty="0"/>
          </a:p>
        </p:txBody>
      </p:sp>
      <p:pic>
        <p:nvPicPr>
          <p:cNvPr id="11" name="図 10"/>
          <p:cNvPicPr>
            <a:picLocks noChangeAspect="1"/>
          </p:cNvPicPr>
          <p:nvPr/>
        </p:nvPicPr>
        <p:blipFill rotWithShape="1">
          <a:blip r:embed="rId4" cstate="print"/>
          <a:srcRect l="8278" r="8680"/>
          <a:stretch/>
        </p:blipFill>
        <p:spPr>
          <a:xfrm>
            <a:off x="2376488" y="1052513"/>
            <a:ext cx="4654550" cy="3384550"/>
          </a:xfrm>
          <a:prstGeom prst="rect">
            <a:avLst/>
          </a:prstGeom>
          <a:ln w="12700">
            <a:solidFill>
              <a:schemeClr val="tx1">
                <a:lumMod val="85000"/>
                <a:lumOff val="15000"/>
              </a:schemeClr>
            </a:solid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843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smtClean="0">
                <a:solidFill>
                  <a:schemeClr val="bg1"/>
                </a:solidFill>
                <a:latin typeface="ＭＳ ゴシック" pitchFamily="49" charset="-128"/>
                <a:ea typeface="ＭＳ ゴシック" pitchFamily="49" charset="-128"/>
              </a:rPr>
              <a:t>６、税は大切なもの</a:t>
            </a:r>
          </a:p>
        </p:txBody>
      </p:sp>
      <p:sp>
        <p:nvSpPr>
          <p:cNvPr id="18436" name="Rectangle 5"/>
          <p:cNvSpPr>
            <a:spLocks noChangeArrowheads="1"/>
          </p:cNvSpPr>
          <p:nvPr/>
        </p:nvSpPr>
        <p:spPr bwMode="auto">
          <a:xfrm>
            <a:off x="285750" y="1041400"/>
            <a:ext cx="2143125" cy="4154488"/>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税の使い道の決め方や，国民生活との関係を理解し，「政治への参加」と「国を支える税金を国民が負担すること」が対になっているのが，民主主義の基本であることを理解させる。</a:t>
            </a:r>
            <a:endParaRPr lang="en-US" altLang="ja-JP" sz="1200" dirty="0">
              <a:ea typeface="ＭＳ ゴシック" pitchFamily="49" charset="-128"/>
            </a:endParaRPr>
          </a:p>
          <a:p>
            <a:r>
              <a:rPr lang="ja-JP" altLang="en-US" sz="1200" dirty="0" smtClean="0">
                <a:ea typeface="ＭＳ ゴシック" pitchFamily="49" charset="-128"/>
              </a:rPr>
              <a:t>また</a:t>
            </a:r>
            <a:r>
              <a:rPr lang="ja-JP" altLang="en-US" sz="1200" dirty="0">
                <a:ea typeface="ＭＳ ゴシック" pitchFamily="49" charset="-128"/>
              </a:rPr>
              <a:t>，その使い道をしっかりと監視していくことの重要性を理解させる。</a:t>
            </a:r>
          </a:p>
          <a:p>
            <a:endParaRPr lang="ja-JP" altLang="en-US" sz="1200" dirty="0">
              <a:ea typeface="ＭＳ ゴシック" pitchFamily="49" charset="-128"/>
            </a:endParaRPr>
          </a:p>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民主権と関連付けて，納めた税が，国の予算として決められる仕組みを学び，我が国の政治が民主政治の考え方に基づいて国民生活の安定と向上を図るために大切な働きをしていることを考えるようにする。</a:t>
            </a:r>
          </a:p>
          <a:p>
            <a:endParaRPr lang="en-US" altLang="ja-JP" sz="1200" dirty="0">
              <a:ea typeface="ＭＳ ゴシック" pitchFamily="49" charset="-128"/>
            </a:endParaRPr>
          </a:p>
        </p:txBody>
      </p:sp>
      <p:sp>
        <p:nvSpPr>
          <p:cNvPr id="18437" name="AutoShape 6"/>
          <p:cNvSpPr>
            <a:spLocks noChangeArrowheads="1"/>
          </p:cNvSpPr>
          <p:nvPr/>
        </p:nvSpPr>
        <p:spPr bwMode="auto">
          <a:xfrm>
            <a:off x="214313" y="928688"/>
            <a:ext cx="2143125" cy="42862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8438" name="Rectangle 7"/>
          <p:cNvSpPr>
            <a:spLocks noChangeArrowheads="1"/>
          </p:cNvSpPr>
          <p:nvPr/>
        </p:nvSpPr>
        <p:spPr bwMode="auto">
          <a:xfrm>
            <a:off x="2286000" y="5286375"/>
            <a:ext cx="1838325" cy="708025"/>
          </a:xfrm>
          <a:prstGeom prst="rect">
            <a:avLst/>
          </a:prstGeom>
          <a:noFill/>
          <a:ln w="9525">
            <a:noFill/>
            <a:miter lim="800000"/>
            <a:headEnd/>
            <a:tailEnd/>
          </a:ln>
        </p:spPr>
        <p:txBody>
          <a:bodyPr>
            <a:spAutoFit/>
          </a:bodyPr>
          <a:lstStyle/>
          <a:p>
            <a:r>
              <a:rPr lang="ja-JP" altLang="en-US" sz="1000" b="1">
                <a:solidFill>
                  <a:srgbClr val="C00000"/>
                </a:solidFill>
                <a:ea typeface="ＭＳ ゴシック" pitchFamily="49" charset="-128"/>
              </a:rPr>
              <a:t>国民の三大義務</a:t>
            </a:r>
            <a:endParaRPr lang="ja-JP" altLang="en-US" sz="1000">
              <a:ea typeface="ＭＳ ゴシック" pitchFamily="49" charset="-128"/>
            </a:endParaRPr>
          </a:p>
          <a:p>
            <a:r>
              <a:rPr lang="ja-JP" altLang="en-US" sz="1000">
                <a:ea typeface="ＭＳ ゴシック" pitchFamily="49" charset="-128"/>
              </a:rPr>
              <a:t>●納税の義務</a:t>
            </a:r>
          </a:p>
          <a:p>
            <a:r>
              <a:rPr lang="ja-JP" altLang="en-US" sz="1000">
                <a:ea typeface="ＭＳ ゴシック" pitchFamily="49" charset="-128"/>
              </a:rPr>
              <a:t>●勤労の義務</a:t>
            </a:r>
          </a:p>
          <a:p>
            <a:r>
              <a:rPr lang="ja-JP" altLang="en-US" sz="1000">
                <a:ea typeface="ＭＳ ゴシック" pitchFamily="49" charset="-128"/>
              </a:rPr>
              <a:t>●教育を受けさせる義務</a:t>
            </a:r>
          </a:p>
        </p:txBody>
      </p:sp>
      <p:sp>
        <p:nvSpPr>
          <p:cNvPr id="18439" name="AutoShape 8"/>
          <p:cNvSpPr>
            <a:spLocks noChangeArrowheads="1"/>
          </p:cNvSpPr>
          <p:nvPr/>
        </p:nvSpPr>
        <p:spPr bwMode="auto">
          <a:xfrm>
            <a:off x="2214563" y="5214938"/>
            <a:ext cx="1928812" cy="8572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8440" name="Line 9"/>
          <p:cNvSpPr>
            <a:spLocks noChangeShapeType="1"/>
          </p:cNvSpPr>
          <p:nvPr/>
        </p:nvSpPr>
        <p:spPr bwMode="auto">
          <a:xfrm>
            <a:off x="4572000" y="2286000"/>
            <a:ext cx="0" cy="381000"/>
          </a:xfrm>
          <a:prstGeom prst="line">
            <a:avLst/>
          </a:prstGeom>
          <a:noFill/>
          <a:ln w="38100">
            <a:solidFill>
              <a:schemeClr val="bg1"/>
            </a:solidFill>
            <a:round/>
            <a:headEnd/>
            <a:tailEnd type="triangle" w="med" len="med"/>
          </a:ln>
        </p:spPr>
        <p:txBody>
          <a:bodyPr wrap="none" anchor="ctr"/>
          <a:lstStyle/>
          <a:p>
            <a:endParaRPr lang="ja-JP" altLang="en-US"/>
          </a:p>
        </p:txBody>
      </p:sp>
      <p:sp>
        <p:nvSpPr>
          <p:cNvPr id="18441" name="Line 10">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8442" name="Line 11">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8443" name="AutoShape 10"/>
          <p:cNvSpPr>
            <a:spLocks noChangeArrowheads="1"/>
          </p:cNvSpPr>
          <p:nvPr/>
        </p:nvSpPr>
        <p:spPr bwMode="auto">
          <a:xfrm>
            <a:off x="4211638" y="5084763"/>
            <a:ext cx="4752975" cy="1296987"/>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pPr>
            <a:r>
              <a:rPr lang="ja-JP" altLang="en-US" sz="1000" dirty="0" smtClean="0"/>
              <a:t>租税</a:t>
            </a:r>
            <a:r>
              <a:rPr lang="ja-JP" altLang="en-US" sz="1000" dirty="0"/>
              <a:t>の基本的な機能は公的サービスの財源を調達することにあります。租税は，社会を成り立たせるためになくてはならないものですから，民主主義社会では，社会の構成員である国民が自ら負担しなければなりません。また，公的サービスによる便益は社会の構成員が広く享受するものであることからも，租税は皆で広く公平に分かち合うことが必要です。このようなことから，租税は</a:t>
            </a:r>
            <a:r>
              <a:rPr lang="ja-JP" altLang="en-US" sz="1000" u="sng" dirty="0"/>
              <a:t>「社会共通の費用を賄うための会費」</a:t>
            </a:r>
            <a:r>
              <a:rPr lang="ja-JP" altLang="en-US" sz="1000" dirty="0"/>
              <a:t>ということができます。</a:t>
            </a:r>
            <a:endParaRPr lang="en-US" altLang="ja-JP" sz="1000" dirty="0"/>
          </a:p>
        </p:txBody>
      </p:sp>
      <p:sp>
        <p:nvSpPr>
          <p:cNvPr id="18444" name="Text Box 15"/>
          <p:cNvSpPr txBox="1">
            <a:spLocks noChangeArrowheads="1"/>
          </p:cNvSpPr>
          <p:nvPr/>
        </p:nvSpPr>
        <p:spPr bwMode="auto">
          <a:xfrm>
            <a:off x="4341813" y="4868863"/>
            <a:ext cx="1525587" cy="244475"/>
          </a:xfrm>
          <a:prstGeom prst="rect">
            <a:avLst/>
          </a:prstGeom>
          <a:noFill/>
          <a:ln w="9525">
            <a:noFill/>
            <a:miter lim="800000"/>
            <a:headEnd/>
            <a:tailEnd/>
          </a:ln>
        </p:spPr>
        <p:txBody>
          <a:bodyPr wrap="none">
            <a:spAutoFit/>
          </a:bodyPr>
          <a:lstStyle/>
          <a:p>
            <a:r>
              <a:rPr lang="ja-JP" altLang="en-US" sz="1000"/>
              <a:t>○　租税の基本的な機能</a:t>
            </a:r>
          </a:p>
        </p:txBody>
      </p:sp>
      <p:pic>
        <p:nvPicPr>
          <p:cNvPr id="4" name="図 3"/>
          <p:cNvPicPr>
            <a:picLocks noChangeAspect="1"/>
          </p:cNvPicPr>
          <p:nvPr/>
        </p:nvPicPr>
        <p:blipFill>
          <a:blip r:embed="rId4"/>
          <a:stretch>
            <a:fillRect/>
          </a:stretch>
        </p:blipFill>
        <p:spPr>
          <a:xfrm>
            <a:off x="3347864" y="1083217"/>
            <a:ext cx="4576272" cy="3431798"/>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3170238" y="1071563"/>
            <a:ext cx="4583112" cy="3436937"/>
          </a:xfrm>
          <a:prstGeom prst="rect">
            <a:avLst/>
          </a:prstGeom>
          <a:noFill/>
          <a:ln w="9525">
            <a:solidFill>
              <a:schemeClr val="tx1"/>
            </a:solidFill>
            <a:miter lim="800000"/>
            <a:headEnd/>
            <a:tailEnd/>
          </a:ln>
        </p:spPr>
      </p:pic>
      <p:sp>
        <p:nvSpPr>
          <p:cNvPr id="19459" name="AutoShape 18"/>
          <p:cNvSpPr>
            <a:spLocks noChangeArrowheads="1"/>
          </p:cNvSpPr>
          <p:nvPr/>
        </p:nvSpPr>
        <p:spPr bwMode="auto">
          <a:xfrm>
            <a:off x="142875" y="857250"/>
            <a:ext cx="2428875" cy="557212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9460" name="Rectangle 17"/>
          <p:cNvSpPr>
            <a:spLocks noChangeArrowheads="1"/>
          </p:cNvSpPr>
          <p:nvPr/>
        </p:nvSpPr>
        <p:spPr bwMode="auto">
          <a:xfrm>
            <a:off x="285750" y="1000125"/>
            <a:ext cx="2286000" cy="43402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まとめ</a:t>
            </a:r>
            <a:r>
              <a:rPr lang="en-US" altLang="ja-JP" sz="1200" b="1">
                <a:solidFill>
                  <a:srgbClr val="3D7DE3"/>
                </a:solidFill>
                <a:ea typeface="ＭＳ ゴシック" pitchFamily="49" charset="-128"/>
              </a:rPr>
              <a:t>】</a:t>
            </a:r>
          </a:p>
          <a:p>
            <a:r>
              <a:rPr lang="ja-JP" altLang="en-US" sz="1200">
                <a:ea typeface="ＭＳ ゴシック" pitchFamily="49" charset="-128"/>
              </a:rPr>
              <a:t>私たちの暮らしに必要な多くのものを支えているのは，「税」です。それは安全を守るものであったり，健康を守るものであったり，教育に関するものであったり，様々です。</a:t>
            </a:r>
            <a:endParaRPr lang="en-US" altLang="ja-JP" sz="1200">
              <a:ea typeface="ＭＳ ゴシック" pitchFamily="49" charset="-128"/>
            </a:endParaRPr>
          </a:p>
          <a:p>
            <a:r>
              <a:rPr lang="ja-JP" altLang="en-US" sz="1200">
                <a:ea typeface="ＭＳ ゴシック" pitchFamily="49" charset="-128"/>
              </a:rPr>
              <a:t>「税」は，正にみんなの暮らしそのものなのです。私たちが納めた「税金」は，国民の代表者が使い道を決め，公共施設・公共設備・公共サービスとなって，私たちに返ってきます。</a:t>
            </a:r>
            <a:endParaRPr lang="en-US" altLang="ja-JP" sz="1200">
              <a:ea typeface="ＭＳ ゴシック" pitchFamily="49" charset="-128"/>
            </a:endParaRPr>
          </a:p>
          <a:p>
            <a:r>
              <a:rPr lang="ja-JP" altLang="en-US" sz="1200">
                <a:ea typeface="ＭＳ ゴシック" pitchFamily="49" charset="-128"/>
              </a:rPr>
              <a:t>この大切な「税」をみんなでどれくらい，どのように出し合うのかも，国民の代表者が決めています。みなさんも，もう一度、税金について考えてみてはいかがでしょうか。この社会あなたの税がいきています。</a:t>
            </a:r>
            <a:endParaRPr lang="en-US" altLang="ja-JP" sz="1200">
              <a:ea typeface="ＭＳ ゴシック" pitchFamily="49" charset="-128"/>
            </a:endParaRPr>
          </a:p>
        </p:txBody>
      </p:sp>
      <p:sp>
        <p:nvSpPr>
          <p:cNvPr id="19461" name="Rectangle 38"/>
          <p:cNvSpPr>
            <a:spLocks noChangeArrowheads="1"/>
          </p:cNvSpPr>
          <p:nvPr/>
        </p:nvSpPr>
        <p:spPr bwMode="auto">
          <a:xfrm>
            <a:off x="285750" y="5429250"/>
            <a:ext cx="2270125" cy="8223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ここまでのまとめとして，質疑応答を実施する。</a:t>
            </a:r>
          </a:p>
          <a:p>
            <a:endParaRPr lang="en-US" altLang="ja-JP" sz="1200">
              <a:ea typeface="ＭＳ ゴシック" pitchFamily="49" charset="-128"/>
            </a:endParaRPr>
          </a:p>
        </p:txBody>
      </p:sp>
      <p:pic>
        <p:nvPicPr>
          <p:cNvPr id="19462"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７、みんなの意見をまとめてみよう</a:t>
            </a:r>
          </a:p>
        </p:txBody>
      </p:sp>
      <p:sp>
        <p:nvSpPr>
          <p:cNvPr id="19464" name="AutoShape 9"/>
          <p:cNvSpPr>
            <a:spLocks noChangeArrowheads="1"/>
          </p:cNvSpPr>
          <p:nvPr/>
        </p:nvSpPr>
        <p:spPr bwMode="auto">
          <a:xfrm>
            <a:off x="2786063" y="4857750"/>
            <a:ext cx="6173787" cy="1838325"/>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dirty="0">
                <a:latin typeface="HG丸ｺﾞｼｯｸM-PRO" pitchFamily="50" charset="-128"/>
              </a:rPr>
              <a:t>【</a:t>
            </a:r>
            <a:r>
              <a:rPr lang="ja-JP" altLang="en-US" sz="1100" dirty="0">
                <a:latin typeface="HG丸ｺﾞｼｯｸM-PRO" pitchFamily="50" charset="-128"/>
              </a:rPr>
              <a:t>税について調べてみよう</a:t>
            </a:r>
            <a:r>
              <a:rPr lang="en-US" altLang="ja-JP" sz="1100" dirty="0">
                <a:latin typeface="HG丸ｺﾞｼｯｸM-PRO" pitchFamily="50" charset="-128"/>
              </a:rPr>
              <a:t>】</a:t>
            </a:r>
          </a:p>
          <a:p>
            <a:pPr algn="just">
              <a:lnSpc>
                <a:spcPct val="128000"/>
              </a:lnSpc>
            </a:pPr>
            <a:r>
              <a:rPr lang="ja-JP" altLang="en-US" sz="1000" dirty="0" smtClean="0">
                <a:latin typeface="ＭＳ ゴシック" pitchFamily="49" charset="-128"/>
              </a:rPr>
              <a:t>みんな</a:t>
            </a:r>
            <a:r>
              <a:rPr lang="ja-JP" altLang="en-US" sz="1000" dirty="0">
                <a:latin typeface="ＭＳ ゴシック" pitchFamily="49" charset="-128"/>
              </a:rPr>
              <a:t>の暮らしは，みんなが納めた税金で安全や快適さ，豊かさに満ちあふれています。</a:t>
            </a:r>
          </a:p>
          <a:p>
            <a:pPr algn="just">
              <a:lnSpc>
                <a:spcPct val="128000"/>
              </a:lnSpc>
            </a:pPr>
            <a:r>
              <a:rPr lang="ja-JP" altLang="en-US" sz="1000" dirty="0" smtClean="0">
                <a:latin typeface="ＭＳ ゴシック" pitchFamily="49" charset="-128"/>
              </a:rPr>
              <a:t>今回</a:t>
            </a:r>
            <a:r>
              <a:rPr lang="ja-JP" altLang="en-US" sz="1000" dirty="0">
                <a:latin typeface="ＭＳ ゴシック" pitchFamily="49" charset="-128"/>
              </a:rPr>
              <a:t>学んだ「税」のことで，児童が疑問に思ったこと，もっと良く知りたいことを書き出させ，</a:t>
            </a:r>
          </a:p>
          <a:p>
            <a:pPr algn="just">
              <a:lnSpc>
                <a:spcPct val="128000"/>
              </a:lnSpc>
            </a:pPr>
            <a:r>
              <a:rPr lang="ja-JP" altLang="en-US" sz="1000" dirty="0">
                <a:latin typeface="ＭＳ ゴシック" pitchFamily="49" charset="-128"/>
              </a:rPr>
              <a:t>・　図書館で調べさせる</a:t>
            </a:r>
          </a:p>
          <a:p>
            <a:pPr algn="just">
              <a:lnSpc>
                <a:spcPct val="128000"/>
              </a:lnSpc>
            </a:pPr>
            <a:r>
              <a:rPr lang="ja-JP" altLang="en-US" sz="1000" dirty="0">
                <a:latin typeface="ＭＳ ゴシック" pitchFamily="49" charset="-128"/>
              </a:rPr>
              <a:t>・　公共施設で働いている人の話を聞かせる</a:t>
            </a:r>
          </a:p>
          <a:p>
            <a:pPr algn="just">
              <a:lnSpc>
                <a:spcPct val="128000"/>
              </a:lnSpc>
            </a:pPr>
            <a:r>
              <a:rPr lang="ja-JP" altLang="en-US" sz="1000" dirty="0">
                <a:latin typeface="ＭＳ ゴシック" pitchFamily="49" charset="-128"/>
              </a:rPr>
              <a:t>・　町の中で私たちの暮らしに役立っているものを探させる</a:t>
            </a:r>
          </a:p>
          <a:p>
            <a:pPr algn="just">
              <a:lnSpc>
                <a:spcPct val="128000"/>
              </a:lnSpc>
            </a:pPr>
            <a:r>
              <a:rPr lang="ja-JP" altLang="en-US" sz="1000" dirty="0">
                <a:latin typeface="ＭＳ ゴシック" pitchFamily="49" charset="-128"/>
              </a:rPr>
              <a:t>・　インターネットで調べさせる</a:t>
            </a:r>
            <a:endParaRPr lang="en-US" altLang="ja-JP" sz="1000" dirty="0">
              <a:latin typeface="ＭＳ ゴシック" pitchFamily="49" charset="-128"/>
            </a:endParaRPr>
          </a:p>
          <a:p>
            <a:pPr algn="just">
              <a:lnSpc>
                <a:spcPct val="128000"/>
              </a:lnSpc>
            </a:pPr>
            <a:r>
              <a:rPr lang="ja-JP" altLang="en-US" sz="1000" dirty="0" smtClean="0">
                <a:latin typeface="ＭＳ ゴシック" pitchFamily="49" charset="-128"/>
              </a:rPr>
              <a:t>など</a:t>
            </a:r>
            <a:r>
              <a:rPr lang="ja-JP" altLang="en-US" sz="1000" dirty="0">
                <a:latin typeface="ＭＳ ゴシック" pitchFamily="49" charset="-128"/>
              </a:rPr>
              <a:t>，更に税のことについて興味や関心を持たせてください。</a:t>
            </a:r>
          </a:p>
          <a:p>
            <a:endParaRPr lang="ja-JP" altLang="ja-JP"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30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30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3077" name="Rectangle 33"/>
          <p:cNvSpPr>
            <a:spLocks noGrp="1" noChangeArrowheads="1"/>
          </p:cNvSpPr>
          <p:nvPr>
            <p:ph type="title" idx="4294967295"/>
          </p:nvPr>
        </p:nvSpPr>
        <p:spPr>
          <a:xfrm>
            <a:off x="-228600" y="76200"/>
            <a:ext cx="1981200" cy="457200"/>
          </a:xfrm>
        </p:spPr>
        <p:txBody>
          <a:bodyPr/>
          <a:lstStyle/>
          <a:p>
            <a:pPr eaLnBrk="1" hangingPunct="1"/>
            <a:r>
              <a:rPr lang="ja-JP" altLang="en-US" sz="1500" b="1" smtClean="0">
                <a:solidFill>
                  <a:schemeClr val="bg1"/>
                </a:solidFill>
                <a:ea typeface="ＭＳ ゴシック" pitchFamily="49" charset="-128"/>
              </a:rPr>
              <a:t>授業構成案</a:t>
            </a:r>
          </a:p>
        </p:txBody>
      </p:sp>
      <p:sp>
        <p:nvSpPr>
          <p:cNvPr id="3078" name="Rectangle 39"/>
          <p:cNvSpPr>
            <a:spLocks noChangeArrowheads="1"/>
          </p:cNvSpPr>
          <p:nvPr/>
        </p:nvSpPr>
        <p:spPr bwMode="auto">
          <a:xfrm>
            <a:off x="3203848" y="6072188"/>
            <a:ext cx="5708377" cy="461665"/>
          </a:xfrm>
          <a:prstGeom prst="rect">
            <a:avLst/>
          </a:prstGeom>
          <a:noFill/>
          <a:ln w="9525">
            <a:noFill/>
            <a:miter lim="800000"/>
            <a:headEnd/>
            <a:tailEnd/>
          </a:ln>
        </p:spPr>
        <p:txBody>
          <a:bodyPr wrap="square">
            <a:spAutoFit/>
          </a:bodyPr>
          <a:lstStyle/>
          <a:p>
            <a:r>
              <a:rPr lang="ja-JP" altLang="en-US" sz="1200" dirty="0">
                <a:latin typeface="ＭＳ ゴシック" pitchFamily="49" charset="-128"/>
                <a:ea typeface="ＭＳ ゴシック" pitchFamily="49" charset="-128"/>
              </a:rPr>
              <a:t>＊ビデオ教材は国税庁の</a:t>
            </a:r>
            <a:r>
              <a:rPr lang="en-US" altLang="ja-JP" sz="1200" dirty="0">
                <a:latin typeface="ＭＳ ゴシック" pitchFamily="49" charset="-128"/>
                <a:ea typeface="ＭＳ ゴシック" pitchFamily="49" charset="-128"/>
              </a:rPr>
              <a:t>HP</a:t>
            </a:r>
            <a:r>
              <a:rPr lang="ja-JP" altLang="en-US" sz="1200" dirty="0">
                <a:latin typeface="ＭＳ ゴシック" pitchFamily="49" charset="-128"/>
                <a:ea typeface="ＭＳ ゴシック" pitchFamily="49" charset="-128"/>
              </a:rPr>
              <a:t>内でご提供しています。</a:t>
            </a:r>
          </a:p>
          <a:p>
            <a:r>
              <a:rPr lang="ja-JP" altLang="en-US" sz="1200" dirty="0" smtClean="0">
                <a:latin typeface="ＭＳ ゴシック" pitchFamily="49" charset="-128"/>
                <a:ea typeface="ＭＳ ゴシック" pitchFamily="49" charset="-128"/>
              </a:rPr>
              <a:t>→</a:t>
            </a:r>
            <a:r>
              <a:rPr lang="en-US" altLang="ja-JP" sz="1200" dirty="0">
                <a:latin typeface="ＭＳ ゴシック" pitchFamily="49" charset="-128"/>
                <a:ea typeface="ＭＳ ゴシック" pitchFamily="49" charset="-128"/>
              </a:rPr>
              <a:t>https://www.nta.go.jp/taxes/kids/video/index.htm#anime</a:t>
            </a:r>
          </a:p>
        </p:txBody>
      </p:sp>
      <p:sp>
        <p:nvSpPr>
          <p:cNvPr id="3079" name="Rectangle 41"/>
          <p:cNvSpPr>
            <a:spLocks noChangeArrowheads="1"/>
          </p:cNvSpPr>
          <p:nvPr/>
        </p:nvSpPr>
        <p:spPr bwMode="auto">
          <a:xfrm>
            <a:off x="228600" y="1143000"/>
            <a:ext cx="2286000" cy="428625"/>
          </a:xfrm>
          <a:prstGeom prst="rect">
            <a:avLst/>
          </a:prstGeom>
          <a:noFill/>
          <a:ln w="9525">
            <a:noFill/>
            <a:miter lim="800000"/>
            <a:headEnd/>
            <a:tailEnd/>
          </a:ln>
        </p:spPr>
        <p:txBody>
          <a:bodyPr>
            <a:spAutoFit/>
          </a:bodyPr>
          <a:lstStyle/>
          <a:p>
            <a:pPr algn="ctr"/>
            <a:r>
              <a:rPr lang="ja-JP" altLang="en-US" sz="1100" b="1">
                <a:solidFill>
                  <a:srgbClr val="3D7DE3"/>
                </a:solidFill>
                <a:ea typeface="ＭＳ ゴシック" pitchFamily="49" charset="-128"/>
              </a:rPr>
              <a:t>パワーポイント教材を</a:t>
            </a:r>
          </a:p>
          <a:p>
            <a:pPr algn="ctr"/>
            <a:r>
              <a:rPr lang="ja-JP" altLang="en-US" sz="1100" b="1">
                <a:solidFill>
                  <a:srgbClr val="3D7DE3"/>
                </a:solidFill>
                <a:ea typeface="ＭＳ ゴシック" pitchFamily="49" charset="-128"/>
              </a:rPr>
              <a:t>活用されるにあたってのお願い</a:t>
            </a:r>
          </a:p>
        </p:txBody>
      </p:sp>
      <p:sp>
        <p:nvSpPr>
          <p:cNvPr id="3080" name="Rectangle 42"/>
          <p:cNvSpPr>
            <a:spLocks noChangeArrowheads="1"/>
          </p:cNvSpPr>
          <p:nvPr/>
        </p:nvSpPr>
        <p:spPr bwMode="auto">
          <a:xfrm>
            <a:off x="179388" y="1611313"/>
            <a:ext cx="2335212" cy="2914650"/>
          </a:xfrm>
          <a:prstGeom prst="rect">
            <a:avLst/>
          </a:prstGeom>
          <a:noFill/>
          <a:ln w="9525">
            <a:noFill/>
            <a:miter lim="800000"/>
            <a:headEnd/>
            <a:tailEnd/>
          </a:ln>
        </p:spPr>
        <p:txBody>
          <a:bodyPr>
            <a:spAutoFit/>
          </a:bodyPr>
          <a:lstStyle/>
          <a:p>
            <a:pPr>
              <a:lnSpc>
                <a:spcPct val="120000"/>
              </a:lnSpc>
            </a:pPr>
            <a:r>
              <a:rPr lang="ja-JP" altLang="en-US" sz="1100">
                <a:latin typeface="ＭＳ ゴシック" pitchFamily="49" charset="-128"/>
                <a:ea typeface="ＭＳ ゴシック" pitchFamily="49" charset="-128"/>
              </a:rPr>
              <a:t>　この教材は，児童に「税の本質」を学ばせることを念頭において作成しています。</a:t>
            </a:r>
          </a:p>
          <a:p>
            <a:pPr>
              <a:lnSpc>
                <a:spcPct val="120000"/>
              </a:lnSpc>
            </a:pPr>
            <a:r>
              <a:rPr lang="ja-JP" altLang="en-US" sz="1100">
                <a:latin typeface="ＭＳ ゴシック" pitchFamily="49" charset="-128"/>
                <a:ea typeface="ＭＳ ゴシック" pitchFamily="49" charset="-128"/>
              </a:rPr>
              <a:t>　基本的には，パワーポイント教材の差替えは，授業をされる方の自由としていますが，「税の本質」を考えさせる，スライド</a:t>
            </a:r>
            <a:r>
              <a:rPr lang="en-US" altLang="ja-JP" sz="1100">
                <a:latin typeface="ＭＳ ゴシック" pitchFamily="49" charset="-128"/>
                <a:ea typeface="ＭＳ ゴシック" pitchFamily="49" charset="-128"/>
              </a:rPr>
              <a:t>10</a:t>
            </a:r>
            <a:r>
              <a:rPr lang="ja-JP" altLang="en-US" sz="1100">
                <a:latin typeface="ＭＳ ゴシック" pitchFamily="49" charset="-128"/>
                <a:ea typeface="ＭＳ ゴシック" pitchFamily="49" charset="-128"/>
              </a:rPr>
              <a:t>～</a:t>
            </a:r>
            <a:r>
              <a:rPr lang="en-US" altLang="ja-JP" sz="1100">
                <a:latin typeface="ＭＳ ゴシック" pitchFamily="49" charset="-128"/>
                <a:ea typeface="ＭＳ ゴシック" pitchFamily="49" charset="-128"/>
              </a:rPr>
              <a:t>15</a:t>
            </a:r>
            <a:r>
              <a:rPr lang="ja-JP" altLang="en-US" sz="1100">
                <a:latin typeface="ＭＳ ゴシック" pitchFamily="49" charset="-128"/>
                <a:ea typeface="ＭＳ ゴシック" pitchFamily="49" charset="-128"/>
              </a:rPr>
              <a:t>については，授業に取り入れていただきますようお願いします。</a:t>
            </a:r>
          </a:p>
          <a:p>
            <a:pPr>
              <a:lnSpc>
                <a:spcPct val="120000"/>
              </a:lnSpc>
            </a:pPr>
            <a:r>
              <a:rPr lang="ja-JP" altLang="en-US" sz="1100">
                <a:latin typeface="ＭＳ ゴシック" pitchFamily="49" charset="-128"/>
                <a:ea typeface="ＭＳ ゴシック" pitchFamily="49" charset="-128"/>
              </a:rPr>
              <a:t>　なお，学習を進めるに当たっては，児童に自由に意見を発表させ，主体的に考えさせることに重点を置いたものになるよう配意願います。</a:t>
            </a:r>
          </a:p>
        </p:txBody>
      </p:sp>
      <p:sp>
        <p:nvSpPr>
          <p:cNvPr id="3081" name="AutoShape 43"/>
          <p:cNvSpPr>
            <a:spLocks noChangeArrowheads="1"/>
          </p:cNvSpPr>
          <p:nvPr/>
        </p:nvSpPr>
        <p:spPr bwMode="auto">
          <a:xfrm>
            <a:off x="228600" y="990600"/>
            <a:ext cx="2286000" cy="55102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3082" name="Rectangle 48"/>
          <p:cNvSpPr>
            <a:spLocks noChangeArrowheads="1"/>
          </p:cNvSpPr>
          <p:nvPr/>
        </p:nvSpPr>
        <p:spPr bwMode="auto">
          <a:xfrm>
            <a:off x="179388" y="4489450"/>
            <a:ext cx="2305050" cy="1906588"/>
          </a:xfrm>
          <a:prstGeom prst="rect">
            <a:avLst/>
          </a:prstGeom>
          <a:noFill/>
          <a:ln w="9525">
            <a:noFill/>
            <a:miter lim="800000"/>
            <a:headEnd/>
            <a:tailEnd/>
          </a:ln>
        </p:spPr>
        <p:txBody>
          <a:bodyPr>
            <a:spAutoFit/>
          </a:bodyPr>
          <a:lstStyle/>
          <a:p>
            <a:pPr>
              <a:lnSpc>
                <a:spcPct val="120000"/>
              </a:lnSpc>
            </a:pPr>
            <a:r>
              <a:rPr lang="ja-JP" altLang="en-US" sz="1100">
                <a:latin typeface="ＭＳ ゴシック" pitchFamily="49" charset="-128"/>
                <a:ea typeface="ＭＳ ゴシック" pitchFamily="49" charset="-128"/>
              </a:rPr>
              <a:t>「税の本質」</a:t>
            </a:r>
          </a:p>
          <a:p>
            <a:pPr>
              <a:lnSpc>
                <a:spcPct val="120000"/>
              </a:lnSpc>
            </a:pPr>
            <a:r>
              <a:rPr lang="ja-JP" altLang="en-US" sz="1100">
                <a:latin typeface="ＭＳ ゴシック" pitchFamily="49" charset="-128"/>
                <a:ea typeface="ＭＳ ゴシック" pitchFamily="49" charset="-128"/>
              </a:rPr>
              <a:t>●税は公共サービスの対価</a:t>
            </a:r>
          </a:p>
          <a:p>
            <a:pPr>
              <a:lnSpc>
                <a:spcPct val="120000"/>
              </a:lnSpc>
            </a:pPr>
            <a:r>
              <a:rPr lang="ja-JP" altLang="en-US" sz="1100">
                <a:latin typeface="ＭＳ ゴシック" pitchFamily="49" charset="-128"/>
                <a:ea typeface="ＭＳ ゴシック" pitchFamily="49" charset="-128"/>
              </a:rPr>
              <a:t>●自らの代表が，国の支出の在り方を決めることと，自らが国を支える税金を負担しなければならないことは表裏一体</a:t>
            </a:r>
            <a:endParaRPr lang="en-US" altLang="ja-JP" sz="1100">
              <a:latin typeface="ＭＳ ゴシック" pitchFamily="49" charset="-128"/>
              <a:ea typeface="ＭＳ ゴシック" pitchFamily="49" charset="-128"/>
            </a:endParaRPr>
          </a:p>
          <a:p>
            <a:pPr>
              <a:lnSpc>
                <a:spcPct val="120000"/>
              </a:lnSpc>
            </a:pPr>
            <a:r>
              <a:rPr lang="ja-JP" altLang="en-US" sz="1100">
                <a:latin typeface="ＭＳ ゴシック" pitchFamily="49" charset="-128"/>
                <a:ea typeface="ＭＳ ゴシック" pitchFamily="49" charset="-128"/>
              </a:rPr>
              <a:t>●税の使い道を監視する（関心を持つ）ことも納税者として重要</a:t>
            </a:r>
            <a:endParaRPr lang="en-US" altLang="ja-JP" sz="1100">
              <a:latin typeface="ＭＳ ゴシック" pitchFamily="49" charset="-128"/>
              <a:ea typeface="ＭＳ ゴシック" pitchFamily="49" charset="-128"/>
            </a:endParaRPr>
          </a:p>
          <a:p>
            <a:pPr>
              <a:lnSpc>
                <a:spcPct val="120000"/>
              </a:lnSpc>
            </a:pPr>
            <a:endParaRPr lang="en-US" altLang="ja-JP" sz="1100">
              <a:latin typeface="ＭＳ ゴシック" pitchFamily="49" charset="-128"/>
              <a:ea typeface="ＭＳ ゴシック" pitchFamily="49" charset="-128"/>
            </a:endParaRPr>
          </a:p>
        </p:txBody>
      </p:sp>
      <p:sp>
        <p:nvSpPr>
          <p:cNvPr id="3083" name="テキスト ボックス 13"/>
          <p:cNvSpPr txBox="1">
            <a:spLocks noChangeArrowheads="1"/>
          </p:cNvSpPr>
          <p:nvPr/>
        </p:nvSpPr>
        <p:spPr bwMode="auto">
          <a:xfrm>
            <a:off x="2581275" y="1295400"/>
            <a:ext cx="1127125" cy="261938"/>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授業構成案１</a:t>
            </a:r>
            <a:r>
              <a:rPr lang="en-US" altLang="ja-JP" sz="1100">
                <a:latin typeface="ＭＳ Ｐゴシック" pitchFamily="50" charset="-128"/>
                <a:ea typeface="ＭＳ Ｐゴシック" pitchFamily="50" charset="-128"/>
              </a:rPr>
              <a:t>】</a:t>
            </a:r>
          </a:p>
        </p:txBody>
      </p:sp>
      <p:sp>
        <p:nvSpPr>
          <p:cNvPr id="3084" name="テキスト ボックス 14"/>
          <p:cNvSpPr txBox="1">
            <a:spLocks noChangeArrowheads="1"/>
          </p:cNvSpPr>
          <p:nvPr/>
        </p:nvSpPr>
        <p:spPr bwMode="auto">
          <a:xfrm>
            <a:off x="5792788" y="1303338"/>
            <a:ext cx="2862262" cy="261937"/>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授業構成案２</a:t>
            </a:r>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（ビデオ教材を併用した場合）</a:t>
            </a:r>
            <a:endParaRPr lang="en-US" altLang="ja-JP" sz="1100">
              <a:latin typeface="ＭＳ Ｐゴシック" pitchFamily="50" charset="-128"/>
              <a:ea typeface="ＭＳ Ｐゴシック" pitchFamily="50" charset="-128"/>
            </a:endParaRPr>
          </a:p>
        </p:txBody>
      </p:sp>
      <p:sp>
        <p:nvSpPr>
          <p:cNvPr id="16" name="正方形/長方形 15"/>
          <p:cNvSpPr/>
          <p:nvPr/>
        </p:nvSpPr>
        <p:spPr>
          <a:xfrm>
            <a:off x="6037263" y="376237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a:xfrm>
            <a:off x="6037263" y="3992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a:xfrm>
            <a:off x="6037263" y="4221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6037263" y="4449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6037263" y="4678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6037263" y="4908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6037263" y="5137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92" name="テキスト ボックス 22"/>
          <p:cNvSpPr txBox="1">
            <a:spLocks noChangeArrowheads="1"/>
          </p:cNvSpPr>
          <p:nvPr/>
        </p:nvSpPr>
        <p:spPr bwMode="auto">
          <a:xfrm>
            <a:off x="5724525" y="1628775"/>
            <a:ext cx="312738" cy="3749675"/>
          </a:xfrm>
          <a:prstGeom prst="rect">
            <a:avLst/>
          </a:prstGeom>
          <a:noFill/>
          <a:ln w="9525">
            <a:noFill/>
            <a:miter lim="800000"/>
            <a:headEnd/>
            <a:tailEnd/>
          </a:ln>
        </p:spPr>
        <p:txBody>
          <a:bodyPr wrap="none">
            <a:spAutoFit/>
          </a:bodyPr>
          <a:lstStyle/>
          <a:p>
            <a:pPr algn="r">
              <a:lnSpc>
                <a:spcPts val="1800"/>
              </a:lnSpc>
            </a:pPr>
            <a:r>
              <a:rPr lang="en-US" altLang="ja-JP" sz="1000">
                <a:latin typeface="ＭＳ ゴシック" pitchFamily="49" charset="-128"/>
                <a:ea typeface="ＭＳ ゴシック" pitchFamily="49" charset="-128"/>
              </a:rPr>
              <a:t>1</a:t>
            </a:r>
          </a:p>
          <a:p>
            <a:pPr algn="r">
              <a:lnSpc>
                <a:spcPts val="1800"/>
              </a:lnSpc>
            </a:pPr>
            <a:r>
              <a:rPr lang="en-US" altLang="ja-JP" sz="1000">
                <a:latin typeface="ＭＳ ゴシック" pitchFamily="49" charset="-128"/>
                <a:ea typeface="ＭＳ ゴシック" pitchFamily="49" charset="-128"/>
              </a:rPr>
              <a:t>2</a:t>
            </a:r>
          </a:p>
          <a:p>
            <a:pPr algn="r">
              <a:lnSpc>
                <a:spcPts val="1800"/>
              </a:lnSpc>
            </a:pPr>
            <a:r>
              <a:rPr lang="en-US" altLang="ja-JP" sz="1000">
                <a:latin typeface="ＭＳ ゴシック" pitchFamily="49" charset="-128"/>
                <a:ea typeface="ＭＳ ゴシック" pitchFamily="49" charset="-128"/>
              </a:rPr>
              <a:t>3</a:t>
            </a:r>
          </a:p>
          <a:p>
            <a:pPr algn="r">
              <a:lnSpc>
                <a:spcPts val="1800"/>
              </a:lnSpc>
            </a:pPr>
            <a:r>
              <a:rPr lang="en-US" altLang="ja-JP" sz="1000">
                <a:latin typeface="ＭＳ ゴシック" pitchFamily="49" charset="-128"/>
                <a:ea typeface="ＭＳ ゴシック" pitchFamily="49" charset="-128"/>
              </a:rPr>
              <a:t>4</a:t>
            </a:r>
          </a:p>
          <a:p>
            <a:pPr algn="r">
              <a:lnSpc>
                <a:spcPts val="1800"/>
              </a:lnSpc>
            </a:pPr>
            <a:r>
              <a:rPr lang="en-US" altLang="ja-JP" sz="1000">
                <a:latin typeface="ＭＳ ゴシック" pitchFamily="49" charset="-128"/>
                <a:ea typeface="ＭＳ ゴシック" pitchFamily="49" charset="-128"/>
              </a:rPr>
              <a:t>5</a:t>
            </a:r>
          </a:p>
          <a:p>
            <a:pPr algn="r">
              <a:lnSpc>
                <a:spcPts val="1800"/>
              </a:lnSpc>
            </a:pPr>
            <a:r>
              <a:rPr lang="en-US" altLang="ja-JP" sz="1000">
                <a:latin typeface="ＭＳ ゴシック" pitchFamily="49" charset="-128"/>
                <a:ea typeface="ＭＳ ゴシック" pitchFamily="49" charset="-128"/>
              </a:rPr>
              <a:t>6</a:t>
            </a:r>
          </a:p>
          <a:p>
            <a:pPr algn="r">
              <a:lnSpc>
                <a:spcPts val="1800"/>
              </a:lnSpc>
            </a:pPr>
            <a:r>
              <a:rPr lang="en-US" altLang="ja-JP" sz="1000">
                <a:latin typeface="ＭＳ ゴシック" pitchFamily="49" charset="-128"/>
                <a:ea typeface="ＭＳ ゴシック" pitchFamily="49" charset="-128"/>
              </a:rPr>
              <a:t>7</a:t>
            </a:r>
          </a:p>
          <a:p>
            <a:pPr algn="r">
              <a:lnSpc>
                <a:spcPts val="1800"/>
              </a:lnSpc>
            </a:pPr>
            <a:r>
              <a:rPr lang="en-US" altLang="ja-JP" sz="1000">
                <a:latin typeface="ＭＳ ゴシック" pitchFamily="49" charset="-128"/>
                <a:ea typeface="ＭＳ ゴシック" pitchFamily="49" charset="-128"/>
              </a:rPr>
              <a:t>8</a:t>
            </a:r>
          </a:p>
          <a:p>
            <a:pPr algn="r">
              <a:lnSpc>
                <a:spcPts val="1800"/>
              </a:lnSpc>
            </a:pPr>
            <a:r>
              <a:rPr lang="en-US" altLang="ja-JP" sz="1000">
                <a:latin typeface="ＭＳ ゴシック" pitchFamily="49" charset="-128"/>
                <a:ea typeface="ＭＳ ゴシック" pitchFamily="49" charset="-128"/>
              </a:rPr>
              <a:t>9</a:t>
            </a:r>
          </a:p>
          <a:p>
            <a:pPr algn="r">
              <a:lnSpc>
                <a:spcPts val="1800"/>
              </a:lnSpc>
            </a:pPr>
            <a:r>
              <a:rPr lang="en-US" altLang="ja-JP" sz="1000">
                <a:latin typeface="ＭＳ ゴシック" pitchFamily="49" charset="-128"/>
                <a:ea typeface="ＭＳ ゴシック" pitchFamily="49" charset="-128"/>
              </a:rPr>
              <a:t>10</a:t>
            </a:r>
          </a:p>
          <a:p>
            <a:pPr algn="r">
              <a:lnSpc>
                <a:spcPts val="1800"/>
              </a:lnSpc>
            </a:pPr>
            <a:r>
              <a:rPr lang="en-US" altLang="ja-JP" sz="1000">
                <a:latin typeface="ＭＳ ゴシック" pitchFamily="49" charset="-128"/>
                <a:ea typeface="ＭＳ ゴシック" pitchFamily="49" charset="-128"/>
              </a:rPr>
              <a:t>11</a:t>
            </a:r>
          </a:p>
          <a:p>
            <a:pPr algn="r">
              <a:lnSpc>
                <a:spcPts val="1800"/>
              </a:lnSpc>
            </a:pPr>
            <a:r>
              <a:rPr lang="en-US" altLang="ja-JP" sz="1000">
                <a:latin typeface="ＭＳ ゴシック" pitchFamily="49" charset="-128"/>
                <a:ea typeface="ＭＳ ゴシック" pitchFamily="49" charset="-128"/>
              </a:rPr>
              <a:t>12</a:t>
            </a:r>
          </a:p>
          <a:p>
            <a:pPr algn="r">
              <a:lnSpc>
                <a:spcPts val="1800"/>
              </a:lnSpc>
            </a:pPr>
            <a:r>
              <a:rPr lang="en-US" altLang="ja-JP" sz="1000">
                <a:latin typeface="ＭＳ ゴシック" pitchFamily="49" charset="-128"/>
                <a:ea typeface="ＭＳ ゴシック" pitchFamily="49" charset="-128"/>
              </a:rPr>
              <a:t>13</a:t>
            </a:r>
          </a:p>
          <a:p>
            <a:pPr algn="r">
              <a:lnSpc>
                <a:spcPts val="1800"/>
              </a:lnSpc>
            </a:pPr>
            <a:r>
              <a:rPr lang="en-US" altLang="ja-JP" sz="1000">
                <a:latin typeface="ＭＳ ゴシック" pitchFamily="49" charset="-128"/>
                <a:ea typeface="ＭＳ ゴシック" pitchFamily="49" charset="-128"/>
              </a:rPr>
              <a:t>14</a:t>
            </a:r>
          </a:p>
          <a:p>
            <a:pPr algn="r">
              <a:lnSpc>
                <a:spcPts val="1800"/>
              </a:lnSpc>
            </a:pPr>
            <a:r>
              <a:rPr lang="en-US" altLang="ja-JP" sz="1000">
                <a:latin typeface="ＭＳ ゴシック" pitchFamily="49" charset="-128"/>
                <a:ea typeface="ＭＳ ゴシック" pitchFamily="49" charset="-128"/>
              </a:rPr>
              <a:t>15</a:t>
            </a:r>
          </a:p>
          <a:p>
            <a:pPr algn="r">
              <a:lnSpc>
                <a:spcPts val="1800"/>
              </a:lnSpc>
            </a:pPr>
            <a:r>
              <a:rPr lang="en-US" altLang="ja-JP" sz="1000">
                <a:latin typeface="ＭＳ ゴシック" pitchFamily="49" charset="-128"/>
                <a:ea typeface="ＭＳ ゴシック" pitchFamily="49" charset="-128"/>
              </a:rPr>
              <a:t>16</a:t>
            </a:r>
          </a:p>
        </p:txBody>
      </p:sp>
      <p:sp>
        <p:nvSpPr>
          <p:cNvPr id="3093" name="テキスト ボックス 23"/>
          <p:cNvSpPr txBox="1">
            <a:spLocks noChangeArrowheads="1"/>
          </p:cNvSpPr>
          <p:nvPr/>
        </p:nvSpPr>
        <p:spPr bwMode="auto">
          <a:xfrm>
            <a:off x="6037263" y="3670300"/>
            <a:ext cx="2808287" cy="1708150"/>
          </a:xfrm>
          <a:prstGeom prst="rect">
            <a:avLst/>
          </a:prstGeom>
          <a:noFill/>
          <a:ln w="9525">
            <a:noFill/>
            <a:miter lim="800000"/>
            <a:headEnd/>
            <a:tailEnd/>
          </a:ln>
        </p:spPr>
        <p:txBody>
          <a:bodyPr>
            <a:spAutoFit/>
          </a:bodyPr>
          <a:lstStyle/>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、税の使いみちはどうやって決めるの？③</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5</a:t>
            </a:r>
            <a:r>
              <a:rPr lang="ja-JP" altLang="en-US" sz="1000">
                <a:latin typeface="ＭＳ ゴシック" pitchFamily="49" charset="-128"/>
                <a:ea typeface="ＭＳ ゴシック" pitchFamily="49" charset="-128"/>
              </a:rPr>
              <a:t>、国や地方は税をどう使っているの？①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5</a:t>
            </a:r>
            <a:r>
              <a:rPr lang="ja-JP" altLang="en-US" sz="1000">
                <a:latin typeface="ＭＳ ゴシック" pitchFamily="49" charset="-128"/>
                <a:ea typeface="ＭＳ ゴシック" pitchFamily="49" charset="-128"/>
              </a:rPr>
              <a:t>、国や地方は税をどう使っているの？②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6</a:t>
            </a:r>
            <a:r>
              <a:rPr lang="ja-JP" altLang="en-US" sz="1000">
                <a:latin typeface="ＭＳ ゴシック" pitchFamily="49" charset="-128"/>
                <a:ea typeface="ＭＳ ゴシック" pitchFamily="49" charset="-128"/>
              </a:rPr>
              <a:t>、税は大切なもの</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7</a:t>
            </a:r>
            <a:r>
              <a:rPr lang="ja-JP" altLang="en-US" sz="1000">
                <a:latin typeface="ＭＳ ゴシック" pitchFamily="49" charset="-128"/>
                <a:ea typeface="ＭＳ ゴシック" pitchFamily="49" charset="-128"/>
              </a:rPr>
              <a:t>、みんなの意見をまとめてみよう</a:t>
            </a:r>
            <a:endParaRPr lang="en-US" altLang="ja-JP" sz="1000">
              <a:latin typeface="ＭＳ ゴシック" pitchFamily="49" charset="-128"/>
              <a:ea typeface="ＭＳ ゴシック" pitchFamily="49" charset="-128"/>
            </a:endParaRPr>
          </a:p>
        </p:txBody>
      </p:sp>
      <p:sp>
        <p:nvSpPr>
          <p:cNvPr id="25" name="正方形/長方形 24"/>
          <p:cNvSpPr/>
          <p:nvPr/>
        </p:nvSpPr>
        <p:spPr>
          <a:xfrm>
            <a:off x="2941638" y="1935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a:off x="2941638" y="2163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a:xfrm>
            <a:off x="2941638" y="2392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2941638" y="2622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正方形/長方形 28"/>
          <p:cNvSpPr/>
          <p:nvPr/>
        </p:nvSpPr>
        <p:spPr>
          <a:xfrm>
            <a:off x="2941638" y="2851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p:cNvSpPr/>
          <p:nvPr/>
        </p:nvSpPr>
        <p:spPr>
          <a:xfrm>
            <a:off x="2941638" y="30797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p:cNvSpPr/>
          <p:nvPr/>
        </p:nvSpPr>
        <p:spPr>
          <a:xfrm>
            <a:off x="2941638" y="33099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31"/>
          <p:cNvSpPr/>
          <p:nvPr/>
        </p:nvSpPr>
        <p:spPr>
          <a:xfrm>
            <a:off x="2941638" y="35385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p:cNvSpPr/>
          <p:nvPr/>
        </p:nvSpPr>
        <p:spPr>
          <a:xfrm>
            <a:off x="2941638" y="37671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正方形/長方形 33"/>
          <p:cNvSpPr/>
          <p:nvPr/>
        </p:nvSpPr>
        <p:spPr>
          <a:xfrm>
            <a:off x="2941638" y="39957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正方形/長方形 34"/>
          <p:cNvSpPr/>
          <p:nvPr/>
        </p:nvSpPr>
        <p:spPr>
          <a:xfrm>
            <a:off x="2941638" y="4225925"/>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正方形/長方形 35"/>
          <p:cNvSpPr/>
          <p:nvPr/>
        </p:nvSpPr>
        <p:spPr>
          <a:xfrm>
            <a:off x="2941638" y="44545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正方形/長方形 36"/>
          <p:cNvSpPr/>
          <p:nvPr/>
        </p:nvSpPr>
        <p:spPr>
          <a:xfrm>
            <a:off x="2941638" y="46831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2941638" y="49133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正方形/長方形 38"/>
          <p:cNvSpPr/>
          <p:nvPr/>
        </p:nvSpPr>
        <p:spPr>
          <a:xfrm>
            <a:off x="2941638" y="51419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a:xfrm>
            <a:off x="2941638" y="1706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10" name="テキスト ボックス 40"/>
          <p:cNvSpPr txBox="1">
            <a:spLocks noChangeArrowheads="1"/>
          </p:cNvSpPr>
          <p:nvPr/>
        </p:nvSpPr>
        <p:spPr bwMode="auto">
          <a:xfrm>
            <a:off x="2941638" y="1628775"/>
            <a:ext cx="2808287" cy="3749675"/>
          </a:xfrm>
          <a:prstGeom prst="rect">
            <a:avLst/>
          </a:prstGeom>
          <a:noFill/>
          <a:ln w="9525">
            <a:noFill/>
            <a:miter lim="800000"/>
            <a:headEnd/>
            <a:tailEnd/>
          </a:ln>
        </p:spPr>
        <p:txBody>
          <a:bodyPr>
            <a:spAutoFit/>
          </a:bodyPr>
          <a:lstStyle/>
          <a:p>
            <a:pPr>
              <a:lnSpc>
                <a:spcPts val="1800"/>
              </a:lnSpc>
            </a:pPr>
            <a:r>
              <a:rPr lang="en-US" altLang="ja-JP" sz="1000">
                <a:latin typeface="ＭＳ ゴシック" pitchFamily="49" charset="-128"/>
                <a:ea typeface="ＭＳ ゴシック" pitchFamily="49" charset="-128"/>
              </a:rPr>
              <a:t>1</a:t>
            </a:r>
            <a:r>
              <a:rPr lang="ja-JP" altLang="en-US" sz="1000">
                <a:latin typeface="ＭＳ ゴシック" pitchFamily="49" charset="-128"/>
                <a:ea typeface="ＭＳ ゴシック" pitchFamily="49" charset="-128"/>
              </a:rPr>
              <a:t>、調べてみよう！税のこと①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1</a:t>
            </a:r>
            <a:r>
              <a:rPr lang="ja-JP" altLang="en-US" sz="1000">
                <a:latin typeface="ＭＳ ゴシック" pitchFamily="49" charset="-128"/>
                <a:ea typeface="ＭＳ ゴシック" pitchFamily="49" charset="-128"/>
              </a:rPr>
              <a:t>、調べてみよう！税のこと②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1</a:t>
            </a:r>
            <a:r>
              <a:rPr lang="ja-JP" altLang="en-US" sz="1000">
                <a:latin typeface="ＭＳ ゴシック" pitchFamily="49" charset="-128"/>
                <a:ea typeface="ＭＳ ゴシック" pitchFamily="49" charset="-128"/>
              </a:rPr>
              <a:t>、調べてみよう！税のこと③</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1</a:t>
            </a:r>
            <a:r>
              <a:rPr lang="ja-JP" altLang="en-US" sz="1000">
                <a:latin typeface="ＭＳ ゴシック" pitchFamily="49" charset="-128"/>
                <a:ea typeface="ＭＳ ゴシック" pitchFamily="49" charset="-128"/>
              </a:rPr>
              <a:t>、調べてみよう！税のこと④</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2</a:t>
            </a:r>
            <a:r>
              <a:rPr lang="ja-JP" altLang="en-US" sz="1000">
                <a:latin typeface="ＭＳ ゴシック" pitchFamily="49" charset="-128"/>
                <a:ea typeface="ＭＳ ゴシック" pitchFamily="49" charset="-128"/>
              </a:rPr>
              <a:t>、税って何に使われているの？</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3</a:t>
            </a:r>
            <a:r>
              <a:rPr lang="ja-JP" altLang="en-US" sz="1000">
                <a:latin typeface="ＭＳ ゴシック" pitchFamily="49" charset="-128"/>
                <a:ea typeface="ＭＳ ゴシック" pitchFamily="49" charset="-128"/>
              </a:rPr>
              <a:t>、税ってどう役立っているの？①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3</a:t>
            </a:r>
            <a:r>
              <a:rPr lang="ja-JP" altLang="en-US" sz="1000">
                <a:latin typeface="ＭＳ ゴシック" pitchFamily="49" charset="-128"/>
                <a:ea typeface="ＭＳ ゴシック" pitchFamily="49" charset="-128"/>
              </a:rPr>
              <a:t>、税ってどう役立っているの？②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3</a:t>
            </a:r>
            <a:r>
              <a:rPr lang="ja-JP" altLang="en-US" sz="1000">
                <a:latin typeface="ＭＳ ゴシック" pitchFamily="49" charset="-128"/>
                <a:ea typeface="ＭＳ ゴシック" pitchFamily="49" charset="-128"/>
              </a:rPr>
              <a:t>、税ってどう役立っているの？③</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3</a:t>
            </a:r>
            <a:r>
              <a:rPr lang="ja-JP" altLang="en-US" sz="1000">
                <a:latin typeface="ＭＳ ゴシック" pitchFamily="49" charset="-128"/>
                <a:ea typeface="ＭＳ ゴシック" pitchFamily="49" charset="-128"/>
              </a:rPr>
              <a:t>、税ってどう役立っているの？④</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、税の使いみちはどうやって決めるの？③</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5</a:t>
            </a:r>
            <a:r>
              <a:rPr lang="ja-JP" altLang="en-US" sz="1000">
                <a:latin typeface="ＭＳ ゴシック" pitchFamily="49" charset="-128"/>
                <a:ea typeface="ＭＳ ゴシック" pitchFamily="49" charset="-128"/>
              </a:rPr>
              <a:t>、国や地方は税をどう使っているの？①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5</a:t>
            </a:r>
            <a:r>
              <a:rPr lang="ja-JP" altLang="en-US" sz="1000">
                <a:latin typeface="ＭＳ ゴシック" pitchFamily="49" charset="-128"/>
                <a:ea typeface="ＭＳ ゴシック" pitchFamily="49" charset="-128"/>
              </a:rPr>
              <a:t>、国や地方は税をどう使っているの？②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6</a:t>
            </a:r>
            <a:r>
              <a:rPr lang="ja-JP" altLang="en-US" sz="1000">
                <a:latin typeface="ＭＳ ゴシック" pitchFamily="49" charset="-128"/>
                <a:ea typeface="ＭＳ ゴシック" pitchFamily="49" charset="-128"/>
              </a:rPr>
              <a:t>、税は大切なもの</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7</a:t>
            </a:r>
            <a:r>
              <a:rPr lang="ja-JP" altLang="en-US" sz="1000">
                <a:latin typeface="ＭＳ ゴシック" pitchFamily="49" charset="-128"/>
                <a:ea typeface="ＭＳ ゴシック" pitchFamily="49" charset="-128"/>
              </a:rPr>
              <a:t>、みんなの意見をまとめてみよう</a:t>
            </a:r>
            <a:endParaRPr lang="en-US" altLang="ja-JP" sz="1000">
              <a:latin typeface="ＭＳ ゴシック" pitchFamily="49" charset="-128"/>
              <a:ea typeface="ＭＳ ゴシック" pitchFamily="49" charset="-128"/>
            </a:endParaRPr>
          </a:p>
        </p:txBody>
      </p:sp>
      <p:sp>
        <p:nvSpPr>
          <p:cNvPr id="3111" name="テキスト ボックス 41"/>
          <p:cNvSpPr txBox="1">
            <a:spLocks noChangeArrowheads="1"/>
          </p:cNvSpPr>
          <p:nvPr/>
        </p:nvSpPr>
        <p:spPr bwMode="auto">
          <a:xfrm>
            <a:off x="2627313" y="1628775"/>
            <a:ext cx="312737" cy="3749675"/>
          </a:xfrm>
          <a:prstGeom prst="rect">
            <a:avLst/>
          </a:prstGeom>
          <a:noFill/>
          <a:ln w="9525">
            <a:noFill/>
            <a:miter lim="800000"/>
            <a:headEnd/>
            <a:tailEnd/>
          </a:ln>
        </p:spPr>
        <p:txBody>
          <a:bodyPr wrap="none">
            <a:spAutoFit/>
          </a:bodyPr>
          <a:lstStyle/>
          <a:p>
            <a:pPr algn="r">
              <a:lnSpc>
                <a:spcPts val="1800"/>
              </a:lnSpc>
            </a:pPr>
            <a:r>
              <a:rPr lang="en-US" altLang="ja-JP" sz="1000">
                <a:latin typeface="ＭＳ ゴシック" pitchFamily="49" charset="-128"/>
                <a:ea typeface="ＭＳ ゴシック" pitchFamily="49" charset="-128"/>
              </a:rPr>
              <a:t>1</a:t>
            </a:r>
          </a:p>
          <a:p>
            <a:pPr algn="r">
              <a:lnSpc>
                <a:spcPts val="1800"/>
              </a:lnSpc>
            </a:pPr>
            <a:r>
              <a:rPr lang="en-US" altLang="ja-JP" sz="1000">
                <a:latin typeface="ＭＳ ゴシック" pitchFamily="49" charset="-128"/>
                <a:ea typeface="ＭＳ ゴシック" pitchFamily="49" charset="-128"/>
              </a:rPr>
              <a:t>2</a:t>
            </a:r>
          </a:p>
          <a:p>
            <a:pPr algn="r">
              <a:lnSpc>
                <a:spcPts val="1800"/>
              </a:lnSpc>
            </a:pPr>
            <a:r>
              <a:rPr lang="en-US" altLang="ja-JP" sz="1000">
                <a:latin typeface="ＭＳ ゴシック" pitchFamily="49" charset="-128"/>
                <a:ea typeface="ＭＳ ゴシック" pitchFamily="49" charset="-128"/>
              </a:rPr>
              <a:t>3</a:t>
            </a:r>
          </a:p>
          <a:p>
            <a:pPr algn="r">
              <a:lnSpc>
                <a:spcPts val="1800"/>
              </a:lnSpc>
            </a:pPr>
            <a:r>
              <a:rPr lang="en-US" altLang="ja-JP" sz="1000">
                <a:latin typeface="ＭＳ ゴシック" pitchFamily="49" charset="-128"/>
                <a:ea typeface="ＭＳ ゴシック" pitchFamily="49" charset="-128"/>
              </a:rPr>
              <a:t>4</a:t>
            </a:r>
          </a:p>
          <a:p>
            <a:pPr algn="r">
              <a:lnSpc>
                <a:spcPts val="1800"/>
              </a:lnSpc>
            </a:pPr>
            <a:r>
              <a:rPr lang="en-US" altLang="ja-JP" sz="1000">
                <a:latin typeface="ＭＳ ゴシック" pitchFamily="49" charset="-128"/>
                <a:ea typeface="ＭＳ ゴシック" pitchFamily="49" charset="-128"/>
              </a:rPr>
              <a:t>5</a:t>
            </a:r>
          </a:p>
          <a:p>
            <a:pPr algn="r">
              <a:lnSpc>
                <a:spcPts val="1800"/>
              </a:lnSpc>
            </a:pPr>
            <a:r>
              <a:rPr lang="en-US" altLang="ja-JP" sz="1000">
                <a:latin typeface="ＭＳ ゴシック" pitchFamily="49" charset="-128"/>
                <a:ea typeface="ＭＳ ゴシック" pitchFamily="49" charset="-128"/>
              </a:rPr>
              <a:t>6</a:t>
            </a:r>
          </a:p>
          <a:p>
            <a:pPr algn="r">
              <a:lnSpc>
                <a:spcPts val="1800"/>
              </a:lnSpc>
            </a:pPr>
            <a:r>
              <a:rPr lang="en-US" altLang="ja-JP" sz="1000">
                <a:latin typeface="ＭＳ ゴシック" pitchFamily="49" charset="-128"/>
                <a:ea typeface="ＭＳ ゴシック" pitchFamily="49" charset="-128"/>
              </a:rPr>
              <a:t>7</a:t>
            </a:r>
          </a:p>
          <a:p>
            <a:pPr algn="r">
              <a:lnSpc>
                <a:spcPts val="1800"/>
              </a:lnSpc>
            </a:pPr>
            <a:r>
              <a:rPr lang="en-US" altLang="ja-JP" sz="1000">
                <a:latin typeface="ＭＳ ゴシック" pitchFamily="49" charset="-128"/>
                <a:ea typeface="ＭＳ ゴシック" pitchFamily="49" charset="-128"/>
              </a:rPr>
              <a:t>8</a:t>
            </a:r>
          </a:p>
          <a:p>
            <a:pPr algn="r">
              <a:lnSpc>
                <a:spcPts val="1800"/>
              </a:lnSpc>
            </a:pPr>
            <a:r>
              <a:rPr lang="en-US" altLang="ja-JP" sz="1000">
                <a:latin typeface="ＭＳ ゴシック" pitchFamily="49" charset="-128"/>
                <a:ea typeface="ＭＳ ゴシック" pitchFamily="49" charset="-128"/>
              </a:rPr>
              <a:t>9</a:t>
            </a:r>
          </a:p>
          <a:p>
            <a:pPr algn="r">
              <a:lnSpc>
                <a:spcPts val="1800"/>
              </a:lnSpc>
            </a:pPr>
            <a:r>
              <a:rPr lang="en-US" altLang="ja-JP" sz="1000">
                <a:latin typeface="ＭＳ ゴシック" pitchFamily="49" charset="-128"/>
                <a:ea typeface="ＭＳ ゴシック" pitchFamily="49" charset="-128"/>
              </a:rPr>
              <a:t>10</a:t>
            </a:r>
          </a:p>
          <a:p>
            <a:pPr algn="r">
              <a:lnSpc>
                <a:spcPts val="1800"/>
              </a:lnSpc>
            </a:pPr>
            <a:r>
              <a:rPr lang="en-US" altLang="ja-JP" sz="1000">
                <a:latin typeface="ＭＳ ゴシック" pitchFamily="49" charset="-128"/>
                <a:ea typeface="ＭＳ ゴシック" pitchFamily="49" charset="-128"/>
              </a:rPr>
              <a:t>11</a:t>
            </a:r>
          </a:p>
          <a:p>
            <a:pPr algn="r">
              <a:lnSpc>
                <a:spcPts val="1800"/>
              </a:lnSpc>
            </a:pPr>
            <a:r>
              <a:rPr lang="en-US" altLang="ja-JP" sz="1000">
                <a:latin typeface="ＭＳ ゴシック" pitchFamily="49" charset="-128"/>
                <a:ea typeface="ＭＳ ゴシック" pitchFamily="49" charset="-128"/>
              </a:rPr>
              <a:t>12</a:t>
            </a:r>
          </a:p>
          <a:p>
            <a:pPr algn="r">
              <a:lnSpc>
                <a:spcPts val="1800"/>
              </a:lnSpc>
            </a:pPr>
            <a:r>
              <a:rPr lang="en-US" altLang="ja-JP" sz="1000">
                <a:latin typeface="ＭＳ ゴシック" pitchFamily="49" charset="-128"/>
                <a:ea typeface="ＭＳ ゴシック" pitchFamily="49" charset="-128"/>
              </a:rPr>
              <a:t>13</a:t>
            </a:r>
          </a:p>
          <a:p>
            <a:pPr algn="r">
              <a:lnSpc>
                <a:spcPts val="1800"/>
              </a:lnSpc>
            </a:pPr>
            <a:r>
              <a:rPr lang="en-US" altLang="ja-JP" sz="1000">
                <a:latin typeface="ＭＳ ゴシック" pitchFamily="49" charset="-128"/>
                <a:ea typeface="ＭＳ ゴシック" pitchFamily="49" charset="-128"/>
              </a:rPr>
              <a:t>14</a:t>
            </a:r>
          </a:p>
          <a:p>
            <a:pPr algn="r">
              <a:lnSpc>
                <a:spcPts val="1800"/>
              </a:lnSpc>
            </a:pPr>
            <a:r>
              <a:rPr lang="en-US" altLang="ja-JP" sz="1000">
                <a:latin typeface="ＭＳ ゴシック" pitchFamily="49" charset="-128"/>
                <a:ea typeface="ＭＳ ゴシック" pitchFamily="49" charset="-128"/>
              </a:rPr>
              <a:t>15</a:t>
            </a:r>
          </a:p>
          <a:p>
            <a:pPr algn="r">
              <a:lnSpc>
                <a:spcPts val="1800"/>
              </a:lnSpc>
            </a:pPr>
            <a:r>
              <a:rPr lang="en-US" altLang="ja-JP" sz="1000">
                <a:latin typeface="ＭＳ ゴシック" pitchFamily="49" charset="-128"/>
                <a:ea typeface="ＭＳ ゴシック" pitchFamily="49" charset="-128"/>
              </a:rPr>
              <a:t>16</a:t>
            </a:r>
          </a:p>
        </p:txBody>
      </p:sp>
      <p:sp>
        <p:nvSpPr>
          <p:cNvPr id="43" name="正方形/長方形 42"/>
          <p:cNvSpPr/>
          <p:nvPr/>
        </p:nvSpPr>
        <p:spPr>
          <a:xfrm>
            <a:off x="6040438" y="1700213"/>
            <a:ext cx="2736850" cy="198278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itchFamily="50" charset="-128"/>
                <a:ea typeface="ＭＳ Ｐゴシック" pitchFamily="50" charset="-128"/>
              </a:rPr>
              <a:t>マリンとヤマト　不思議な日曜日（ビデオ教材）</a:t>
            </a:r>
            <a:endParaRPr lang="en-US" altLang="ja-JP" sz="1000" dirty="0">
              <a:solidFill>
                <a:schemeClr val="tx1"/>
              </a:solidFill>
              <a:latin typeface="ＭＳ Ｐゴシック" pitchFamily="50" charset="-128"/>
              <a:ea typeface="ＭＳ Ｐゴシック" pitchFamily="50" charset="-128"/>
            </a:endParaRPr>
          </a:p>
          <a:p>
            <a:pPr algn="ctr">
              <a:defRPr/>
            </a:pPr>
            <a:r>
              <a:rPr lang="ja-JP" altLang="en-US" sz="1000" dirty="0">
                <a:solidFill>
                  <a:schemeClr val="tx1"/>
                </a:solidFill>
                <a:latin typeface="ＭＳ Ｐゴシック" pitchFamily="50" charset="-128"/>
                <a:ea typeface="ＭＳ Ｐゴシック" pitchFamily="50" charset="-128"/>
              </a:rPr>
              <a:t>（千年の約束（ビデオ教材））</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099"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smtClean="0">
                <a:solidFill>
                  <a:schemeClr val="bg1"/>
                </a:solidFill>
                <a:latin typeface="ＭＳ ゴシック" pitchFamily="49" charset="-128"/>
                <a:ea typeface="ＭＳ ゴシック" pitchFamily="49" charset="-128"/>
              </a:rPr>
              <a:t>１、調べてみよう！税のこと①</a:t>
            </a:r>
          </a:p>
        </p:txBody>
      </p:sp>
      <p:sp>
        <p:nvSpPr>
          <p:cNvPr id="4100" name="Rectangle 4"/>
          <p:cNvSpPr>
            <a:spLocks noChangeArrowheads="1"/>
          </p:cNvSpPr>
          <p:nvPr/>
        </p:nvSpPr>
        <p:spPr bwMode="auto">
          <a:xfrm>
            <a:off x="228600" y="1371600"/>
            <a:ext cx="1524000" cy="249237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普段の買い物の経験などから，消費税（地方消費税を含む）の存在に気付かせる。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消費税を意識して買い物をしたことがあるかどうかを話し合う。</a:t>
            </a:r>
          </a:p>
          <a:p>
            <a:endParaRPr lang="en-US" altLang="ja-JP" sz="1200">
              <a:latin typeface="ＭＳ ゴシック" pitchFamily="49" charset="-128"/>
              <a:ea typeface="ＭＳ ゴシック" pitchFamily="49" charset="-128"/>
            </a:endParaRPr>
          </a:p>
        </p:txBody>
      </p:sp>
      <p:sp>
        <p:nvSpPr>
          <p:cNvPr id="4101" name="AutoShape 5"/>
          <p:cNvSpPr>
            <a:spLocks noChangeArrowheads="1"/>
          </p:cNvSpPr>
          <p:nvPr/>
        </p:nvSpPr>
        <p:spPr bwMode="auto">
          <a:xfrm>
            <a:off x="168275" y="1295400"/>
            <a:ext cx="1524000" cy="2514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4102"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4103"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41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ja-JP" altLang="en-US"/>
          </a:p>
        </p:txBody>
      </p:sp>
      <p:sp>
        <p:nvSpPr>
          <p:cNvPr id="4105" name="Rectangle 13"/>
          <p:cNvSpPr>
            <a:spLocks noChangeArrowheads="1"/>
          </p:cNvSpPr>
          <p:nvPr/>
        </p:nvSpPr>
        <p:spPr bwMode="auto">
          <a:xfrm>
            <a:off x="0" y="457200"/>
            <a:ext cx="9144000" cy="646113"/>
          </a:xfrm>
          <a:prstGeom prst="rect">
            <a:avLst/>
          </a:prstGeom>
          <a:noFill/>
          <a:ln w="9525">
            <a:noFill/>
            <a:miter lim="800000"/>
            <a:headEnd/>
            <a:tailEnd/>
          </a:ln>
        </p:spPr>
        <p:txBody>
          <a:bodyPr anchor="ctr">
            <a:spAutoFit/>
          </a:bodyPr>
          <a:lstStyle/>
          <a:p>
            <a:pPr indent="381000" eaLnBrk="0" hangingPunct="0"/>
            <a:endParaRPr lang="ja-JP" altLang="ja-JP" sz="1200"/>
          </a:p>
          <a:p>
            <a:pPr indent="381000" eaLnBrk="0" hangingPunct="0"/>
            <a:endParaRPr lang="ja-JP" altLang="ja-JP"/>
          </a:p>
        </p:txBody>
      </p:sp>
      <p:sp>
        <p:nvSpPr>
          <p:cNvPr id="4106" name="Rectangle 135"/>
          <p:cNvSpPr>
            <a:spLocks noChangeArrowheads="1"/>
          </p:cNvSpPr>
          <p:nvPr/>
        </p:nvSpPr>
        <p:spPr bwMode="auto">
          <a:xfrm>
            <a:off x="6516688" y="1209675"/>
            <a:ext cx="992187" cy="274638"/>
          </a:xfrm>
          <a:prstGeom prst="rect">
            <a:avLst/>
          </a:prstGeom>
          <a:noFill/>
          <a:ln w="9525">
            <a:noFill/>
            <a:miter lim="800000"/>
            <a:headEnd/>
            <a:tailEnd/>
          </a:ln>
        </p:spPr>
        <p:txBody>
          <a:bodyPr wrap="none">
            <a:spAutoFit/>
          </a:bodyPr>
          <a:lstStyle/>
          <a:p>
            <a:r>
              <a:rPr lang="ja-JP" altLang="en-US" sz="1200">
                <a:latin typeface="ＭＳ Ｐゴシック" pitchFamily="50" charset="-128"/>
                <a:ea typeface="ＭＳ Ｐゴシック" pitchFamily="50" charset="-128"/>
              </a:rPr>
              <a:t>税金の種類 </a:t>
            </a:r>
          </a:p>
        </p:txBody>
      </p:sp>
      <p:graphicFrame>
        <p:nvGraphicFramePr>
          <p:cNvPr id="4440" name="Group 344"/>
          <p:cNvGraphicFramePr>
            <a:graphicFrameLocks noGrp="1"/>
          </p:cNvGraphicFramePr>
          <p:nvPr/>
        </p:nvGraphicFramePr>
        <p:xfrm>
          <a:off x="6516688" y="1482725"/>
          <a:ext cx="2519362" cy="1735138"/>
        </p:xfrm>
        <a:graphic>
          <a:graphicData uri="http://schemas.openxmlformats.org/drawingml/2006/table">
            <a:tbl>
              <a:tblPr/>
              <a:tblGrid>
                <a:gridCol w="577850"/>
                <a:gridCol w="790575"/>
                <a:gridCol w="1150937"/>
              </a:tblGrid>
              <a:tr h="27632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　</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国税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地方税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5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直接税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・所得税</a:t>
                      </a:r>
                      <a:b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・法人税</a:t>
                      </a:r>
                      <a:b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・相続税</a:t>
                      </a:r>
                      <a:b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・贈与税</a:t>
                      </a:r>
                      <a:b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・住民税</a:t>
                      </a:r>
                      <a:b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・事業税</a:t>
                      </a:r>
                      <a:b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・固定資産税</a:t>
                      </a:r>
                      <a:b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・都市計画税</a:t>
                      </a:r>
                      <a:b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128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間接税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・消費税</a:t>
                      </a:r>
                      <a:b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・揮発油税</a:t>
                      </a:r>
                      <a:b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・酒税</a:t>
                      </a:r>
                    </a:p>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・地方消費税</a:t>
                      </a:r>
                      <a:b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・ゴルフ場利用税</a:t>
                      </a:r>
                      <a:b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smtClean="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25" name="Line 228"/>
          <p:cNvSpPr>
            <a:spLocks noChangeShapeType="1"/>
          </p:cNvSpPr>
          <p:nvPr/>
        </p:nvSpPr>
        <p:spPr bwMode="auto">
          <a:xfrm rot="-180000">
            <a:off x="6516688" y="1484313"/>
            <a:ext cx="576262" cy="288925"/>
          </a:xfrm>
          <a:prstGeom prst="line">
            <a:avLst/>
          </a:prstGeom>
          <a:noFill/>
          <a:ln w="9525">
            <a:solidFill>
              <a:schemeClr val="tx1"/>
            </a:solidFill>
            <a:round/>
            <a:headEnd/>
            <a:tailEnd/>
          </a:ln>
        </p:spPr>
        <p:txBody>
          <a:bodyPr/>
          <a:lstStyle/>
          <a:p>
            <a:endParaRPr lang="ja-JP" altLang="en-US"/>
          </a:p>
        </p:txBody>
      </p:sp>
      <p:sp>
        <p:nvSpPr>
          <p:cNvPr id="4126" name="AutoShape 62"/>
          <p:cNvSpPr>
            <a:spLocks noChangeArrowheads="1"/>
          </p:cNvSpPr>
          <p:nvPr/>
        </p:nvSpPr>
        <p:spPr bwMode="auto">
          <a:xfrm>
            <a:off x="6732588" y="3487738"/>
            <a:ext cx="2087562" cy="28082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sp>
        <p:nvSpPr>
          <p:cNvPr id="4127" name="Rectangle 331"/>
          <p:cNvSpPr>
            <a:spLocks noChangeArrowheads="1"/>
          </p:cNvSpPr>
          <p:nvPr/>
        </p:nvSpPr>
        <p:spPr bwMode="auto">
          <a:xfrm>
            <a:off x="6948488" y="3573463"/>
            <a:ext cx="1800225" cy="2677656"/>
          </a:xfrm>
          <a:prstGeom prst="rect">
            <a:avLst/>
          </a:prstGeom>
          <a:noFill/>
          <a:ln w="9525">
            <a:noFill/>
            <a:miter lim="800000"/>
            <a:headEnd/>
            <a:tailEnd/>
          </a:ln>
        </p:spPr>
        <p:txBody>
          <a:bodyPr>
            <a:spAutoFit/>
          </a:bodyPr>
          <a:lstStyle/>
          <a:p>
            <a:r>
              <a:rPr lang="ja-JP" altLang="en-US" sz="1200" dirty="0">
                <a:latin typeface="ＭＳ ゴシック" pitchFamily="49" charset="-128"/>
                <a:ea typeface="ＭＳ ゴシック" pitchFamily="49" charset="-128"/>
              </a:rPr>
              <a:t>国税の主な種類</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所得税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smtClean="0">
                <a:latin typeface="ＭＳ ゴシック" pitchFamily="49" charset="-128"/>
                <a:ea typeface="ＭＳ ゴシック" pitchFamily="49" charset="-128"/>
              </a:rPr>
              <a:t>個人</a:t>
            </a:r>
            <a:r>
              <a:rPr lang="ja-JP" altLang="en-US" sz="1200" dirty="0">
                <a:latin typeface="ＭＳ ゴシック" pitchFamily="49" charset="-128"/>
                <a:ea typeface="ＭＳ ゴシック" pitchFamily="49" charset="-128"/>
              </a:rPr>
              <a:t>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法人税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smtClean="0">
                <a:latin typeface="ＭＳ ゴシック" pitchFamily="49" charset="-128"/>
                <a:ea typeface="ＭＳ ゴシック" pitchFamily="49" charset="-128"/>
              </a:rPr>
              <a:t>会社</a:t>
            </a:r>
            <a:r>
              <a:rPr lang="ja-JP" altLang="en-US" sz="1200" dirty="0">
                <a:latin typeface="ＭＳ ゴシック" pitchFamily="49" charset="-128"/>
                <a:ea typeface="ＭＳ ゴシック" pitchFamily="49" charset="-128"/>
              </a:rPr>
              <a:t>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消費税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smtClean="0">
                <a:latin typeface="ＭＳ ゴシック" pitchFamily="49" charset="-128"/>
                <a:ea typeface="ＭＳ ゴシック" pitchFamily="49" charset="-128"/>
              </a:rPr>
              <a:t>商品</a:t>
            </a:r>
            <a:r>
              <a:rPr lang="ja-JP" altLang="en-US" sz="1200" dirty="0">
                <a:latin typeface="ＭＳ ゴシック" pitchFamily="49" charset="-128"/>
                <a:ea typeface="ＭＳ ゴシック" pitchFamily="49" charset="-128"/>
              </a:rPr>
              <a:t>を買ったとき</a:t>
            </a:r>
            <a:r>
              <a:rPr lang="ja-JP" altLang="en-US" sz="1200" dirty="0" smtClean="0">
                <a:latin typeface="ＭＳ ゴシック" pitchFamily="49" charset="-128"/>
                <a:ea typeface="ＭＳ ゴシック" pitchFamily="49" charset="-128"/>
              </a:rPr>
              <a:t>に</a:t>
            </a:r>
            <a:endParaRPr lang="en-US" altLang="ja-JP" sz="1200" dirty="0" smtClean="0">
              <a:latin typeface="ＭＳ ゴシック" pitchFamily="49" charset="-128"/>
              <a:ea typeface="ＭＳ ゴシック" pitchFamily="49" charset="-128"/>
            </a:endParaRPr>
          </a:p>
          <a:p>
            <a:r>
              <a:rPr lang="ja-JP" altLang="en-US" sz="1200" dirty="0" smtClean="0">
                <a:latin typeface="ＭＳ ゴシック" pitchFamily="49" charset="-128"/>
                <a:ea typeface="ＭＳ ゴシック" pitchFamily="49" charset="-128"/>
              </a:rPr>
              <a:t>かかる</a:t>
            </a:r>
            <a:r>
              <a:rPr lang="ja-JP" altLang="en-US" sz="1200" dirty="0">
                <a:latin typeface="ＭＳ ゴシック" pitchFamily="49" charset="-128"/>
                <a:ea typeface="ＭＳ ゴシック" pitchFamily="49" charset="-128"/>
              </a:rPr>
              <a:t>税金</a:t>
            </a:r>
          </a:p>
        </p:txBody>
      </p:sp>
      <p:pic>
        <p:nvPicPr>
          <p:cNvPr id="4128" name="図 15"/>
          <p:cNvPicPr>
            <a:picLocks noChangeAspect="1" noChangeArrowheads="1"/>
          </p:cNvPicPr>
          <p:nvPr/>
        </p:nvPicPr>
        <p:blipFill>
          <a:blip r:embed="rId4" cstate="print"/>
          <a:srcRect/>
          <a:stretch>
            <a:fillRect/>
          </a:stretch>
        </p:blipFill>
        <p:spPr bwMode="auto">
          <a:xfrm>
            <a:off x="1835150" y="1196975"/>
            <a:ext cx="4608513" cy="338455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1908175" y="1125538"/>
            <a:ext cx="4608513" cy="3455987"/>
          </a:xfrm>
          <a:prstGeom prst="rect">
            <a:avLst/>
          </a:prstGeom>
          <a:noFill/>
          <a:ln w="9525">
            <a:solidFill>
              <a:schemeClr val="tx1"/>
            </a:solidFill>
            <a:miter lim="800000"/>
            <a:headEnd/>
            <a:tailEnd/>
          </a:ln>
        </p:spPr>
      </p:pic>
      <p:pic>
        <p:nvPicPr>
          <p:cNvPr id="512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5124"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smtClean="0">
                <a:solidFill>
                  <a:schemeClr val="bg1"/>
                </a:solidFill>
                <a:latin typeface="ＭＳ ゴシック" pitchFamily="49" charset="-128"/>
                <a:ea typeface="ＭＳ ゴシック" pitchFamily="49" charset="-128"/>
              </a:rPr>
              <a:t>１、調べてみよう！税のこと②</a:t>
            </a:r>
          </a:p>
        </p:txBody>
      </p:sp>
      <p:sp>
        <p:nvSpPr>
          <p:cNvPr id="5126" name="Rectangle 26"/>
          <p:cNvSpPr>
            <a:spLocks noChangeArrowheads="1"/>
          </p:cNvSpPr>
          <p:nvPr/>
        </p:nvSpPr>
        <p:spPr bwMode="auto">
          <a:xfrm>
            <a:off x="228600" y="1371600"/>
            <a:ext cx="1447800" cy="2492375"/>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消費税を例に，納税の仕組みを理解させる。</a:t>
            </a: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買い物をして，消費税を納めた経験を話し合う。</a:t>
            </a:r>
          </a:p>
          <a:p>
            <a:r>
              <a:rPr lang="ja-JP" altLang="en-US" sz="1200" dirty="0">
                <a:latin typeface="ＭＳ ゴシック" pitchFamily="49" charset="-128"/>
                <a:ea typeface="ＭＳ ゴシック" pitchFamily="49" charset="-128"/>
              </a:rPr>
              <a:t>また，</a:t>
            </a:r>
            <a:r>
              <a:rPr lang="en-US" altLang="ja-JP" sz="1200" dirty="0" smtClean="0">
                <a:latin typeface="ＭＳ ゴシック" pitchFamily="49" charset="-128"/>
                <a:ea typeface="ＭＳ ゴシック" pitchFamily="49" charset="-128"/>
              </a:rPr>
              <a:t>110</a:t>
            </a:r>
            <a:r>
              <a:rPr lang="ja-JP" altLang="en-US" sz="1200" dirty="0" smtClean="0">
                <a:latin typeface="ＭＳ ゴシック" pitchFamily="49" charset="-128"/>
                <a:ea typeface="ＭＳ ゴシック" pitchFamily="49" charset="-128"/>
              </a:rPr>
              <a:t>円</a:t>
            </a:r>
            <a:r>
              <a:rPr lang="ja-JP" altLang="en-US" sz="1200" dirty="0">
                <a:latin typeface="ＭＳ ゴシック" pitchFamily="49" charset="-128"/>
                <a:ea typeface="ＭＳ ゴシック" pitchFamily="49" charset="-128"/>
              </a:rPr>
              <a:t>の商品を買った場合，消費税はいくらなのか考える。</a:t>
            </a:r>
          </a:p>
        </p:txBody>
      </p:sp>
      <p:sp>
        <p:nvSpPr>
          <p:cNvPr id="5127" name="AutoShape 27"/>
          <p:cNvSpPr>
            <a:spLocks noChangeArrowheads="1"/>
          </p:cNvSpPr>
          <p:nvPr/>
        </p:nvSpPr>
        <p:spPr bwMode="auto">
          <a:xfrm>
            <a:off x="152400" y="1295400"/>
            <a:ext cx="1524000" cy="2667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5128" name="Line 46">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5129" name="Line 47">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5130" name="Rectangle 61"/>
          <p:cNvSpPr>
            <a:spLocks noChangeArrowheads="1"/>
          </p:cNvSpPr>
          <p:nvPr/>
        </p:nvSpPr>
        <p:spPr bwMode="auto">
          <a:xfrm>
            <a:off x="6715125" y="1500188"/>
            <a:ext cx="1905000" cy="7016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a:t>
            </a:r>
          </a:p>
          <a:p>
            <a:r>
              <a:rPr lang="ja-JP" altLang="en-US" sz="1000" dirty="0">
                <a:latin typeface="ＭＳ ゴシック" pitchFamily="49" charset="-128"/>
                <a:ea typeface="ＭＳ ゴシック" pitchFamily="49" charset="-128"/>
              </a:rPr>
              <a:t>消費税は，国税と地方税に分かれており</a:t>
            </a:r>
            <a:r>
              <a:rPr lang="ja-JP" altLang="en-US" sz="1000" dirty="0" smtClean="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10</a:t>
            </a:r>
            <a:r>
              <a:rPr lang="en-US" altLang="ja-JP" sz="1000" dirty="0" smtClean="0">
                <a:latin typeface="ＭＳ ゴシック" pitchFamily="49" charset="-128"/>
                <a:ea typeface="ＭＳ ゴシック" pitchFamily="49" charset="-128"/>
              </a:rPr>
              <a:t>%</a:t>
            </a:r>
            <a:r>
              <a:rPr lang="ja-JP" altLang="en-US" sz="1000" dirty="0" smtClean="0">
                <a:latin typeface="ＭＳ ゴシック" pitchFamily="49" charset="-128"/>
                <a:ea typeface="ＭＳ ゴシック" pitchFamily="49" charset="-128"/>
              </a:rPr>
              <a:t>のうち</a:t>
            </a:r>
            <a:r>
              <a:rPr lang="en-US" altLang="ja-JP" sz="1000" dirty="0" smtClean="0">
                <a:latin typeface="ＭＳ ゴシック" pitchFamily="49" charset="-128"/>
                <a:ea typeface="ＭＳ ゴシック" pitchFamily="49" charset="-128"/>
              </a:rPr>
              <a:t>7.8%</a:t>
            </a:r>
            <a:r>
              <a:rPr lang="ja-JP" altLang="en-US" sz="1000" dirty="0">
                <a:latin typeface="ＭＳ ゴシック" pitchFamily="49" charset="-128"/>
                <a:ea typeface="ＭＳ ゴシック" pitchFamily="49" charset="-128"/>
              </a:rPr>
              <a:t>は国税，残り</a:t>
            </a:r>
            <a:r>
              <a:rPr lang="ja-JP" altLang="en-US" sz="1000" dirty="0" smtClean="0">
                <a:latin typeface="ＭＳ ゴシック" pitchFamily="49" charset="-128"/>
                <a:ea typeface="ＭＳ ゴシック" pitchFamily="49" charset="-128"/>
              </a:rPr>
              <a:t>の</a:t>
            </a:r>
            <a:r>
              <a:rPr lang="en-US" altLang="ja-JP" sz="1000" dirty="0" smtClean="0">
                <a:latin typeface="ＭＳ ゴシック" pitchFamily="49" charset="-128"/>
                <a:ea typeface="ＭＳ ゴシック" pitchFamily="49" charset="-128"/>
              </a:rPr>
              <a:t>2.2%</a:t>
            </a:r>
            <a:r>
              <a:rPr lang="ja-JP" altLang="en-US" sz="1000" dirty="0">
                <a:latin typeface="ＭＳ ゴシック" pitchFamily="49" charset="-128"/>
                <a:ea typeface="ＭＳ ゴシック" pitchFamily="49" charset="-128"/>
              </a:rPr>
              <a:t>が地方税。</a:t>
            </a:r>
          </a:p>
        </p:txBody>
      </p:sp>
      <p:sp>
        <p:nvSpPr>
          <p:cNvPr id="5131" name="AutoShape 62"/>
          <p:cNvSpPr>
            <a:spLocks noChangeArrowheads="1"/>
          </p:cNvSpPr>
          <p:nvPr/>
        </p:nvSpPr>
        <p:spPr bwMode="auto">
          <a:xfrm>
            <a:off x="6715125" y="1500188"/>
            <a:ext cx="1981200" cy="76200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2" name="AutoShape 7"/>
          <p:cNvSpPr>
            <a:spLocks noChangeArrowheads="1"/>
          </p:cNvSpPr>
          <p:nvPr/>
        </p:nvSpPr>
        <p:spPr bwMode="auto">
          <a:xfrm>
            <a:off x="6715125" y="2428876"/>
            <a:ext cx="2286000" cy="1548766"/>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3" name="Rectangle 6"/>
          <p:cNvSpPr>
            <a:spLocks noChangeArrowheads="1"/>
          </p:cNvSpPr>
          <p:nvPr/>
        </p:nvSpPr>
        <p:spPr bwMode="auto">
          <a:xfrm>
            <a:off x="6715125" y="2500313"/>
            <a:ext cx="2428875" cy="1477328"/>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消費税の歴史</a:t>
            </a:r>
            <a:endParaRPr lang="ja-JP" altLang="en-US"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1988</a:t>
            </a:r>
            <a:r>
              <a:rPr lang="ja-JP" altLang="en-US" sz="1000" dirty="0">
                <a:latin typeface="ＭＳ ゴシック" pitchFamily="49" charset="-128"/>
                <a:ea typeface="ＭＳ ゴシック" pitchFamily="49" charset="-128"/>
              </a:rPr>
              <a:t>年　消費税法成立</a:t>
            </a:r>
          </a:p>
          <a:p>
            <a:r>
              <a:rPr lang="en-US" altLang="ja-JP" sz="1000" dirty="0">
                <a:latin typeface="ＭＳ ゴシック" pitchFamily="49" charset="-128"/>
                <a:ea typeface="ＭＳ ゴシック" pitchFamily="49" charset="-128"/>
              </a:rPr>
              <a:t>1989</a:t>
            </a:r>
            <a:r>
              <a:rPr lang="ja-JP" altLang="en-US" sz="1000" dirty="0">
                <a:latin typeface="ＭＳ ゴシック" pitchFamily="49" charset="-128"/>
                <a:ea typeface="ＭＳ ゴシック" pitchFamily="49" charset="-128"/>
              </a:rPr>
              <a:t>年　消費税法施行 税率</a:t>
            </a:r>
            <a:r>
              <a:rPr lang="en-US" altLang="ja-JP" sz="1000" dirty="0">
                <a:latin typeface="ＭＳ ゴシック" pitchFamily="49" charset="-128"/>
                <a:ea typeface="ＭＳ ゴシック" pitchFamily="49" charset="-128"/>
              </a:rPr>
              <a:t>3%</a:t>
            </a:r>
          </a:p>
          <a:p>
            <a:r>
              <a:rPr lang="en-US" altLang="ja-JP" sz="1000" dirty="0">
                <a:latin typeface="ＭＳ ゴシック" pitchFamily="49" charset="-128"/>
                <a:ea typeface="ＭＳ ゴシック" pitchFamily="49" charset="-128"/>
              </a:rPr>
              <a:t>1997</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に引き上げ</a:t>
            </a:r>
          </a:p>
          <a:p>
            <a:r>
              <a:rPr lang="en-US" altLang="ja-JP" sz="1000" dirty="0">
                <a:latin typeface="ＭＳ ゴシック" pitchFamily="49" charset="-128"/>
                <a:ea typeface="ＭＳ ゴシック" pitchFamily="49" charset="-128"/>
              </a:rPr>
              <a:t>2004</a:t>
            </a:r>
            <a:r>
              <a:rPr lang="ja-JP" altLang="en-US" sz="1000" dirty="0">
                <a:latin typeface="ＭＳ ゴシック" pitchFamily="49" charset="-128"/>
                <a:ea typeface="ＭＳ ゴシック" pitchFamily="49" charset="-128"/>
              </a:rPr>
              <a:t>年　「税別」表示から「総額表</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示」義務付け</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2014</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に</a:t>
            </a:r>
            <a:r>
              <a:rPr lang="ja-JP" altLang="en-US" sz="1000" dirty="0" smtClean="0">
                <a:latin typeface="ＭＳ ゴシック" pitchFamily="49" charset="-128"/>
                <a:ea typeface="ＭＳ ゴシック" pitchFamily="49" charset="-128"/>
              </a:rPr>
              <a:t>引き上げ</a:t>
            </a:r>
            <a:endParaRPr lang="en-US" altLang="ja-JP" sz="1000" dirty="0" smtClean="0">
              <a:latin typeface="ＭＳ ゴシック" pitchFamily="49" charset="-128"/>
              <a:ea typeface="ＭＳ ゴシック" pitchFamily="49" charset="-128"/>
            </a:endParaRPr>
          </a:p>
          <a:p>
            <a:r>
              <a:rPr lang="en-US" altLang="ja-JP" sz="1000" dirty="0" smtClean="0">
                <a:latin typeface="ＭＳ ゴシック" pitchFamily="49" charset="-128"/>
                <a:ea typeface="ＭＳ ゴシック" pitchFamily="49" charset="-128"/>
              </a:rPr>
              <a:t>2019</a:t>
            </a:r>
            <a:r>
              <a:rPr lang="ja-JP" altLang="en-US" sz="1000" dirty="0" smtClean="0">
                <a:latin typeface="ＭＳ ゴシック" pitchFamily="49" charset="-128"/>
                <a:ea typeface="ＭＳ ゴシック" pitchFamily="49" charset="-128"/>
              </a:rPr>
              <a:t>年　税率</a:t>
            </a:r>
            <a:r>
              <a:rPr lang="en-US" altLang="ja-JP" sz="1000" dirty="0" smtClean="0">
                <a:latin typeface="ＭＳ ゴシック" pitchFamily="49" charset="-128"/>
                <a:ea typeface="ＭＳ ゴシック" pitchFamily="49" charset="-128"/>
              </a:rPr>
              <a:t>10%</a:t>
            </a:r>
            <a:r>
              <a:rPr lang="ja-JP" altLang="en-US" sz="1000" smtClean="0">
                <a:latin typeface="ＭＳ ゴシック" pitchFamily="49" charset="-128"/>
                <a:ea typeface="ＭＳ ゴシック" pitchFamily="49" charset="-128"/>
              </a:rPr>
              <a:t>に引き上げ</a:t>
            </a:r>
            <a:endParaRPr lang="en-US" altLang="ja-JP" sz="1000" dirty="0" smtClean="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ja-JP" altLang="en-US" sz="1000" dirty="0" smtClean="0">
                <a:latin typeface="ＭＳ ゴシック" pitchFamily="49" charset="-128"/>
                <a:ea typeface="ＭＳ ゴシック" pitchFamily="49" charset="-128"/>
              </a:rPr>
              <a:t>　　　（軽減税率</a:t>
            </a:r>
            <a:r>
              <a:rPr lang="en-US" altLang="ja-JP" sz="1000" dirty="0" smtClean="0">
                <a:latin typeface="ＭＳ ゴシック" pitchFamily="49" charset="-128"/>
                <a:ea typeface="ＭＳ ゴシック" pitchFamily="49" charset="-128"/>
              </a:rPr>
              <a:t>8%</a:t>
            </a:r>
            <a:r>
              <a:rPr lang="ja-JP" altLang="en-US" sz="1000" dirty="0" smtClean="0">
                <a:latin typeface="ＭＳ ゴシック" pitchFamily="49" charset="-128"/>
                <a:ea typeface="ＭＳ ゴシック" pitchFamily="49" charset="-128"/>
              </a:rPr>
              <a:t>導入）</a:t>
            </a:r>
            <a:endParaRPr lang="ja-JP" altLang="en-US" sz="1000" dirty="0">
              <a:latin typeface="ＭＳ ゴシック" pitchFamily="49" charset="-128"/>
              <a:ea typeface="ＭＳ ゴシック" pitchFamily="49" charset="-128"/>
            </a:endParaRPr>
          </a:p>
        </p:txBody>
      </p:sp>
      <p:pic>
        <p:nvPicPr>
          <p:cNvPr id="5134" name="Picture 19"/>
          <p:cNvPicPr>
            <a:picLocks noChangeAspect="1" noChangeArrowheads="1"/>
          </p:cNvPicPr>
          <p:nvPr/>
        </p:nvPicPr>
        <p:blipFill>
          <a:blip r:embed="rId5" cstate="print"/>
          <a:srcRect/>
          <a:stretch>
            <a:fillRect/>
          </a:stretch>
        </p:blipFill>
        <p:spPr bwMode="auto">
          <a:xfrm>
            <a:off x="2771775" y="4749800"/>
            <a:ext cx="2757488" cy="263525"/>
          </a:xfrm>
          <a:prstGeom prst="rect">
            <a:avLst/>
          </a:prstGeom>
          <a:noFill/>
          <a:ln w="9525">
            <a:noFill/>
            <a:miter lim="800000"/>
            <a:headEnd/>
            <a:tailEnd/>
          </a:ln>
        </p:spPr>
      </p:pic>
      <p:sp>
        <p:nvSpPr>
          <p:cNvPr id="17" name="テキスト ボックス 16"/>
          <p:cNvSpPr txBox="1"/>
          <p:nvPr/>
        </p:nvSpPr>
        <p:spPr>
          <a:xfrm>
            <a:off x="2771775" y="4724400"/>
            <a:ext cx="3111749" cy="253916"/>
          </a:xfrm>
          <a:prstGeom prst="rect">
            <a:avLst/>
          </a:prstGeom>
          <a:solidFill>
            <a:schemeClr val="bg1"/>
          </a:solidFill>
        </p:spPr>
        <p:txBody>
          <a:bodyPr wrap="none">
            <a:spAutoFit/>
          </a:bodyPr>
          <a:lstStyle/>
          <a:p>
            <a:pPr>
              <a:defRPr/>
            </a:pPr>
            <a:r>
              <a:rPr lang="ja-JP" altLang="en-US" sz="1050" dirty="0">
                <a:latin typeface="HG丸ｺﾞｼｯｸM-PRO" pitchFamily="50" charset="-128"/>
                <a:ea typeface="HG丸ｺﾞｼｯｸM-PRO" pitchFamily="50" charset="-128"/>
              </a:rPr>
              <a:t>日本と外国の消費税率（</a:t>
            </a:r>
            <a:r>
              <a:rPr lang="ja-JP" altLang="en-US" sz="1050" dirty="0" smtClean="0">
                <a:latin typeface="HG丸ｺﾞｼｯｸM-PRO" pitchFamily="50" charset="-128"/>
                <a:ea typeface="HG丸ｺﾞｼｯｸM-PRO" pitchFamily="50" charset="-128"/>
              </a:rPr>
              <a:t>２０１</a:t>
            </a:r>
            <a:r>
              <a:rPr lang="en-US" altLang="ja-JP" sz="1050" dirty="0">
                <a:latin typeface="HG丸ｺﾞｼｯｸM-PRO" pitchFamily="50" charset="-128"/>
                <a:ea typeface="HG丸ｺﾞｼｯｸM-PRO" pitchFamily="50" charset="-128"/>
              </a:rPr>
              <a:t>9</a:t>
            </a:r>
            <a:r>
              <a:rPr lang="ja-JP" altLang="en-US" sz="1050" dirty="0" smtClean="0">
                <a:latin typeface="HG丸ｺﾞｼｯｸM-PRO" pitchFamily="50" charset="-128"/>
                <a:ea typeface="HG丸ｺﾞｼｯｸM-PRO" pitchFamily="50" charset="-128"/>
              </a:rPr>
              <a:t>年</a:t>
            </a:r>
            <a:r>
              <a:rPr lang="en-US" altLang="ja-JP" sz="1050" dirty="0">
                <a:latin typeface="HG丸ｺﾞｼｯｸM-PRO" pitchFamily="50" charset="-128"/>
                <a:ea typeface="HG丸ｺﾞｼｯｸM-PRO" pitchFamily="50" charset="-128"/>
              </a:rPr>
              <a:t>10</a:t>
            </a:r>
            <a:r>
              <a:rPr lang="ja-JP" altLang="en-US" sz="1050" dirty="0" smtClean="0">
                <a:latin typeface="HG丸ｺﾞｼｯｸM-PRO" pitchFamily="50" charset="-128"/>
                <a:ea typeface="HG丸ｺﾞｼｯｸM-PRO" pitchFamily="50" charset="-128"/>
              </a:rPr>
              <a:t>月</a:t>
            </a:r>
            <a:r>
              <a:rPr lang="ja-JP" altLang="en-US" sz="1050" dirty="0">
                <a:latin typeface="HG丸ｺﾞｼｯｸM-PRO" pitchFamily="50" charset="-128"/>
                <a:ea typeface="HG丸ｺﾞｼｯｸM-PRO" pitchFamily="50" charset="-128"/>
              </a:rPr>
              <a:t>現在）</a:t>
            </a:r>
          </a:p>
        </p:txBody>
      </p:sp>
      <p:pic>
        <p:nvPicPr>
          <p:cNvPr id="27" name="図 26"/>
          <p:cNvPicPr/>
          <p:nvPr/>
        </p:nvPicPr>
        <p:blipFill rotWithShape="1">
          <a:blip r:embed="rId6"/>
          <a:srcRect l="26331" t="54777" r="49480" b="12605"/>
          <a:stretch/>
        </p:blipFill>
        <p:spPr bwMode="auto">
          <a:xfrm>
            <a:off x="3077051" y="5019883"/>
            <a:ext cx="2270760" cy="1721485"/>
          </a:xfrm>
          <a:prstGeom prst="rect">
            <a:avLst/>
          </a:prstGeom>
          <a:ln>
            <a:noFill/>
          </a:ln>
          <a:extLst>
            <a:ext uri="{53640926-AAD7-44D8-BBD7-CCE9431645EC}">
              <a14:shadowObscured xmlns:a14="http://schemas.microsoft.com/office/drawing/2010/main"/>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14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smtClean="0">
                <a:solidFill>
                  <a:schemeClr val="bg1"/>
                </a:solidFill>
                <a:latin typeface="ＭＳ ゴシック" pitchFamily="49" charset="-128"/>
                <a:ea typeface="ＭＳ ゴシック" pitchFamily="49" charset="-128"/>
              </a:rPr>
              <a:t>１、調べてみよう！税のこと③</a:t>
            </a:r>
          </a:p>
        </p:txBody>
      </p:sp>
      <p:sp>
        <p:nvSpPr>
          <p:cNvPr id="6148" name="Rectangle 30"/>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「できれば払いたくないな」という意見から，税がなかったらどうなるかという次の議論へ導いていく。</a:t>
            </a:r>
          </a:p>
        </p:txBody>
      </p:sp>
      <p:sp>
        <p:nvSpPr>
          <p:cNvPr id="6149" name="AutoShape 31"/>
          <p:cNvSpPr>
            <a:spLocks noChangeArrowheads="1"/>
          </p:cNvSpPr>
          <p:nvPr/>
        </p:nvSpPr>
        <p:spPr bwMode="auto">
          <a:xfrm>
            <a:off x="152400" y="1295400"/>
            <a:ext cx="1524000" cy="1524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6150" name="Line 52">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6151" name="Line 53">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6152" name="図 8"/>
          <p:cNvPicPr>
            <a:picLocks noChangeAspect="1" noChangeArrowheads="1"/>
          </p:cNvPicPr>
          <p:nvPr/>
        </p:nvPicPr>
        <p:blipFill>
          <a:blip r:embed="rId4" cstate="print"/>
          <a:srcRect/>
          <a:stretch>
            <a:fillRect/>
          </a:stretch>
        </p:blipFill>
        <p:spPr bwMode="auto">
          <a:xfrm>
            <a:off x="2124075" y="1628775"/>
            <a:ext cx="4751388" cy="360045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2268538" y="1700213"/>
            <a:ext cx="4535487" cy="3403600"/>
          </a:xfrm>
          <a:prstGeom prst="rect">
            <a:avLst/>
          </a:prstGeom>
          <a:noFill/>
          <a:ln w="9525">
            <a:solidFill>
              <a:schemeClr val="tx1"/>
            </a:solidFill>
            <a:miter lim="800000"/>
            <a:headEnd/>
            <a:tailEnd/>
          </a:ln>
        </p:spPr>
      </p:pic>
      <p:pic>
        <p:nvPicPr>
          <p:cNvPr id="717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7172"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smtClean="0">
                <a:solidFill>
                  <a:schemeClr val="bg1"/>
                </a:solidFill>
                <a:latin typeface="ＭＳ ゴシック" pitchFamily="49" charset="-128"/>
                <a:ea typeface="ＭＳ ゴシック" pitchFamily="49" charset="-128"/>
              </a:rPr>
              <a:t>１、調べてみよう！税のこと④</a:t>
            </a:r>
          </a:p>
        </p:txBody>
      </p:sp>
      <p:sp>
        <p:nvSpPr>
          <p:cNvPr id="7173" name="Rectangle 21"/>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普段あまり聞き慣れない税について興味をもってもらう。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7174" name="AutoShape 22"/>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71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71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819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smtClean="0">
                <a:solidFill>
                  <a:schemeClr val="bg1"/>
                </a:solidFill>
                <a:latin typeface="ＭＳ ゴシック" pitchFamily="49" charset="-128"/>
                <a:ea typeface="ＭＳ ゴシック" pitchFamily="49" charset="-128"/>
              </a:rPr>
              <a:t>２、税って何に使われているの</a:t>
            </a:r>
          </a:p>
        </p:txBody>
      </p:sp>
      <p:sp>
        <p:nvSpPr>
          <p:cNvPr id="8196" name="Rectangle 4"/>
          <p:cNvSpPr>
            <a:spLocks noChangeArrowheads="1"/>
          </p:cNvSpPr>
          <p:nvPr/>
        </p:nvSpPr>
        <p:spPr bwMode="auto">
          <a:xfrm>
            <a:off x="228600" y="1371600"/>
            <a:ext cx="1447800" cy="47085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公共施設の事例を見ながら，自分のまわりにある主な公共施設などの場所と働きを調べ，税との関わりを考えるようにする。</a:t>
            </a:r>
          </a:p>
        </p:txBody>
      </p:sp>
      <p:sp>
        <p:nvSpPr>
          <p:cNvPr id="8197" name="AutoShape 5"/>
          <p:cNvSpPr>
            <a:spLocks noChangeArrowheads="1"/>
          </p:cNvSpPr>
          <p:nvPr/>
        </p:nvSpPr>
        <p:spPr bwMode="auto">
          <a:xfrm>
            <a:off x="152400" y="1295400"/>
            <a:ext cx="1524000" cy="4800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8198" name="AutoShape 8"/>
          <p:cNvSpPr>
            <a:spLocks noChangeArrowheads="1"/>
          </p:cNvSpPr>
          <p:nvPr/>
        </p:nvSpPr>
        <p:spPr bwMode="auto">
          <a:xfrm>
            <a:off x="2124075" y="5257800"/>
            <a:ext cx="4572000" cy="1243013"/>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199" name="Rectangle 9"/>
          <p:cNvSpPr>
            <a:spLocks noChangeArrowheads="1"/>
          </p:cNvSpPr>
          <p:nvPr/>
        </p:nvSpPr>
        <p:spPr bwMode="auto">
          <a:xfrm>
            <a:off x="2266950" y="5278438"/>
            <a:ext cx="2743200" cy="1128712"/>
          </a:xfrm>
          <a:prstGeom prst="rect">
            <a:avLst/>
          </a:prstGeom>
          <a:noFill/>
          <a:ln w="9525">
            <a:noFill/>
            <a:miter lim="800000"/>
            <a:headEnd/>
            <a:tailEnd/>
          </a:ln>
        </p:spPr>
        <p:txBody>
          <a:bodyPr>
            <a:spAutoFit/>
          </a:bodyPr>
          <a:lstStyle/>
          <a:p>
            <a:r>
              <a:rPr lang="ja-JP" altLang="en-US" sz="800" b="1" dirty="0">
                <a:solidFill>
                  <a:srgbClr val="C00000"/>
                </a:solidFill>
                <a:latin typeface="ＭＳ ゴシック" pitchFamily="49" charset="-128"/>
                <a:ea typeface="ＭＳ ゴシック" pitchFamily="49" charset="-128"/>
              </a:rPr>
              <a:t>全国の社会教育施設の数（</a:t>
            </a:r>
            <a:r>
              <a:rPr lang="ja-JP" altLang="en-US" sz="800" b="1" dirty="0" smtClean="0">
                <a:solidFill>
                  <a:srgbClr val="C00000"/>
                </a:solidFill>
                <a:latin typeface="ＭＳ ゴシック" pitchFamily="49" charset="-128"/>
                <a:ea typeface="ＭＳ ゴシック" pitchFamily="49" charset="-128"/>
              </a:rPr>
              <a:t>平成</a:t>
            </a:r>
            <a:r>
              <a:rPr lang="en-US" altLang="ja-JP" sz="800" b="1" dirty="0">
                <a:solidFill>
                  <a:srgbClr val="C00000"/>
                </a:solidFill>
                <a:latin typeface="ＭＳ ゴシック" pitchFamily="49" charset="-128"/>
                <a:ea typeface="ＭＳ ゴシック" pitchFamily="49" charset="-128"/>
              </a:rPr>
              <a:t>30</a:t>
            </a:r>
            <a:r>
              <a:rPr lang="ja-JP" altLang="en-US" sz="800" b="1" dirty="0" smtClean="0">
                <a:solidFill>
                  <a:srgbClr val="C00000"/>
                </a:solidFill>
                <a:latin typeface="ＭＳ ゴシック" pitchFamily="49" charset="-128"/>
                <a:ea typeface="ＭＳ ゴシック" pitchFamily="49" charset="-128"/>
              </a:rPr>
              <a:t>年度</a:t>
            </a:r>
            <a:r>
              <a:rPr lang="ja-JP" altLang="en-US" sz="800" b="1" dirty="0">
                <a:solidFill>
                  <a:srgbClr val="C00000"/>
                </a:solidFill>
                <a:latin typeface="ＭＳ ゴシック" pitchFamily="49" charset="-128"/>
                <a:ea typeface="ＭＳ ゴシック" pitchFamily="49" charset="-128"/>
              </a:rPr>
              <a:t>）</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●公民館</a:t>
            </a:r>
          </a:p>
          <a:p>
            <a:r>
              <a:rPr lang="ja-JP" altLang="en-US" sz="1000" dirty="0">
                <a:latin typeface="ＭＳ ゴシック" pitchFamily="49" charset="-128"/>
                <a:ea typeface="ＭＳ ゴシック" pitchFamily="49" charset="-128"/>
              </a:rPr>
              <a:t>●博物館</a:t>
            </a:r>
          </a:p>
          <a:p>
            <a:r>
              <a:rPr lang="ja-JP" altLang="en-US" sz="1000" dirty="0">
                <a:latin typeface="ＭＳ ゴシック" pitchFamily="49" charset="-128"/>
                <a:ea typeface="ＭＳ ゴシック" pitchFamily="49" charset="-128"/>
              </a:rPr>
              <a:t>●図書館</a:t>
            </a:r>
          </a:p>
          <a:p>
            <a:r>
              <a:rPr lang="ja-JP" altLang="en-US" sz="1000" dirty="0">
                <a:latin typeface="ＭＳ ゴシック" pitchFamily="49" charset="-128"/>
                <a:ea typeface="ＭＳ ゴシック" pitchFamily="49" charset="-128"/>
              </a:rPr>
              <a:t>●青少年教育施設</a:t>
            </a:r>
          </a:p>
          <a:p>
            <a:r>
              <a:rPr lang="ja-JP" altLang="en-US" sz="1000" dirty="0">
                <a:latin typeface="ＭＳ ゴシック" pitchFamily="49" charset="-128"/>
                <a:ea typeface="ＭＳ ゴシック" pitchFamily="49" charset="-128"/>
              </a:rPr>
              <a:t>●女性教育施設</a:t>
            </a:r>
            <a:endParaRPr lang="en-US" altLang="ja-JP" sz="1000" dirty="0">
              <a:latin typeface="ＭＳ ゴシック" pitchFamily="49" charset="-128"/>
              <a:ea typeface="ＭＳ ゴシック" pitchFamily="49" charset="-128"/>
            </a:endParaRPr>
          </a:p>
          <a:p>
            <a:r>
              <a:rPr lang="ja-JP" altLang="en-US" sz="1000" dirty="0" smtClean="0">
                <a:latin typeface="ＭＳ ゴシック" pitchFamily="49" charset="-128"/>
                <a:ea typeface="ＭＳ ゴシック" pitchFamily="49" charset="-128"/>
              </a:rPr>
              <a:t>●劇場、音楽堂等</a:t>
            </a:r>
            <a:r>
              <a:rPr lang="ja-JP" altLang="en-US" sz="1000" dirty="0">
                <a:latin typeface="ＭＳ ゴシック" pitchFamily="49" charset="-128"/>
                <a:ea typeface="ＭＳ ゴシック" pitchFamily="49" charset="-128"/>
              </a:rPr>
              <a:t>　　　 </a:t>
            </a:r>
          </a:p>
        </p:txBody>
      </p:sp>
      <p:sp>
        <p:nvSpPr>
          <p:cNvPr id="8200" name="Line 11">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8201" name="Line 12">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8202" name="Rectangle 13"/>
          <p:cNvSpPr>
            <a:spLocks noChangeArrowheads="1"/>
          </p:cNvSpPr>
          <p:nvPr/>
        </p:nvSpPr>
        <p:spPr bwMode="auto">
          <a:xfrm>
            <a:off x="6875463" y="1484313"/>
            <a:ext cx="1143000" cy="1169987"/>
          </a:xfrm>
          <a:prstGeom prst="rect">
            <a:avLst/>
          </a:prstGeom>
          <a:noFill/>
          <a:ln w="9525">
            <a:noFill/>
            <a:miter lim="800000"/>
            <a:headEnd/>
            <a:tailEnd/>
          </a:ln>
        </p:spPr>
        <p:txBody>
          <a:bodyPr>
            <a:spAutoFit/>
          </a:bodyPr>
          <a:lstStyle/>
          <a:p>
            <a:r>
              <a:rPr lang="ja-JP" altLang="en-US" sz="1000" b="1">
                <a:solidFill>
                  <a:srgbClr val="C00000"/>
                </a:solidFill>
                <a:latin typeface="ＭＳ ゴシック" pitchFamily="49" charset="-128"/>
                <a:ea typeface="ＭＳ ゴシック" pitchFamily="49" charset="-128"/>
              </a:rPr>
              <a:t>公共施設</a:t>
            </a:r>
          </a:p>
          <a:p>
            <a:r>
              <a:rPr lang="ja-JP" altLang="en-US" sz="1000">
                <a:latin typeface="ＭＳ ゴシック" pitchFamily="49" charset="-128"/>
                <a:ea typeface="ＭＳ ゴシック" pitchFamily="49" charset="-128"/>
              </a:rPr>
              <a:t>公立学校や公園，道路など，誰もが利用することのできる施設です。</a:t>
            </a:r>
          </a:p>
          <a:p>
            <a:endParaRPr lang="ja-JP" altLang="en-US" sz="1000" b="1">
              <a:solidFill>
                <a:srgbClr val="C00000"/>
              </a:solidFill>
              <a:latin typeface="ＭＳ ゴシック" pitchFamily="49" charset="-128"/>
              <a:ea typeface="ＭＳ ゴシック" pitchFamily="49" charset="-128"/>
            </a:endParaRPr>
          </a:p>
        </p:txBody>
      </p:sp>
      <p:sp>
        <p:nvSpPr>
          <p:cNvPr id="8203" name="AutoShape 14"/>
          <p:cNvSpPr>
            <a:spLocks noChangeArrowheads="1"/>
          </p:cNvSpPr>
          <p:nvPr/>
        </p:nvSpPr>
        <p:spPr bwMode="auto">
          <a:xfrm>
            <a:off x="6875463" y="1341438"/>
            <a:ext cx="1143000" cy="12763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204" name="Rectangle 15"/>
          <p:cNvSpPr>
            <a:spLocks noChangeArrowheads="1"/>
          </p:cNvSpPr>
          <p:nvPr/>
        </p:nvSpPr>
        <p:spPr bwMode="auto">
          <a:xfrm>
            <a:off x="3355975" y="5410200"/>
            <a:ext cx="1143000" cy="1006475"/>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ja-JP" altLang="en-US" sz="1000" dirty="0" smtClean="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14,841</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1,256</a:t>
            </a:r>
          </a:p>
          <a:p>
            <a:r>
              <a:rPr lang="ja-JP" altLang="en-US" sz="1000" dirty="0">
                <a:latin typeface="ＭＳ ゴシック" pitchFamily="49" charset="-128"/>
                <a:ea typeface="ＭＳ ゴシック" pitchFamily="49" charset="-128"/>
              </a:rPr>
              <a:t>･･･ </a:t>
            </a:r>
            <a:r>
              <a:rPr lang="en-US" altLang="ja-JP" sz="1000" dirty="0" smtClean="0">
                <a:latin typeface="ＭＳ ゴシック" pitchFamily="49" charset="-128"/>
                <a:ea typeface="ＭＳ ゴシック" pitchFamily="49" charset="-128"/>
              </a:rPr>
              <a:t>3,331</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en-US" altLang="ja-JP" sz="1000" dirty="0" smtClean="0">
                <a:latin typeface="ＭＳ ゴシック" pitchFamily="49" charset="-128"/>
                <a:ea typeface="ＭＳ ゴシック" pitchFamily="49" charset="-128"/>
              </a:rPr>
              <a:t>941 </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en-US" altLang="ja-JP" sz="1000" dirty="0" smtClean="0">
                <a:latin typeface="ＭＳ ゴシック" pitchFamily="49" charset="-128"/>
                <a:ea typeface="ＭＳ ゴシック" pitchFamily="49" charset="-128"/>
              </a:rPr>
              <a:t>367</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a:t>
            </a:r>
            <a:r>
              <a:rPr lang="en-US" altLang="ja-JP" sz="1000" dirty="0" smtClean="0">
                <a:latin typeface="ＭＳ ゴシック" pitchFamily="49" charset="-128"/>
                <a:ea typeface="ＭＳ ゴシック" pitchFamily="49" charset="-128"/>
              </a:rPr>
              <a:t>1,851</a:t>
            </a:r>
            <a:endParaRPr lang="en-US" altLang="ja-JP" sz="1000" dirty="0">
              <a:latin typeface="ＭＳ ゴシック" pitchFamily="49" charset="-128"/>
              <a:ea typeface="ＭＳ ゴシック" pitchFamily="49" charset="-128"/>
            </a:endParaRPr>
          </a:p>
        </p:txBody>
      </p:sp>
      <p:sp>
        <p:nvSpPr>
          <p:cNvPr id="8205" name="Rectangle 10"/>
          <p:cNvSpPr>
            <a:spLocks noChangeArrowheads="1"/>
          </p:cNvSpPr>
          <p:nvPr/>
        </p:nvSpPr>
        <p:spPr bwMode="auto">
          <a:xfrm>
            <a:off x="4276725" y="5273675"/>
            <a:ext cx="2790825" cy="11588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警察・消防署の数</a:t>
            </a:r>
            <a:r>
              <a:rPr lang="ja-JP" altLang="en-US" sz="800" b="1" dirty="0">
                <a:solidFill>
                  <a:srgbClr val="C00000"/>
                </a:solidFill>
                <a:latin typeface="ＭＳ ゴシック" pitchFamily="49" charset="-128"/>
                <a:ea typeface="ＭＳ ゴシック" pitchFamily="49" charset="-128"/>
              </a:rPr>
              <a:t>（</a:t>
            </a:r>
            <a:r>
              <a:rPr lang="ja-JP" altLang="en-US" sz="800" b="1" dirty="0" smtClean="0">
                <a:solidFill>
                  <a:srgbClr val="C00000"/>
                </a:solidFill>
                <a:latin typeface="ＭＳ ゴシック" pitchFamily="49" charset="-128"/>
                <a:ea typeface="ＭＳ ゴシック" pitchFamily="49" charset="-128"/>
              </a:rPr>
              <a:t>平成</a:t>
            </a:r>
            <a:r>
              <a:rPr lang="en-US" altLang="ja-JP" sz="800" b="1" dirty="0" smtClean="0">
                <a:solidFill>
                  <a:srgbClr val="C00000"/>
                </a:solidFill>
                <a:latin typeface="ＭＳ ゴシック" pitchFamily="49" charset="-128"/>
                <a:ea typeface="ＭＳ ゴシック" pitchFamily="49" charset="-128"/>
              </a:rPr>
              <a:t>31</a:t>
            </a:r>
            <a:r>
              <a:rPr lang="ja-JP" altLang="en-US" sz="800" b="1" dirty="0" smtClean="0">
                <a:solidFill>
                  <a:srgbClr val="C00000"/>
                </a:solidFill>
                <a:latin typeface="ＭＳ ゴシック" pitchFamily="49" charset="-128"/>
                <a:ea typeface="ＭＳ ゴシック" pitchFamily="49" charset="-128"/>
              </a:rPr>
              <a:t>年</a:t>
            </a:r>
            <a:r>
              <a:rPr lang="en-US" altLang="ja-JP" sz="800" b="1" dirty="0">
                <a:solidFill>
                  <a:srgbClr val="C00000"/>
                </a:solidFill>
                <a:latin typeface="ＭＳ ゴシック" pitchFamily="49" charset="-128"/>
                <a:ea typeface="ＭＳ ゴシック" pitchFamily="49" charset="-128"/>
              </a:rPr>
              <a:t>4</a:t>
            </a:r>
            <a:r>
              <a:rPr lang="ja-JP" altLang="en-US" sz="800" b="1" dirty="0">
                <a:solidFill>
                  <a:srgbClr val="C00000"/>
                </a:solidFill>
                <a:latin typeface="ＭＳ ゴシック" pitchFamily="49" charset="-128"/>
                <a:ea typeface="ＭＳ ゴシック" pitchFamily="49" charset="-128"/>
              </a:rPr>
              <a:t>月現在）</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●警察署</a:t>
            </a:r>
          </a:p>
          <a:p>
            <a:r>
              <a:rPr lang="ja-JP" altLang="en-US" sz="1000" dirty="0">
                <a:latin typeface="ＭＳ ゴシック" pitchFamily="49" charset="-128"/>
                <a:ea typeface="ＭＳ ゴシック" pitchFamily="49" charset="-128"/>
              </a:rPr>
              <a:t>●交番</a:t>
            </a:r>
          </a:p>
          <a:p>
            <a:r>
              <a:rPr lang="ja-JP" altLang="en-US" sz="1000" dirty="0">
                <a:latin typeface="ＭＳ ゴシック" pitchFamily="49" charset="-128"/>
                <a:ea typeface="ＭＳ ゴシック" pitchFamily="49" charset="-128"/>
              </a:rPr>
              <a:t>●駐在所</a:t>
            </a:r>
          </a:p>
          <a:p>
            <a:r>
              <a:rPr lang="ja-JP" altLang="en-US" sz="1000" dirty="0">
                <a:latin typeface="ＭＳ ゴシック" pitchFamily="49" charset="-128"/>
                <a:ea typeface="ＭＳ ゴシック" pitchFamily="49" charset="-128"/>
              </a:rPr>
              <a:t>●消防本部</a:t>
            </a:r>
          </a:p>
          <a:p>
            <a:r>
              <a:rPr lang="ja-JP" altLang="en-US" sz="1000" dirty="0">
                <a:latin typeface="ＭＳ ゴシック" pitchFamily="49" charset="-128"/>
                <a:ea typeface="ＭＳ ゴシック" pitchFamily="49" charset="-128"/>
              </a:rPr>
              <a:t>●消防署</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●消防出張所</a:t>
            </a:r>
          </a:p>
        </p:txBody>
      </p:sp>
      <p:sp>
        <p:nvSpPr>
          <p:cNvPr id="8206" name="Rectangle 16"/>
          <p:cNvSpPr>
            <a:spLocks noChangeArrowheads="1"/>
          </p:cNvSpPr>
          <p:nvPr/>
        </p:nvSpPr>
        <p:spPr bwMode="auto">
          <a:xfrm>
            <a:off x="5267325" y="5432425"/>
            <a:ext cx="990600" cy="1169551"/>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1,160</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6,253</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6,296</a:t>
            </a:r>
          </a:p>
          <a:p>
            <a:r>
              <a:rPr lang="en-US" altLang="ja-JP" sz="1000" dirty="0">
                <a:latin typeface="ＭＳ ゴシック" pitchFamily="49" charset="-128"/>
                <a:ea typeface="ＭＳ ゴシック" pitchFamily="49" charset="-128"/>
              </a:rPr>
              <a:t> </a:t>
            </a:r>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726</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1,719</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3,113</a:t>
            </a:r>
          </a:p>
          <a:p>
            <a:endParaRPr lang="en-US" altLang="ja-JP" sz="1000" dirty="0">
              <a:latin typeface="ＭＳ ゴシック" pitchFamily="49" charset="-128"/>
              <a:ea typeface="ＭＳ ゴシック" pitchFamily="49" charset="-128"/>
            </a:endParaRPr>
          </a:p>
        </p:txBody>
      </p:sp>
      <p:sp>
        <p:nvSpPr>
          <p:cNvPr id="8207" name="AutoShape 8"/>
          <p:cNvSpPr>
            <a:spLocks noChangeArrowheads="1"/>
          </p:cNvSpPr>
          <p:nvPr/>
        </p:nvSpPr>
        <p:spPr bwMode="auto">
          <a:xfrm>
            <a:off x="6858000" y="3932238"/>
            <a:ext cx="2106613" cy="17287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grpSp>
        <p:nvGrpSpPr>
          <p:cNvPr id="8208" name="グループ化 19"/>
          <p:cNvGrpSpPr>
            <a:grpSpLocks/>
          </p:cNvGrpSpPr>
          <p:nvPr/>
        </p:nvGrpSpPr>
        <p:grpSpPr bwMode="auto">
          <a:xfrm>
            <a:off x="7092950" y="4148138"/>
            <a:ext cx="1800493" cy="1354217"/>
            <a:chOff x="7092950" y="4148138"/>
            <a:chExt cx="1800761" cy="1354297"/>
          </a:xfrm>
        </p:grpSpPr>
        <p:sp>
          <p:nvSpPr>
            <p:cNvPr id="8210" name="Rectangle 25"/>
            <p:cNvSpPr>
              <a:spLocks noChangeArrowheads="1"/>
            </p:cNvSpPr>
            <p:nvPr/>
          </p:nvSpPr>
          <p:spPr bwMode="auto">
            <a:xfrm>
              <a:off x="7092950" y="4148138"/>
              <a:ext cx="1800761" cy="1354297"/>
            </a:xfrm>
            <a:prstGeom prst="rect">
              <a:avLst/>
            </a:prstGeom>
            <a:noFill/>
            <a:ln w="9525">
              <a:noFill/>
              <a:miter lim="800000"/>
              <a:headEnd/>
              <a:tailEnd/>
            </a:ln>
          </p:spPr>
          <p:txBody>
            <a:bodyPr wrap="none">
              <a:spAutoFit/>
            </a:bodyPr>
            <a:lstStyle/>
            <a:p>
              <a:r>
                <a:rPr lang="ja-JP" altLang="en-US" sz="1200" dirty="0">
                  <a:latin typeface="ＭＳ ゴシック" pitchFamily="49" charset="-128"/>
                  <a:ea typeface="ＭＳ ゴシック" pitchFamily="49" charset="-128"/>
                </a:rPr>
                <a:t>全国の小学校の数</a:t>
              </a:r>
            </a:p>
            <a:p>
              <a:endParaRPr lang="ja-JP" altLang="en-US"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zh-TW" altLang="en-US"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令和元</a:t>
              </a:r>
              <a:r>
                <a:rPr lang="zh-TW" altLang="en-US" sz="1200" dirty="0">
                  <a:latin typeface="ＭＳ ゴシック" pitchFamily="49" charset="-128"/>
                  <a:ea typeface="ＭＳ ゴシック" pitchFamily="49" charset="-128"/>
                </a:rPr>
                <a:t>年</a:t>
              </a:r>
              <a:r>
                <a:rPr lang="en-US" altLang="zh-TW" sz="1200" dirty="0">
                  <a:latin typeface="ＭＳ ゴシック" pitchFamily="49" charset="-128"/>
                  <a:ea typeface="ＭＳ ゴシック" pitchFamily="49" charset="-128"/>
                </a:rPr>
                <a:t>5</a:t>
              </a:r>
              <a:r>
                <a:rPr lang="zh-TW" altLang="en-US" sz="1200" dirty="0">
                  <a:latin typeface="ＭＳ ゴシック" pitchFamily="49" charset="-128"/>
                  <a:ea typeface="ＭＳ ゴシック" pitchFamily="49" charset="-128"/>
                </a:rPr>
                <a:t>月現在）</a:t>
              </a:r>
              <a:endParaRPr lang="zh-TW" altLang="ja-JP" sz="1200" dirty="0">
                <a:latin typeface="ＭＳ ゴシック" pitchFamily="49" charset="-128"/>
                <a:ea typeface="ＭＳ ゴシック" pitchFamily="49" charset="-128"/>
              </a:endParaRPr>
            </a:p>
            <a:p>
              <a:endParaRPr lang="zh-TW" altLang="ja-JP"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19,738</a:t>
              </a:r>
              <a:r>
                <a:rPr lang="ja-JP" altLang="en-US" sz="1200" dirty="0">
                  <a:latin typeface="ＭＳ ゴシック" pitchFamily="49" charset="-128"/>
                  <a:ea typeface="ＭＳ ゴシック" pitchFamily="49" charset="-128"/>
                </a:rPr>
                <a:t>校</a:t>
              </a:r>
            </a:p>
            <a:p>
              <a:r>
                <a:rPr lang="ja-JP" altLang="en-US" sz="1200" dirty="0">
                  <a:latin typeface="ＭＳ ゴシック" pitchFamily="49" charset="-128"/>
                  <a:ea typeface="ＭＳ ゴシック" pitchFamily="49" charset="-128"/>
                </a:rPr>
                <a:t>・ 国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公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私　立　･･･　　</a:t>
              </a:r>
              <a:r>
                <a:rPr lang="en-US" altLang="ja-JP" sz="1200" dirty="0">
                  <a:latin typeface="ＭＳ ゴシック" pitchFamily="49" charset="-128"/>
                  <a:ea typeface="ＭＳ ゴシック" pitchFamily="49" charset="-128"/>
                </a:rPr>
                <a:t>237</a:t>
              </a:r>
              <a:endParaRPr lang="ja-JP" altLang="en-US" sz="1200" dirty="0">
                <a:latin typeface="ＭＳ ゴシック" pitchFamily="49" charset="-128"/>
                <a:ea typeface="ＭＳ ゴシック" pitchFamily="49" charset="-128"/>
              </a:endParaRPr>
            </a:p>
          </p:txBody>
        </p:sp>
        <p:sp>
          <p:nvSpPr>
            <p:cNvPr id="8211" name="Rectangle 26"/>
            <p:cNvSpPr>
              <a:spLocks noChangeArrowheads="1"/>
            </p:cNvSpPr>
            <p:nvPr/>
          </p:nvSpPr>
          <p:spPr bwMode="auto">
            <a:xfrm>
              <a:off x="7289800" y="4876800"/>
              <a:ext cx="1584325" cy="461962"/>
            </a:xfrm>
            <a:prstGeom prst="rect">
              <a:avLst/>
            </a:prstGeom>
            <a:noFill/>
            <a:ln w="9525">
              <a:noFill/>
              <a:miter lim="800000"/>
              <a:headEnd/>
              <a:tailEnd/>
            </a:ln>
          </p:spPr>
          <p:txBody>
            <a:bodyPr>
              <a:spAutoFit/>
            </a:bodyPr>
            <a:lstStyle/>
            <a:p>
              <a:pPr algn="r"/>
              <a:r>
                <a:rPr lang="en-US" altLang="ja-JP" sz="1200" dirty="0" smtClean="0">
                  <a:latin typeface="ＭＳ ゴシック" pitchFamily="49" charset="-128"/>
                  <a:ea typeface="ＭＳ ゴシック" pitchFamily="49" charset="-128"/>
                </a:rPr>
                <a:t>70</a:t>
              </a:r>
            </a:p>
            <a:p>
              <a:pPr algn="r"/>
              <a:r>
                <a:rPr lang="en-US" altLang="ja-JP" sz="1200" dirty="0" smtClean="0">
                  <a:latin typeface="ＭＳ ゴシック" pitchFamily="49" charset="-128"/>
                  <a:ea typeface="ＭＳ ゴシック" pitchFamily="49" charset="-128"/>
                </a:rPr>
                <a:t>19,591</a:t>
              </a:r>
              <a:endParaRPr lang="ja-JP" altLang="en-US" sz="1200" dirty="0">
                <a:latin typeface="ＭＳ ゴシック" pitchFamily="49" charset="-128"/>
                <a:ea typeface="ＭＳ ゴシック" pitchFamily="49" charset="-128"/>
              </a:endParaRPr>
            </a:p>
          </p:txBody>
        </p:sp>
      </p:grpSp>
      <p:pic>
        <p:nvPicPr>
          <p:cNvPr id="8209" name="図 19"/>
          <p:cNvPicPr>
            <a:picLocks noChangeAspect="1" noChangeArrowheads="1"/>
          </p:cNvPicPr>
          <p:nvPr/>
        </p:nvPicPr>
        <p:blipFill>
          <a:blip r:embed="rId4" cstate="print"/>
          <a:srcRect/>
          <a:stretch>
            <a:fillRect/>
          </a:stretch>
        </p:blipFill>
        <p:spPr bwMode="auto">
          <a:xfrm>
            <a:off x="2124075" y="1412875"/>
            <a:ext cx="4572000" cy="3429000"/>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C:\Users\kisimoto\Desktop\名称未設定-1.jpg"/>
          <p:cNvPicPr>
            <a:picLocks noChangeAspect="1" noChangeArrowheads="1"/>
          </p:cNvPicPr>
          <p:nvPr/>
        </p:nvPicPr>
        <p:blipFill>
          <a:blip r:embed="rId3" cstate="print"/>
          <a:srcRect/>
          <a:stretch>
            <a:fillRect/>
          </a:stretch>
        </p:blipFill>
        <p:spPr bwMode="auto">
          <a:xfrm>
            <a:off x="2149475" y="969963"/>
            <a:ext cx="4629150" cy="3476625"/>
          </a:xfrm>
          <a:prstGeom prst="rect">
            <a:avLst/>
          </a:prstGeom>
          <a:noFill/>
          <a:ln w="9525">
            <a:noFill/>
            <a:miter lim="800000"/>
            <a:headEnd/>
            <a:tailEnd/>
          </a:ln>
        </p:spPr>
      </p:pic>
      <p:sp>
        <p:nvSpPr>
          <p:cNvPr id="9219" name="AutoShape 5"/>
          <p:cNvSpPr>
            <a:spLocks noChangeArrowheads="1"/>
          </p:cNvSpPr>
          <p:nvPr/>
        </p:nvSpPr>
        <p:spPr bwMode="auto">
          <a:xfrm>
            <a:off x="214313" y="928688"/>
            <a:ext cx="1524000" cy="37147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9220" name="Rectangle 4"/>
          <p:cNvSpPr>
            <a:spLocks noChangeArrowheads="1"/>
          </p:cNvSpPr>
          <p:nvPr/>
        </p:nvSpPr>
        <p:spPr bwMode="auto">
          <a:xfrm>
            <a:off x="214313" y="1071563"/>
            <a:ext cx="1447800" cy="3416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a:latin typeface="ＭＳ ゴシック" pitchFamily="49" charset="-128"/>
              <a:ea typeface="ＭＳ ゴシック" pitchFamily="49" charset="-128"/>
            </a:endParaRP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pic>
        <p:nvPicPr>
          <p:cNvPr id="922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0"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３、税ってどう役立っているの？①</a:t>
            </a:r>
          </a:p>
        </p:txBody>
      </p:sp>
      <p:sp>
        <p:nvSpPr>
          <p:cNvPr id="9223" name="AutoShape 14"/>
          <p:cNvSpPr>
            <a:spLocks noChangeArrowheads="1"/>
          </p:cNvSpPr>
          <p:nvPr/>
        </p:nvSpPr>
        <p:spPr bwMode="auto">
          <a:xfrm>
            <a:off x="7143750" y="1500188"/>
            <a:ext cx="1338263" cy="1857375"/>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2" name="正方形/長方形 11"/>
          <p:cNvSpPr/>
          <p:nvPr/>
        </p:nvSpPr>
        <p:spPr>
          <a:xfrm>
            <a:off x="7286625" y="1571625"/>
            <a:ext cx="1071563" cy="1708150"/>
          </a:xfrm>
          <a:prstGeom prst="rect">
            <a:avLst/>
          </a:prstGeom>
        </p:spPr>
        <p:txBody>
          <a:bodyPr>
            <a:spAutoFit/>
          </a:bodyPr>
          <a:lstStyle/>
          <a:p>
            <a:pPr>
              <a:defRPr/>
            </a:pPr>
            <a:r>
              <a:rPr lang="ja-JP" altLang="en-US" sz="1050" b="1" dirty="0">
                <a:solidFill>
                  <a:srgbClr val="C00000"/>
                </a:solidFill>
                <a:latin typeface="ＭＳ ゴシック" pitchFamily="49" charset="-128"/>
                <a:ea typeface="ＭＳ ゴシック" pitchFamily="49" charset="-128"/>
              </a:rPr>
              <a:t>公共サービス</a:t>
            </a:r>
          </a:p>
          <a:p>
            <a:pPr>
              <a:defRPr/>
            </a:pPr>
            <a:r>
              <a:rPr kumimoji="0" lang="ja-JP" altLang="en-US" sz="1050" dirty="0">
                <a:latin typeface="ＭＳ ゴシック" pitchFamily="49" charset="-128"/>
                <a:ea typeface="ＭＳ ゴシック" pitchFamily="49" charset="-128"/>
              </a:rPr>
              <a:t>ゴミの収集や処理，警察や消防など，生活に欠くことのできないもので，民間の経済活動では生み出せないサービスです。</a:t>
            </a:r>
            <a:endParaRPr kumimoji="0" lang="ja-JP" altLang="en-US" sz="1050" dirty="0">
              <a:solidFill>
                <a:srgbClr val="333333"/>
              </a:solidFill>
              <a:latin typeface="ＭＳ ゴシック" pitchFamily="49" charset="-128"/>
              <a:ea typeface="ＭＳ ゴシック" pitchFamily="49" charset="-128"/>
            </a:endParaRPr>
          </a:p>
        </p:txBody>
      </p:sp>
      <p:pic>
        <p:nvPicPr>
          <p:cNvPr id="9225" name="Picture 10"/>
          <p:cNvPicPr>
            <a:picLocks noChangeAspect="1" noChangeArrowheads="1"/>
          </p:cNvPicPr>
          <p:nvPr/>
        </p:nvPicPr>
        <p:blipFill>
          <a:blip r:embed="rId5" cstate="print"/>
          <a:srcRect/>
          <a:stretch>
            <a:fillRect/>
          </a:stretch>
        </p:blipFill>
        <p:spPr bwMode="auto">
          <a:xfrm>
            <a:off x="6000750" y="6261100"/>
            <a:ext cx="1785938" cy="407988"/>
          </a:xfrm>
          <a:prstGeom prst="rect">
            <a:avLst/>
          </a:prstGeom>
          <a:noFill/>
          <a:ln w="9525">
            <a:noFill/>
            <a:miter lim="800000"/>
            <a:headEnd/>
            <a:tailEnd/>
          </a:ln>
        </p:spPr>
      </p:pic>
      <p:sp>
        <p:nvSpPr>
          <p:cNvPr id="9226" name="Rectangle 16"/>
          <p:cNvSpPr>
            <a:spLocks noChangeArrowheads="1"/>
          </p:cNvSpPr>
          <p:nvPr/>
        </p:nvSpPr>
        <p:spPr bwMode="auto">
          <a:xfrm>
            <a:off x="2124075" y="4667250"/>
            <a:ext cx="2032000" cy="276225"/>
          </a:xfrm>
          <a:prstGeom prst="rect">
            <a:avLst/>
          </a:prstGeom>
          <a:noFill/>
          <a:ln w="9525">
            <a:noFill/>
            <a:miter lim="800000"/>
            <a:headEnd/>
            <a:tailEnd/>
          </a:ln>
        </p:spPr>
        <p:txBody>
          <a:bodyPr wrap="none">
            <a:spAutoFit/>
          </a:bodyPr>
          <a:lstStyle/>
          <a:p>
            <a:r>
              <a:rPr lang="ja-JP" altLang="en-US" sz="1200">
                <a:ea typeface="ＭＳ ゴシック" pitchFamily="49" charset="-128"/>
              </a:rPr>
              <a:t>私たちの安全を守るために</a:t>
            </a:r>
          </a:p>
        </p:txBody>
      </p:sp>
      <p:sp>
        <p:nvSpPr>
          <p:cNvPr id="9227" name="AutoShape 14"/>
          <p:cNvSpPr>
            <a:spLocks noChangeArrowheads="1"/>
          </p:cNvSpPr>
          <p:nvPr/>
        </p:nvSpPr>
        <p:spPr bwMode="auto">
          <a:xfrm>
            <a:off x="2124075" y="4941888"/>
            <a:ext cx="5688013" cy="1366837"/>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9228" name="Rectangle 18"/>
          <p:cNvSpPr>
            <a:spLocks noChangeArrowheads="1"/>
          </p:cNvSpPr>
          <p:nvPr/>
        </p:nvSpPr>
        <p:spPr bwMode="auto">
          <a:xfrm>
            <a:off x="2143125" y="5013325"/>
            <a:ext cx="5615640" cy="261610"/>
          </a:xfrm>
          <a:prstGeom prst="rect">
            <a:avLst/>
          </a:prstGeom>
          <a:noFill/>
          <a:ln w="9525">
            <a:noFill/>
            <a:miter lim="800000"/>
            <a:headEnd/>
            <a:tailEnd/>
          </a:ln>
        </p:spPr>
        <p:txBody>
          <a:bodyPr wrap="none">
            <a:spAutoFit/>
          </a:bodyPr>
          <a:lstStyle/>
          <a:p>
            <a:r>
              <a:rPr lang="ja-JP" altLang="en-US" sz="1100" b="1" dirty="0">
                <a:latin typeface="ＭＳ ゴシック" pitchFamily="49" charset="-128"/>
                <a:ea typeface="ＭＳ ゴシック" pitchFamily="49" charset="-128"/>
              </a:rPr>
              <a:t>警察・消防費（</a:t>
            </a:r>
            <a:r>
              <a:rPr lang="ja-JP" altLang="en-US" sz="1100" b="1" dirty="0" smtClean="0">
                <a:latin typeface="ＭＳ ゴシック" pitchFamily="49" charset="-128"/>
                <a:ea typeface="ＭＳ ゴシック" pitchFamily="49" charset="-128"/>
              </a:rPr>
              <a:t>平成</a:t>
            </a:r>
            <a:r>
              <a:rPr lang="en-US" altLang="ja-JP" sz="1100" b="1" dirty="0" smtClean="0">
                <a:latin typeface="ＭＳ ゴシック" pitchFamily="49" charset="-128"/>
                <a:ea typeface="ＭＳ ゴシック" pitchFamily="49" charset="-128"/>
              </a:rPr>
              <a:t>29</a:t>
            </a:r>
            <a:r>
              <a:rPr lang="ja-JP" altLang="en-US" sz="1100" b="1" dirty="0" smtClean="0">
                <a:latin typeface="ＭＳ ゴシック" pitchFamily="49" charset="-128"/>
                <a:ea typeface="ＭＳ ゴシック" pitchFamily="49" charset="-128"/>
              </a:rPr>
              <a:t>度</a:t>
            </a:r>
            <a:r>
              <a:rPr lang="ja-JP" altLang="en-US" sz="1100" b="1" dirty="0">
                <a:latin typeface="ＭＳ ゴシック" pitchFamily="49" charset="-128"/>
                <a:ea typeface="ＭＳ ゴシック" pitchFamily="49" charset="-128"/>
              </a:rPr>
              <a:t>）は</a:t>
            </a:r>
            <a:r>
              <a:rPr lang="ja-JP" altLang="en-US" sz="1100" b="1" dirty="0" smtClean="0">
                <a:latin typeface="ＭＳ ゴシック" pitchFamily="49" charset="-128"/>
                <a:ea typeface="ＭＳ ゴシック" pitchFamily="49" charset="-128"/>
              </a:rPr>
              <a:t>５兆</a:t>
            </a:r>
            <a:r>
              <a:rPr lang="en-US" altLang="ja-JP" sz="1100" b="1" dirty="0" smtClean="0">
                <a:latin typeface="ＭＳ ゴシック" pitchFamily="49" charset="-128"/>
                <a:ea typeface="ＭＳ ゴシック" pitchFamily="49" charset="-128"/>
              </a:rPr>
              <a:t>2,666</a:t>
            </a:r>
            <a:r>
              <a:rPr lang="ja-JP" altLang="en-US" sz="1100" b="1" dirty="0" smtClean="0">
                <a:latin typeface="ＭＳ ゴシック" pitchFamily="49" charset="-128"/>
                <a:ea typeface="ＭＳ ゴシック" pitchFamily="49" charset="-128"/>
              </a:rPr>
              <a:t>億円</a:t>
            </a:r>
            <a:r>
              <a:rPr lang="ja-JP" altLang="en-US" sz="1100" b="1" dirty="0">
                <a:latin typeface="ＭＳ ゴシック" pitchFamily="49" charset="-128"/>
                <a:ea typeface="ＭＳ ゴシック" pitchFamily="49" charset="-128"/>
              </a:rPr>
              <a:t>（国民１人当たり　年間　</a:t>
            </a:r>
            <a:r>
              <a:rPr lang="ja-JP" altLang="en-US" sz="1100" b="1" dirty="0" smtClean="0">
                <a:latin typeface="ＭＳ ゴシック" pitchFamily="49" charset="-128"/>
                <a:ea typeface="ＭＳ ゴシック" pitchFamily="49" charset="-128"/>
              </a:rPr>
              <a:t>約４万２千円</a:t>
            </a:r>
            <a:r>
              <a:rPr lang="ja-JP" altLang="en-US" sz="1100" b="1" dirty="0">
                <a:latin typeface="ＭＳ ゴシック" pitchFamily="49" charset="-128"/>
                <a:ea typeface="ＭＳ ゴシック" pitchFamily="49" charset="-128"/>
              </a:rPr>
              <a:t>）</a:t>
            </a:r>
          </a:p>
        </p:txBody>
      </p:sp>
      <p:sp>
        <p:nvSpPr>
          <p:cNvPr id="9229" name="Rectangle 19"/>
          <p:cNvSpPr>
            <a:spLocks noChangeArrowheads="1"/>
          </p:cNvSpPr>
          <p:nvPr/>
        </p:nvSpPr>
        <p:spPr bwMode="auto">
          <a:xfrm>
            <a:off x="2339975" y="5300663"/>
            <a:ext cx="5219700" cy="1108075"/>
          </a:xfrm>
          <a:prstGeom prst="rect">
            <a:avLst/>
          </a:prstGeom>
          <a:noFill/>
          <a:ln w="9525">
            <a:noFill/>
            <a:miter lim="800000"/>
            <a:headEnd/>
            <a:tailEnd/>
          </a:ln>
        </p:spPr>
        <p:txBody>
          <a:bodyPr>
            <a:spAutoFit/>
          </a:bodyPr>
          <a:lstStyle/>
          <a:p>
            <a:r>
              <a:rPr lang="ja-JP" altLang="en-US" sz="1100" dirty="0">
                <a:latin typeface="ＭＳ ゴシック" pitchFamily="49" charset="-128"/>
                <a:ea typeface="ＭＳ ゴシック" pitchFamily="49" charset="-128"/>
              </a:rPr>
              <a:t>例えば</a:t>
            </a:r>
          </a:p>
          <a:p>
            <a:r>
              <a:rPr lang="ja-JP" altLang="en-US" sz="1100" dirty="0">
                <a:latin typeface="ＭＳ ゴシック" pitchFamily="49" charset="-128"/>
                <a:ea typeface="ＭＳ ゴシック" pitchFamily="49" charset="-128"/>
              </a:rPr>
              <a:t>　消防の中型ポンプ車は，</a:t>
            </a:r>
            <a:r>
              <a:rPr lang="en-US" altLang="ja-JP" sz="1100" dirty="0">
                <a:latin typeface="ＭＳ ゴシック" pitchFamily="49" charset="-128"/>
                <a:ea typeface="ＭＳ ゴシック" pitchFamily="49" charset="-128"/>
              </a:rPr>
              <a:t>1,300</a:t>
            </a:r>
            <a:r>
              <a:rPr lang="ja-JP" altLang="en-US" sz="1100" dirty="0">
                <a:latin typeface="ＭＳ ゴシック" pitchFamily="49" charset="-128"/>
                <a:ea typeface="ＭＳ ゴシック" pitchFamily="49" charset="-128"/>
              </a:rPr>
              <a:t>万円以上</a:t>
            </a:r>
            <a:endParaRPr lang="en-US" altLang="ja-JP" sz="1100" dirty="0">
              <a:latin typeface="ＭＳ ゴシック" pitchFamily="49" charset="-128"/>
              <a:ea typeface="ＭＳ ゴシック" pitchFamily="49" charset="-128"/>
            </a:endParaRPr>
          </a:p>
          <a:p>
            <a:r>
              <a:rPr lang="ja-JP" altLang="en-US" sz="1100" dirty="0">
                <a:latin typeface="ＭＳ ゴシック" pitchFamily="49" charset="-128"/>
                <a:ea typeface="ＭＳ ゴシック" pitchFamily="49" charset="-128"/>
              </a:rPr>
              <a:t>　高層建築物用のはしご車は，約１億６千万円</a:t>
            </a:r>
          </a:p>
          <a:p>
            <a:r>
              <a:rPr lang="ja-JP" altLang="en-US" sz="1100" dirty="0">
                <a:latin typeface="ＭＳ ゴシック" pitchFamily="49" charset="-128"/>
                <a:ea typeface="ＭＳ ゴシック" pitchFamily="49" charset="-128"/>
              </a:rPr>
              <a:t>　高性能救急車は，車体本体だけで１千万円以上</a:t>
            </a:r>
          </a:p>
          <a:p>
            <a:r>
              <a:rPr lang="ja-JP" altLang="en-US" sz="1100" dirty="0">
                <a:latin typeface="ＭＳ ゴシック" pitchFamily="49" charset="-128"/>
                <a:ea typeface="ＭＳ ゴシック" pitchFamily="49" charset="-128"/>
              </a:rPr>
              <a:t>　（車内の医療機器を入れると，１億円を超えるといわれています。）</a:t>
            </a:r>
          </a:p>
          <a:p>
            <a:r>
              <a:rPr lang="ja-JP" altLang="en-US" sz="1100" dirty="0">
                <a:latin typeface="ＭＳ ゴシック" pitchFamily="49" charset="-128"/>
                <a:ea typeface="ＭＳ ゴシック" pitchFamily="49" charset="-128"/>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C:\Users\kisimoto\Desktop\名称未設定-1.jpg"/>
          <p:cNvPicPr>
            <a:picLocks noChangeAspect="1" noChangeArrowheads="1"/>
          </p:cNvPicPr>
          <p:nvPr/>
        </p:nvPicPr>
        <p:blipFill>
          <a:blip r:embed="rId3" cstate="print"/>
          <a:srcRect/>
          <a:stretch>
            <a:fillRect/>
          </a:stretch>
        </p:blipFill>
        <p:spPr bwMode="auto">
          <a:xfrm>
            <a:off x="2409825" y="1112838"/>
            <a:ext cx="4629150" cy="3476625"/>
          </a:xfrm>
          <a:prstGeom prst="rect">
            <a:avLst/>
          </a:prstGeom>
          <a:noFill/>
          <a:ln w="9525">
            <a:noFill/>
            <a:miter lim="800000"/>
            <a:headEnd/>
            <a:tailEnd/>
          </a:ln>
        </p:spPr>
      </p:pic>
      <p:pic>
        <p:nvPicPr>
          <p:cNvPr id="1024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３、税ってどう役立っているの？②</a:t>
            </a:r>
          </a:p>
        </p:txBody>
      </p:sp>
      <p:sp>
        <p:nvSpPr>
          <p:cNvPr id="10245" name="AutoShape 5"/>
          <p:cNvSpPr>
            <a:spLocks noChangeArrowheads="1"/>
          </p:cNvSpPr>
          <p:nvPr/>
        </p:nvSpPr>
        <p:spPr bwMode="auto">
          <a:xfrm>
            <a:off x="214313" y="1071563"/>
            <a:ext cx="1524000" cy="3643312"/>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0246" name="Rectangle 4"/>
          <p:cNvSpPr>
            <a:spLocks noChangeArrowheads="1"/>
          </p:cNvSpPr>
          <p:nvPr/>
        </p:nvSpPr>
        <p:spPr bwMode="auto">
          <a:xfrm>
            <a:off x="214313" y="1143000"/>
            <a:ext cx="1447800" cy="3416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a:latin typeface="ＭＳ ゴシック" pitchFamily="49" charset="-128"/>
              <a:ea typeface="ＭＳ ゴシック" pitchFamily="49" charset="-128"/>
            </a:endParaRP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grpSp>
        <p:nvGrpSpPr>
          <p:cNvPr id="10247" name="Group 16"/>
          <p:cNvGrpSpPr>
            <a:grpSpLocks/>
          </p:cNvGrpSpPr>
          <p:nvPr/>
        </p:nvGrpSpPr>
        <p:grpSpPr bwMode="auto">
          <a:xfrm>
            <a:off x="2195513" y="4868863"/>
            <a:ext cx="4897437" cy="1497012"/>
            <a:chOff x="1247" y="3067"/>
            <a:chExt cx="3085" cy="943"/>
          </a:xfrm>
        </p:grpSpPr>
        <p:sp>
          <p:nvSpPr>
            <p:cNvPr id="10248" name="Rectangle 13"/>
            <p:cNvSpPr>
              <a:spLocks noChangeArrowheads="1"/>
            </p:cNvSpPr>
            <p:nvPr/>
          </p:nvSpPr>
          <p:spPr bwMode="auto">
            <a:xfrm>
              <a:off x="1247" y="3067"/>
              <a:ext cx="1692" cy="184"/>
            </a:xfrm>
            <a:prstGeom prst="rect">
              <a:avLst/>
            </a:prstGeom>
            <a:noFill/>
            <a:ln w="9525">
              <a:noFill/>
              <a:miter lim="800000"/>
              <a:headEnd/>
              <a:tailEnd/>
            </a:ln>
          </p:spPr>
          <p:txBody>
            <a:bodyPr wrap="none">
              <a:spAutoFit/>
            </a:bodyPr>
            <a:lstStyle/>
            <a:p>
              <a:r>
                <a:rPr lang="ja-JP" altLang="en-US" sz="1300" dirty="0">
                  <a:ea typeface="ＭＳ ゴシック" pitchFamily="49" charset="-128"/>
                </a:rPr>
                <a:t>私たちの健康や生活を守るために</a:t>
              </a:r>
            </a:p>
          </p:txBody>
        </p:sp>
        <p:sp>
          <p:nvSpPr>
            <p:cNvPr id="10249" name="AutoShape 14"/>
            <p:cNvSpPr>
              <a:spLocks noChangeArrowheads="1"/>
            </p:cNvSpPr>
            <p:nvPr/>
          </p:nvSpPr>
          <p:spPr bwMode="auto">
            <a:xfrm>
              <a:off x="1247" y="3249"/>
              <a:ext cx="3085" cy="761"/>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0250" name="Rectangle 15"/>
            <p:cNvSpPr>
              <a:spLocks noChangeArrowheads="1"/>
            </p:cNvSpPr>
            <p:nvPr/>
          </p:nvSpPr>
          <p:spPr bwMode="auto">
            <a:xfrm>
              <a:off x="1292" y="3294"/>
              <a:ext cx="2880" cy="611"/>
            </a:xfrm>
            <a:prstGeom prst="rect">
              <a:avLst/>
            </a:prstGeom>
            <a:noFill/>
            <a:ln w="9525">
              <a:noFill/>
              <a:miter lim="800000"/>
              <a:headEnd/>
              <a:tailEnd/>
            </a:ln>
          </p:spPr>
          <p:txBody>
            <a:bodyPr>
              <a:spAutoFit/>
            </a:bodyPr>
            <a:lstStyle/>
            <a:p>
              <a:r>
                <a:rPr lang="ja-JP" altLang="en-US" sz="1200" b="1" dirty="0">
                  <a:latin typeface="ＭＳ ゴシック" pitchFamily="49" charset="-128"/>
                  <a:ea typeface="ＭＳ ゴシック" pitchFamily="49" charset="-128"/>
                </a:rPr>
                <a:t>国民医療費の公費負担額（平成</a:t>
              </a:r>
              <a:r>
                <a:rPr lang="en-US" altLang="ja-JP" sz="1200" b="1" dirty="0">
                  <a:latin typeface="ＭＳ ゴシック" pitchFamily="49" charset="-128"/>
                  <a:ea typeface="ＭＳ ゴシック" pitchFamily="49" charset="-128"/>
                </a:rPr>
                <a:t>29</a:t>
              </a:r>
              <a:r>
                <a:rPr lang="ja-JP" altLang="en-US" sz="1200" b="1" dirty="0">
                  <a:latin typeface="ＭＳ ゴシック" pitchFamily="49" charset="-128"/>
                  <a:ea typeface="ＭＳ ゴシック" pitchFamily="49" charset="-128"/>
                </a:rPr>
                <a:t>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a:t>
              </a:r>
              <a:r>
                <a:rPr lang="en-US" altLang="ja-JP" sz="1200" dirty="0">
                  <a:latin typeface="ＭＳ ゴシック" pitchFamily="49" charset="-128"/>
                  <a:ea typeface="ＭＳ ゴシック" pitchFamily="49" charset="-128"/>
                </a:rPr>
                <a:t>16</a:t>
              </a:r>
              <a:r>
                <a:rPr lang="ja-JP" altLang="en-US" sz="1200" dirty="0">
                  <a:latin typeface="ＭＳ ゴシック" pitchFamily="49" charset="-128"/>
                  <a:ea typeface="ＭＳ ゴシック" pitchFamily="49" charset="-128"/>
                </a:rPr>
                <a:t>兆</a:t>
              </a:r>
              <a:r>
                <a:rPr lang="en-US" altLang="ja-JP" sz="1200" dirty="0">
                  <a:latin typeface="ＭＳ ゴシック" pitchFamily="49" charset="-128"/>
                  <a:ea typeface="ＭＳ ゴシック" pitchFamily="49" charset="-128"/>
                </a:rPr>
                <a:t>5,181</a:t>
              </a:r>
              <a:r>
                <a:rPr lang="ja-JP" altLang="en-US" sz="1200" dirty="0">
                  <a:latin typeface="ＭＳ ゴシック" pitchFamily="49" charset="-128"/>
                  <a:ea typeface="ＭＳ ゴシック" pitchFamily="49" charset="-128"/>
                </a:rPr>
                <a:t>億円（国民１人当たり　年間　約</a:t>
              </a:r>
              <a:r>
                <a:rPr lang="en-US" altLang="ja-JP" sz="1200" dirty="0">
                  <a:latin typeface="ＭＳ ゴシック" pitchFamily="49" charset="-128"/>
                  <a:ea typeface="ＭＳ ゴシック" pitchFamily="49" charset="-128"/>
                </a:rPr>
                <a:t>13</a:t>
              </a:r>
              <a:r>
                <a:rPr lang="ja-JP" altLang="en-US" sz="1200" dirty="0">
                  <a:latin typeface="ＭＳ ゴシック" pitchFamily="49" charset="-128"/>
                  <a:ea typeface="ＭＳ ゴシック" pitchFamily="49" charset="-128"/>
                </a:rPr>
                <a:t>万円）</a:t>
              </a:r>
            </a:p>
            <a:p>
              <a:endParaRPr lang="ja-JP" altLang="en-US" sz="300" dirty="0">
                <a:latin typeface="ＭＳ ゴシック" pitchFamily="49" charset="-128"/>
                <a:ea typeface="ＭＳ ゴシック" pitchFamily="49" charset="-128"/>
              </a:endParaRPr>
            </a:p>
            <a:p>
              <a:r>
                <a:rPr lang="ja-JP" altLang="en-US" sz="1200" b="1" dirty="0">
                  <a:latin typeface="ＭＳ ゴシック" pitchFamily="49" charset="-128"/>
                  <a:ea typeface="ＭＳ ゴシック" pitchFamily="49" charset="-128"/>
                </a:rPr>
                <a:t>ゴミ処理費用（平成</a:t>
              </a:r>
              <a:r>
                <a:rPr lang="en-US" altLang="ja-JP" sz="1200" b="1" dirty="0">
                  <a:latin typeface="ＭＳ ゴシック" pitchFamily="49" charset="-128"/>
                  <a:ea typeface="ＭＳ ゴシック" pitchFamily="49" charset="-128"/>
                </a:rPr>
                <a:t>29</a:t>
              </a:r>
              <a:r>
                <a:rPr lang="ja-JP" altLang="en-US" sz="1200" b="1" dirty="0">
                  <a:latin typeface="ＭＳ ゴシック" pitchFamily="49" charset="-128"/>
                  <a:ea typeface="ＭＳ ゴシック" pitchFamily="49" charset="-128"/>
                </a:rPr>
                <a:t>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約２兆</a:t>
              </a:r>
              <a:r>
                <a:rPr lang="en-US" altLang="ja-JP" sz="1200" dirty="0">
                  <a:latin typeface="ＭＳ ゴシック" pitchFamily="49" charset="-128"/>
                  <a:ea typeface="ＭＳ ゴシック" pitchFamily="49" charset="-128"/>
                </a:rPr>
                <a:t>3,202</a:t>
              </a:r>
              <a:r>
                <a:rPr lang="ja-JP" altLang="en-US" sz="1200" dirty="0">
                  <a:latin typeface="ＭＳ ゴシック" pitchFamily="49" charset="-128"/>
                  <a:ea typeface="ＭＳ ゴシック" pitchFamily="49" charset="-128"/>
                </a:rPr>
                <a:t>億円（国民１人当たり　年間　約１万８千円）</a:t>
              </a: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2479</Words>
  <Application>Microsoft Office PowerPoint</Application>
  <PresentationFormat>画面に合わせる (4:3)</PresentationFormat>
  <Paragraphs>368</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HG丸ｺﾞｼｯｸM-PRO</vt:lpstr>
      <vt:lpstr>ＭＳ Ｐゴシック</vt:lpstr>
      <vt:lpstr>ＭＳ ゴシック</vt:lpstr>
      <vt:lpstr>ＭＳ 明朝</vt:lpstr>
      <vt:lpstr>Osaka</vt:lpstr>
      <vt:lpstr>Century</vt:lpstr>
      <vt:lpstr>Times</vt:lpstr>
      <vt:lpstr>Times New Roman</vt:lpstr>
      <vt:lpstr>新しいプレゼンテーション</vt:lpstr>
      <vt:lpstr>PowerPoint プレゼンテーション</vt:lpstr>
      <vt:lpstr>授業構成案</vt:lpstr>
      <vt:lpstr>１、調べてみよう！税のこと①</vt:lpstr>
      <vt:lpstr>１、調べてみよう！税のこと②</vt:lpstr>
      <vt:lpstr>１、調べてみよう！税のこと③</vt:lpstr>
      <vt:lpstr>１、調べてみよう！税のこと④</vt:lpstr>
      <vt:lpstr>２、税って何に使われているの</vt:lpstr>
      <vt:lpstr>PowerPoint プレゼンテーション</vt:lpstr>
      <vt:lpstr>PowerPoint プレゼンテーション</vt:lpstr>
      <vt:lpstr>３、税ってどう役立っているの？③</vt:lpstr>
      <vt:lpstr>PowerPoint プレゼンテーション</vt:lpstr>
      <vt:lpstr>４、税の使いみちはどうやって決めるの？①</vt:lpstr>
      <vt:lpstr>PowerPoint プレゼンテーション</vt:lpstr>
      <vt:lpstr>PowerPoint プレゼンテーション</vt:lpstr>
      <vt:lpstr>５、国や地方は税をどう使っているの？①</vt:lpstr>
      <vt:lpstr>PowerPoint プレゼンテーション</vt:lpstr>
      <vt:lpstr>６、税は大切なもの</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2020-07-02T00:08:23Z</dcterms:modified>
</cp:coreProperties>
</file>