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801" r:id="rId4"/>
  </p:sldMasterIdLst>
  <p:notesMasterIdLst>
    <p:notesMasterId r:id="rId25"/>
  </p:notesMasterIdLst>
  <p:handoutMasterIdLst>
    <p:handoutMasterId r:id="rId26"/>
  </p:handoutMasterIdLst>
  <p:sldIdLst>
    <p:sldId id="1244" r:id="rId5"/>
    <p:sldId id="1245" r:id="rId6"/>
    <p:sldId id="1246" r:id="rId7"/>
    <p:sldId id="1319" r:id="rId8"/>
    <p:sldId id="1248" r:id="rId9"/>
    <p:sldId id="1249" r:id="rId10"/>
    <p:sldId id="1250" r:id="rId11"/>
    <p:sldId id="1251" r:id="rId12"/>
    <p:sldId id="1252" r:id="rId13"/>
    <p:sldId id="1253" r:id="rId14"/>
    <p:sldId id="1254" r:id="rId15"/>
    <p:sldId id="1255" r:id="rId16"/>
    <p:sldId id="1256" r:id="rId17"/>
    <p:sldId id="1257" r:id="rId18"/>
    <p:sldId id="1258" r:id="rId19"/>
    <p:sldId id="1259" r:id="rId20"/>
    <p:sldId id="1260" r:id="rId21"/>
    <p:sldId id="1261" r:id="rId22"/>
    <p:sldId id="1262" r:id="rId23"/>
    <p:sldId id="1263" r:id="rId24"/>
  </p:sldIdLst>
  <p:sldSz cx="9144000" cy="6858000" type="screen4x3"/>
  <p:notesSz cx="6797675" cy="9926638"/>
  <p:defaultTextStyle>
    <a:defPPr>
      <a:defRPr lang="ja-JP"/>
    </a:defPPr>
    <a:lvl1pPr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15"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guide id="3" orient="horz" pos="439" userDrawn="1">
          <p15:clr>
            <a:srgbClr val="A4A3A4"/>
          </p15:clr>
        </p15:guide>
        <p15:guide id="4" pos="3730" userDrawn="1">
          <p15:clr>
            <a:srgbClr val="A4A3A4"/>
          </p15:clr>
        </p15:guide>
        <p15:guide id="5" pos="572" userDrawn="1">
          <p15:clr>
            <a:srgbClr val="A4A3A4"/>
          </p15:clr>
        </p15:guide>
        <p15:guide id="6" orient="horz" pos="2812" userDrawn="1">
          <p15:clr>
            <a:srgbClr val="A4A3A4"/>
          </p15:clr>
        </p15:guide>
        <p15:guide id="7" orient="horz" pos="299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国税庁" initials="国税庁" lastIdx="6" clrIdx="0">
    <p:extLst>
      <p:ext uri="{19B8F6BF-5375-455C-9EA6-DF929625EA0E}">
        <p15:presenceInfo xmlns:p15="http://schemas.microsoft.com/office/powerpoint/2012/main" userId="国税庁" providerId="None"/>
      </p:ext>
    </p:extLst>
  </p:cmAuthor>
  <p:cmAuthor id="2" name="監理二　熊谷" initials="国税庁" lastIdx="2" clrIdx="1">
    <p:extLst>
      <p:ext uri="{19B8F6BF-5375-455C-9EA6-DF929625EA0E}">
        <p15:presenceInfo xmlns:p15="http://schemas.microsoft.com/office/powerpoint/2012/main" userId="監理二　熊谷" providerId="None"/>
      </p:ext>
    </p:extLst>
  </p:cmAuthor>
  <p:cmAuthor id="3" name="特調村田" initials="特調村田" lastIdx="5" clrIdx="2">
    <p:extLst>
      <p:ext uri="{19B8F6BF-5375-455C-9EA6-DF929625EA0E}">
        <p15:presenceInfo xmlns:p15="http://schemas.microsoft.com/office/powerpoint/2012/main" userId="特調村田" providerId="None"/>
      </p:ext>
    </p:extLst>
  </p:cmAuthor>
  <p:cmAuthor id="4" name="arz11" initials="a" lastIdx="1" clrIdx="3">
    <p:extLst>
      <p:ext uri="{19B8F6BF-5375-455C-9EA6-DF929625EA0E}">
        <p15:presenceInfo xmlns:p15="http://schemas.microsoft.com/office/powerpoint/2012/main" userId="arz1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66FF"/>
    <a:srgbClr val="9933FF"/>
    <a:srgbClr val="99FF66"/>
    <a:srgbClr val="FFFF66"/>
    <a:srgbClr val="FF66FF"/>
    <a:srgbClr val="CC0099"/>
    <a:srgbClr val="7E2E83"/>
    <a:srgbClr val="465FAC"/>
    <a:srgbClr val="FFDCD9"/>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50" autoAdjust="0"/>
    <p:restoredTop sz="65356" autoAdjust="0"/>
  </p:normalViewPr>
  <p:slideViewPr>
    <p:cSldViewPr>
      <p:cViewPr varScale="1">
        <p:scale>
          <a:sx n="74" d="100"/>
          <a:sy n="74" d="100"/>
        </p:scale>
        <p:origin x="2772" y="66"/>
      </p:cViewPr>
      <p:guideLst>
        <p:guide orient="horz" pos="211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200" d="100"/>
          <a:sy n="200" d="100"/>
        </p:scale>
        <p:origin x="-306" y="-5904"/>
      </p:cViewPr>
      <p:guideLst>
        <p:guide orient="horz" pos="3127"/>
        <p:guide pos="2142"/>
        <p:guide orient="horz" pos="439"/>
        <p:guide pos="3730"/>
        <p:guide pos="572"/>
        <p:guide orient="horz" pos="2812"/>
        <p:guide orient="horz" pos="299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6" y="7"/>
            <a:ext cx="2943043" cy="495134"/>
          </a:xfrm>
          <a:prstGeom prst="rect">
            <a:avLst/>
          </a:prstGeom>
          <a:noFill/>
          <a:ln w="9525">
            <a:noFill/>
            <a:miter lim="800000"/>
            <a:headEnd/>
            <a:tailEnd/>
          </a:ln>
        </p:spPr>
        <p:txBody>
          <a:bodyPr vert="horz" wrap="square" lIns="95459" tIns="47729" rIns="95459" bIns="47729" numCol="1" anchor="t" anchorCtr="0" compatLnSpc="1">
            <a:prstTxWarp prst="textNoShape">
              <a:avLst/>
            </a:prstTxWarp>
          </a:bodyPr>
          <a:lstStyle>
            <a:lvl1pPr algn="l" defTabSz="954764" eaLnBrk="0" hangingPunct="0">
              <a:defRPr sz="1200">
                <a:latin typeface="Arial" charset="0"/>
                <a:ea typeface="ＭＳ Ｐゴシック" pitchFamily="50" charset="-128"/>
              </a:defRPr>
            </a:lvl1pPr>
          </a:lstStyle>
          <a:p>
            <a:pPr>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135171" name="Rectangle 3"/>
          <p:cNvSpPr>
            <a:spLocks noGrp="1" noChangeArrowheads="1"/>
          </p:cNvSpPr>
          <p:nvPr>
            <p:ph type="dt" sz="quarter" idx="1"/>
          </p:nvPr>
        </p:nvSpPr>
        <p:spPr bwMode="auto">
          <a:xfrm>
            <a:off x="3851430" y="7"/>
            <a:ext cx="2944644" cy="495134"/>
          </a:xfrm>
          <a:prstGeom prst="rect">
            <a:avLst/>
          </a:prstGeom>
          <a:noFill/>
          <a:ln w="9525">
            <a:noFill/>
            <a:miter lim="800000"/>
            <a:headEnd/>
            <a:tailEnd/>
          </a:ln>
        </p:spPr>
        <p:txBody>
          <a:bodyPr vert="horz" wrap="square" lIns="95459" tIns="47729" rIns="95459" bIns="47729" numCol="1" anchor="t" anchorCtr="0" compatLnSpc="1">
            <a:prstTxWarp prst="textNoShape">
              <a:avLst/>
            </a:prstTxWarp>
          </a:bodyPr>
          <a:lstStyle>
            <a:lvl1pPr algn="r" defTabSz="954764" eaLnBrk="0" hangingPunct="0">
              <a:defRPr sz="1200">
                <a:latin typeface="Arial" charset="0"/>
                <a:ea typeface="ＭＳ Ｐゴシック" pitchFamily="50" charset="-128"/>
              </a:defRPr>
            </a:lvl1pPr>
          </a:lstStyle>
          <a:p>
            <a:pPr>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135172" name="Rectangle 4"/>
          <p:cNvSpPr>
            <a:spLocks noGrp="1" noChangeArrowheads="1"/>
          </p:cNvSpPr>
          <p:nvPr>
            <p:ph type="ftr" sz="quarter" idx="2"/>
          </p:nvPr>
        </p:nvSpPr>
        <p:spPr bwMode="auto">
          <a:xfrm>
            <a:off x="6" y="9431507"/>
            <a:ext cx="2943043" cy="491940"/>
          </a:xfrm>
          <a:prstGeom prst="rect">
            <a:avLst/>
          </a:prstGeom>
          <a:noFill/>
          <a:ln w="9525">
            <a:noFill/>
            <a:miter lim="800000"/>
            <a:headEnd/>
            <a:tailEnd/>
          </a:ln>
        </p:spPr>
        <p:txBody>
          <a:bodyPr vert="horz" wrap="square" lIns="95459" tIns="47729" rIns="95459" bIns="47729" numCol="1" anchor="b" anchorCtr="0" compatLnSpc="1">
            <a:prstTxWarp prst="textNoShape">
              <a:avLst/>
            </a:prstTxWarp>
          </a:bodyPr>
          <a:lstStyle>
            <a:lvl1pPr algn="l" defTabSz="954764" eaLnBrk="0" hangingPunct="0">
              <a:defRPr sz="1200">
                <a:latin typeface="Arial" charset="0"/>
                <a:ea typeface="ＭＳ Ｐゴシック" pitchFamily="50" charset="-128"/>
              </a:defRPr>
            </a:lvl1pPr>
          </a:lstStyle>
          <a:p>
            <a:pPr>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3"/>
          </p:nvPr>
        </p:nvSpPr>
        <p:spPr>
          <a:xfrm>
            <a:off x="3849828" y="9428310"/>
            <a:ext cx="2946246" cy="498328"/>
          </a:xfrm>
          <a:prstGeom prst="rect">
            <a:avLst/>
          </a:prstGeom>
        </p:spPr>
        <p:txBody>
          <a:bodyPr vert="horz" lIns="92088" tIns="46047" rIns="92088" bIns="46047" rtlCol="0" anchor="b"/>
          <a:lstStyle>
            <a:lvl1pPr algn="r">
              <a:defRPr sz="1200"/>
            </a:lvl1pPr>
          </a:lstStyle>
          <a:p>
            <a:fld id="{98E5C912-049A-4572-AD58-7326EA6F45B9}" type="slidenum">
              <a:rPr kumimoji="1" lang="ja-JP" altLang="en-US" smtClean="0"/>
              <a:t>‹#›</a:t>
            </a:fld>
            <a:endParaRPr kumimoji="1" lang="ja-JP" altLang="en-US" dirty="0"/>
          </a:p>
        </p:txBody>
      </p:sp>
    </p:spTree>
    <p:extLst>
      <p:ext uri="{BB962C8B-B14F-4D97-AF65-F5344CB8AC3E}">
        <p14:creationId xmlns:p14="http://schemas.microsoft.com/office/powerpoint/2010/main" val="4900040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bwMode="auto">
          <a:xfrm>
            <a:off x="6" y="7"/>
            <a:ext cx="2943043" cy="495134"/>
          </a:xfrm>
          <a:prstGeom prst="rect">
            <a:avLst/>
          </a:prstGeom>
          <a:noFill/>
          <a:ln w="9525">
            <a:noFill/>
            <a:miter lim="800000"/>
            <a:headEnd/>
            <a:tailEnd/>
          </a:ln>
        </p:spPr>
        <p:txBody>
          <a:bodyPr vert="horz" wrap="square" lIns="95459" tIns="47729" rIns="95459" bIns="47729" numCol="1" anchor="t" anchorCtr="0" compatLnSpc="1">
            <a:prstTxWarp prst="textNoShape">
              <a:avLst/>
            </a:prstTxWarp>
          </a:bodyPr>
          <a:lstStyle>
            <a:lvl1pPr algn="l" defTabSz="954764" eaLnBrk="1" hangingPunct="1">
              <a:defRPr sz="1200">
                <a:latin typeface="Calibri" pitchFamily="34" charset="0"/>
                <a:ea typeface="HG丸ｺﾞｼｯｸM-PRO" panose="020F0600000000000000" pitchFamily="50" charset="-128"/>
              </a:defRPr>
            </a:lvl1pPr>
          </a:lstStyle>
          <a:p>
            <a:pPr>
              <a:defRPr/>
            </a:pPr>
            <a:endParaRPr lang="ja-JP" altLang="en-US" dirty="0"/>
          </a:p>
        </p:txBody>
      </p:sp>
      <p:sp>
        <p:nvSpPr>
          <p:cNvPr id="3" name="日付プレースホルダ 2"/>
          <p:cNvSpPr>
            <a:spLocks noGrp="1"/>
          </p:cNvSpPr>
          <p:nvPr>
            <p:ph type="dt" idx="1"/>
          </p:nvPr>
        </p:nvSpPr>
        <p:spPr bwMode="auto">
          <a:xfrm>
            <a:off x="3851430" y="7"/>
            <a:ext cx="2944644" cy="495134"/>
          </a:xfrm>
          <a:prstGeom prst="rect">
            <a:avLst/>
          </a:prstGeom>
          <a:noFill/>
          <a:ln w="9525">
            <a:noFill/>
            <a:miter lim="800000"/>
            <a:headEnd/>
            <a:tailEnd/>
          </a:ln>
        </p:spPr>
        <p:txBody>
          <a:bodyPr vert="horz" wrap="square" lIns="95459" tIns="47729" rIns="95459" bIns="47729" numCol="1" anchor="t" anchorCtr="0" compatLnSpc="1">
            <a:prstTxWarp prst="textNoShape">
              <a:avLst/>
            </a:prstTxWarp>
          </a:bodyPr>
          <a:lstStyle>
            <a:lvl1pPr algn="r" defTabSz="954764" eaLnBrk="1" hangingPunct="1">
              <a:defRPr sz="1200">
                <a:latin typeface="Calibri" pitchFamily="34" charset="0"/>
                <a:ea typeface="HG丸ｺﾞｼｯｸM-PRO" panose="020F0600000000000000" pitchFamily="50" charset="-128"/>
              </a:defRPr>
            </a:lvl1pPr>
          </a:lstStyle>
          <a:p>
            <a:pPr>
              <a:defRPr/>
            </a:pPr>
            <a:fld id="{CF3495D0-BAB5-49C2-ABB2-80EABA00C3D8}" type="datetimeFigureOut">
              <a:rPr lang="ja-JP" altLang="en-US" smtClean="0"/>
              <a:pPr>
                <a:defRPr/>
              </a:pPr>
              <a:t>2025/6/18</a:t>
            </a:fld>
            <a:endParaRPr lang="en-US" altLang="ja-JP" dirty="0"/>
          </a:p>
        </p:txBody>
      </p:sp>
      <p:sp>
        <p:nvSpPr>
          <p:cNvPr id="5" name="ノート プレースホルダ 4"/>
          <p:cNvSpPr>
            <a:spLocks noGrp="1"/>
          </p:cNvSpPr>
          <p:nvPr>
            <p:ph type="body" sz="quarter" idx="3"/>
          </p:nvPr>
        </p:nvSpPr>
        <p:spPr bwMode="auto">
          <a:xfrm>
            <a:off x="679294" y="4509407"/>
            <a:ext cx="5439101" cy="541723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6" name="フッター プレースホルダ 5"/>
          <p:cNvSpPr>
            <a:spLocks noGrp="1"/>
          </p:cNvSpPr>
          <p:nvPr>
            <p:ph type="ftr" sz="quarter" idx="4"/>
          </p:nvPr>
        </p:nvSpPr>
        <p:spPr bwMode="auto">
          <a:xfrm>
            <a:off x="6" y="9431507"/>
            <a:ext cx="2943043" cy="491940"/>
          </a:xfrm>
          <a:prstGeom prst="rect">
            <a:avLst/>
          </a:prstGeom>
          <a:noFill/>
          <a:ln w="9525">
            <a:noFill/>
            <a:miter lim="800000"/>
            <a:headEnd/>
            <a:tailEnd/>
          </a:ln>
        </p:spPr>
        <p:txBody>
          <a:bodyPr vert="horz" wrap="square" lIns="95459" tIns="47729" rIns="95459" bIns="47729" numCol="1" anchor="b" anchorCtr="0" compatLnSpc="1">
            <a:prstTxWarp prst="textNoShape">
              <a:avLst/>
            </a:prstTxWarp>
          </a:bodyPr>
          <a:lstStyle>
            <a:lvl1pPr algn="l" defTabSz="954764" eaLnBrk="1" hangingPunct="1">
              <a:defRPr sz="1200">
                <a:latin typeface="Calibri" pitchFamily="34" charset="0"/>
                <a:ea typeface="HG丸ｺﾞｼｯｸM-PRO" panose="020F0600000000000000" pitchFamily="50" charset="-128"/>
              </a:defRPr>
            </a:lvl1pPr>
          </a:lstStyle>
          <a:p>
            <a:pPr>
              <a:defRPr/>
            </a:pPr>
            <a:endParaRPr lang="ja-JP" altLang="en-US" dirty="0"/>
          </a:p>
        </p:txBody>
      </p:sp>
      <p:sp>
        <p:nvSpPr>
          <p:cNvPr id="4" name="スライド イメージ プレースホルダー 3"/>
          <p:cNvSpPr>
            <a:spLocks noGrp="1" noRot="1" noChangeAspect="1"/>
          </p:cNvSpPr>
          <p:nvPr>
            <p:ph type="sldImg" idx="2"/>
          </p:nvPr>
        </p:nvSpPr>
        <p:spPr>
          <a:xfrm>
            <a:off x="917575" y="542925"/>
            <a:ext cx="4962525" cy="3722688"/>
          </a:xfrm>
          <a:prstGeom prst="rect">
            <a:avLst/>
          </a:prstGeom>
          <a:noFill/>
          <a:ln w="12700">
            <a:solidFill>
              <a:prstClr val="black"/>
            </a:solidFill>
          </a:ln>
        </p:spPr>
        <p:txBody>
          <a:bodyPr vert="horz" lIns="92069" tIns="46038" rIns="92069" bIns="46038" rtlCol="0" anchor="ctr"/>
          <a:lstStyle/>
          <a:p>
            <a:endParaRPr lang="ja-JP" altLang="en-US" dirty="0"/>
          </a:p>
        </p:txBody>
      </p:sp>
      <p:sp>
        <p:nvSpPr>
          <p:cNvPr id="7" name="スライド番号プレースホルダー 6"/>
          <p:cNvSpPr>
            <a:spLocks noGrp="1"/>
          </p:cNvSpPr>
          <p:nvPr>
            <p:ph type="sldNum" sz="quarter" idx="5"/>
          </p:nvPr>
        </p:nvSpPr>
        <p:spPr>
          <a:xfrm>
            <a:off x="3849828" y="9428310"/>
            <a:ext cx="2946246" cy="498328"/>
          </a:xfrm>
          <a:prstGeom prst="rect">
            <a:avLst/>
          </a:prstGeom>
        </p:spPr>
        <p:txBody>
          <a:bodyPr vert="horz" lIns="92088" tIns="46047" rIns="92088" bIns="46047" rtlCol="0" anchor="b"/>
          <a:lstStyle>
            <a:lvl1pPr algn="r">
              <a:defRPr sz="1200"/>
            </a:lvl1pPr>
          </a:lstStyle>
          <a:p>
            <a:fld id="{F1CA59A0-E8DD-44A8-ACDE-F95F4A0BEB4F}" type="slidenum">
              <a:rPr kumimoji="1" lang="ja-JP" altLang="en-US" smtClean="0"/>
              <a:t>‹#›</a:t>
            </a:fld>
            <a:endParaRPr kumimoji="1" lang="ja-JP" altLang="en-US" dirty="0"/>
          </a:p>
        </p:txBody>
      </p:sp>
    </p:spTree>
    <p:extLst>
      <p:ext uri="{BB962C8B-B14F-4D97-AF65-F5344CB8AC3E}">
        <p14:creationId xmlns:p14="http://schemas.microsoft.com/office/powerpoint/2010/main" val="2467842859"/>
      </p:ext>
    </p:extLst>
  </p:cSld>
  <p:clrMap bg1="lt1" tx1="dk1" bg2="lt2" tx2="dk2" accent1="accent1" accent2="accent2" accent3="accent3" accent4="accent4" accent5="accent5" accent6="accent6" hlink="hlink" folHlink="folHlink"/>
  <p:hf hdr="0" ftr="0" dt="0"/>
  <p:notesStyle>
    <a:lvl1pPr algn="l" rtl="0" eaLnBrk="1" fontAlgn="base" hangingPunct="1">
      <a:spcBef>
        <a:spcPts val="400"/>
      </a:spcBef>
      <a:spcAft>
        <a:spcPct val="0"/>
      </a:spcAft>
      <a:defRPr kumimoji="1" sz="1100" kern="1200">
        <a:solidFill>
          <a:schemeClr val="tx1"/>
        </a:solidFill>
        <a:latin typeface="メイリオ" panose="020B0604030504040204" pitchFamily="50" charset="-128"/>
        <a:ea typeface="メイリオ" panose="020B0604030504040204" pitchFamily="50" charset="-128"/>
        <a:cs typeface="+mn-cs"/>
      </a:defRPr>
    </a:lvl1pPr>
    <a:lvl2pPr marL="457200" algn="l" rtl="0" eaLnBrk="1" fontAlgn="base" hangingPunct="1">
      <a:spcBef>
        <a:spcPts val="400"/>
      </a:spcBef>
      <a:spcAft>
        <a:spcPct val="0"/>
      </a:spcAft>
      <a:defRPr kumimoji="1" sz="1100" kern="1200">
        <a:solidFill>
          <a:schemeClr val="tx1"/>
        </a:solidFill>
        <a:latin typeface="メイリオ" panose="020B0604030504040204" pitchFamily="50" charset="-128"/>
        <a:ea typeface="メイリオ" panose="020B0604030504040204" pitchFamily="50" charset="-128"/>
        <a:cs typeface="+mn-cs"/>
      </a:defRPr>
    </a:lvl2pPr>
    <a:lvl3pPr marL="914400" algn="l" rtl="0" eaLnBrk="1" fontAlgn="base" hangingPunct="1">
      <a:spcBef>
        <a:spcPts val="400"/>
      </a:spcBef>
      <a:spcAft>
        <a:spcPct val="0"/>
      </a:spcAft>
      <a:defRPr kumimoji="1" sz="1100" kern="1200">
        <a:solidFill>
          <a:schemeClr val="tx1"/>
        </a:solidFill>
        <a:latin typeface="メイリオ" panose="020B0604030504040204" pitchFamily="50" charset="-128"/>
        <a:ea typeface="メイリオ" panose="020B0604030504040204" pitchFamily="50" charset="-128"/>
        <a:cs typeface="+mn-cs"/>
      </a:defRPr>
    </a:lvl3pPr>
    <a:lvl4pPr marL="1371600" algn="l" rtl="0" eaLnBrk="1" fontAlgn="base" hangingPunct="1">
      <a:spcBef>
        <a:spcPts val="400"/>
      </a:spcBef>
      <a:spcAft>
        <a:spcPct val="0"/>
      </a:spcAft>
      <a:defRPr kumimoji="1" sz="1100" kern="1200">
        <a:solidFill>
          <a:schemeClr val="tx1"/>
        </a:solidFill>
        <a:latin typeface="メイリオ" panose="020B0604030504040204" pitchFamily="50" charset="-128"/>
        <a:ea typeface="メイリオ" panose="020B0604030504040204" pitchFamily="50" charset="-128"/>
        <a:cs typeface="+mn-cs"/>
      </a:defRPr>
    </a:lvl4pPr>
    <a:lvl5pPr marL="1828800" algn="l" rtl="0" eaLnBrk="1" fontAlgn="base" hangingPunct="1">
      <a:spcBef>
        <a:spcPts val="400"/>
      </a:spcBef>
      <a:spcAft>
        <a:spcPct val="0"/>
      </a:spcAft>
      <a:defRPr kumimoji="1" sz="1100" kern="1200">
        <a:solidFill>
          <a:schemeClr val="tx1"/>
        </a:solidFill>
        <a:latin typeface="メイリオ" panose="020B0604030504040204" pitchFamily="50" charset="-128"/>
        <a:ea typeface="メイリオ"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816351" y="9374191"/>
            <a:ext cx="29178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68" tIns="47382" rIns="94768" bIns="47382"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0</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id="{2DB57A2E-BC09-4332-B4C2-D1F9F9BA246B}"/>
              </a:ext>
            </a:extLst>
          </p:cNvPr>
          <p:cNvSpPr>
            <a:spLocks noGrp="1" noRot="1" noChangeAspect="1"/>
          </p:cNvSpPr>
          <p:nvPr>
            <p:ph type="sldImg"/>
          </p:nvPr>
        </p:nvSpPr>
        <p:spPr>
          <a:xfrm>
            <a:off x="901700" y="539750"/>
            <a:ext cx="4933950" cy="3700463"/>
          </a:xfrm>
        </p:spPr>
      </p:sp>
      <p:sp>
        <p:nvSpPr>
          <p:cNvPr id="3" name="ノート プレースホルダー 2">
            <a:extLst>
              <a:ext uri="{FF2B5EF4-FFF2-40B4-BE49-F238E27FC236}">
                <a16:creationId xmlns:a16="http://schemas.microsoft.com/office/drawing/2014/main" id="{87602FB2-8A59-41FC-81DC-C41D8B96DAFA}"/>
              </a:ext>
            </a:extLst>
          </p:cNvPr>
          <p:cNvSpPr>
            <a:spLocks noGrp="1"/>
          </p:cNvSpPr>
          <p:nvPr>
            <p:ph type="body" idx="1"/>
          </p:nvPr>
        </p:nvSpPr>
        <p:spPr>
          <a:xfrm>
            <a:off x="679294" y="4509407"/>
            <a:ext cx="5439101" cy="4384190"/>
          </a:xfrm>
        </p:spPr>
        <p:txBody>
          <a:bodyPr/>
          <a:lstStyle/>
          <a:p>
            <a:pPr defTabSz="914225">
              <a:defRPr/>
            </a:pPr>
            <a:r>
              <a:rPr lang="en-US" altLang="ja-JP" dirty="0"/>
              <a:t>【</a:t>
            </a:r>
            <a:r>
              <a:rPr lang="ja-JP" altLang="en-US" dirty="0"/>
              <a:t>★マークでクリックする</a:t>
            </a:r>
            <a:r>
              <a:rPr lang="en-US" altLang="ja-JP" dirty="0"/>
              <a:t>】</a:t>
            </a:r>
          </a:p>
          <a:p>
            <a:pPr>
              <a:spcBef>
                <a:spcPts val="604"/>
              </a:spcBef>
            </a:pPr>
            <a:r>
              <a:rPr lang="ja-JP" altLang="en-US" dirty="0"/>
              <a:t>　皆さん、こんにちは。</a:t>
            </a:r>
          </a:p>
          <a:p>
            <a:pPr>
              <a:spcBef>
                <a:spcPts val="604"/>
              </a:spcBef>
            </a:pPr>
            <a:r>
              <a:rPr lang="ja-JP" altLang="en-US" dirty="0"/>
              <a:t>　私は、●●の●●●●といいます。</a:t>
            </a:r>
          </a:p>
          <a:p>
            <a:pPr>
              <a:spcBef>
                <a:spcPts val="604"/>
              </a:spcBef>
            </a:pPr>
            <a:r>
              <a:rPr lang="ja-JP" altLang="en-US" dirty="0"/>
              <a:t>　（簡単な自己紹介をしておきます。）</a:t>
            </a:r>
          </a:p>
          <a:p>
            <a:pPr>
              <a:spcBef>
                <a:spcPts val="604"/>
              </a:spcBef>
            </a:pPr>
            <a:endParaRPr lang="en-US" altLang="ja-JP" dirty="0"/>
          </a:p>
          <a:p>
            <a:pPr>
              <a:spcBef>
                <a:spcPts val="604"/>
              </a:spcBef>
            </a:pPr>
            <a:r>
              <a:rPr lang="ja-JP" altLang="en-US" dirty="0"/>
              <a:t>　</a:t>
            </a:r>
            <a:r>
              <a:rPr lang="ja-JP" altLang="ja-JP" dirty="0"/>
              <a:t>今日は租税教室ということで、</a:t>
            </a:r>
            <a:r>
              <a:rPr lang="ja-JP" altLang="en-US" dirty="0"/>
              <a:t>皆さん</a:t>
            </a:r>
            <a:r>
              <a:rPr lang="ja-JP" altLang="ja-JP" dirty="0"/>
              <a:t>と一緒に税金の役割や使い</a:t>
            </a:r>
            <a:r>
              <a:rPr lang="ja-JP" altLang="en-US" dirty="0"/>
              <a:t>道</a:t>
            </a:r>
            <a:r>
              <a:rPr lang="ja-JP" altLang="ja-JP" dirty="0"/>
              <a:t>について考えていきたいと思います。</a:t>
            </a:r>
            <a:endParaRPr lang="ja-JP" altLang="en-US" dirty="0"/>
          </a:p>
          <a:p>
            <a:pPr>
              <a:spcBef>
                <a:spcPts val="604"/>
              </a:spcBef>
            </a:pPr>
            <a:r>
              <a:rPr lang="ja-JP" altLang="en-US" dirty="0"/>
              <a:t>　どうぞ、</a:t>
            </a:r>
            <a:r>
              <a:rPr lang="ja-JP" altLang="ja-JP" dirty="0"/>
              <a:t>よろしくお願いします。</a:t>
            </a:r>
            <a:r>
              <a:rPr lang="ja-JP" altLang="en-US" dirty="0"/>
              <a:t>　★</a:t>
            </a:r>
          </a:p>
          <a:p>
            <a:pPr defTabSz="914225">
              <a:defRPr/>
            </a:pPr>
            <a:endParaRPr lang="ja-JP" altLang="en-US" dirty="0"/>
          </a:p>
          <a:p>
            <a:endParaRPr kumimoji="1" lang="ja-JP" altLang="en-US" dirty="0"/>
          </a:p>
        </p:txBody>
      </p:sp>
    </p:spTree>
    <p:extLst>
      <p:ext uri="{BB962C8B-B14F-4D97-AF65-F5344CB8AC3E}">
        <p14:creationId xmlns:p14="http://schemas.microsoft.com/office/powerpoint/2010/main" val="2862326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a:lnSpc>
                <a:spcPct val="150000"/>
              </a:lnSpc>
            </a:pPr>
            <a:r>
              <a:rPr lang="ja-JP" altLang="en-US" sz="1400" dirty="0"/>
              <a:t>　★</a:t>
            </a:r>
            <a:r>
              <a:rPr lang="ja-JP" altLang="en-US" sz="1200" dirty="0"/>
              <a:t>まず、みんなから同額の１００万円ずつ集める。</a:t>
            </a:r>
            <a:endParaRPr lang="en-US" altLang="ja-JP" sz="1200" dirty="0"/>
          </a:p>
          <a:p>
            <a:pPr>
              <a:lnSpc>
                <a:spcPct val="150000"/>
              </a:lnSpc>
            </a:pPr>
            <a:r>
              <a:rPr lang="ja-JP" altLang="en-US" sz="1200" dirty="0"/>
              <a:t>　平等に</a:t>
            </a:r>
            <a:r>
              <a:rPr lang="en-US" altLang="ja-JP" sz="1200" dirty="0"/>
              <a:t>100</a:t>
            </a:r>
            <a:r>
              <a:rPr lang="ja-JP" altLang="en-US" sz="1200" dirty="0"/>
              <a:t>万円ずつ集めるということです。</a:t>
            </a:r>
            <a:endParaRPr lang="en-US" altLang="ja-JP" sz="1200" dirty="0"/>
          </a:p>
          <a:p>
            <a:pPr>
              <a:lnSpc>
                <a:spcPct val="150000"/>
              </a:lnSpc>
            </a:pPr>
            <a:r>
              <a:rPr lang="ja-JP" altLang="en-US" sz="1200" dirty="0"/>
              <a:t>　★Ａさんはみんなが同じ金額だから平等だと言っていますが、</a:t>
            </a:r>
            <a:endParaRPr lang="en-US" altLang="ja-JP" sz="1200" dirty="0"/>
          </a:p>
          <a:p>
            <a:pPr>
              <a:lnSpc>
                <a:spcPct val="150000"/>
              </a:lnSpc>
            </a:pPr>
            <a:r>
              <a:rPr lang="ja-JP" altLang="en-US" sz="1200" dirty="0"/>
              <a:t>　★Ｂさんは、納得していません。</a:t>
            </a:r>
            <a:r>
              <a:rPr lang="en-US" altLang="ja-JP" sz="1200" dirty="0"/>
              <a:t>100</a:t>
            </a:r>
            <a:r>
              <a:rPr lang="ja-JP" altLang="en-US" sz="1200" dirty="0"/>
              <a:t>万しか残らないからです。</a:t>
            </a:r>
            <a:endParaRPr lang="en-US" altLang="ja-JP" sz="1200" dirty="0"/>
          </a:p>
          <a:p>
            <a:pPr>
              <a:lnSpc>
                <a:spcPct val="150000"/>
              </a:lnSpc>
            </a:pPr>
            <a:r>
              <a:rPr lang="ja-JP" altLang="en-US" sz="1200" dirty="0"/>
              <a:t>　★Ｃさんは、</a:t>
            </a:r>
            <a:r>
              <a:rPr lang="en-US" altLang="ja-JP" sz="1200" dirty="0"/>
              <a:t>100</a:t>
            </a:r>
            <a:r>
              <a:rPr lang="ja-JP" altLang="en-US" sz="1200" dirty="0"/>
              <a:t>万円集めると、生活費が残らないため、生活ができないと泣いています。★</a:t>
            </a:r>
            <a:endParaRPr lang="en-US" altLang="ja-JP" sz="1200" dirty="0"/>
          </a:p>
          <a:p>
            <a:pPr>
              <a:lnSpc>
                <a:spcPct val="150000"/>
              </a:lnSpc>
            </a:pPr>
            <a:endParaRPr lang="en-US" altLang="ja-JP" sz="1400" dirty="0"/>
          </a:p>
          <a:p>
            <a:pPr>
              <a:lnSpc>
                <a:spcPct val="150000"/>
              </a:lnSpc>
            </a:pPr>
            <a:endParaRPr lang="en-US" altLang="ja-JP" sz="1400" dirty="0">
              <a:latin typeface="+mj-ea"/>
              <a:ea typeface="+mj-ea"/>
            </a:endParaRPr>
          </a:p>
          <a:p>
            <a:endParaRPr lang="en-US" altLang="ja-JP" sz="1400" dirty="0">
              <a:latin typeface="+mj-ea"/>
              <a:ea typeface="+mj-ea"/>
            </a:endParaRPr>
          </a:p>
          <a:p>
            <a:endParaRPr lang="en-US" altLang="ja-JP" sz="1400" dirty="0">
              <a:latin typeface="+mj-ea"/>
              <a:ea typeface="+mj-ea"/>
            </a:endParaRPr>
          </a:p>
          <a:p>
            <a:endParaRPr lang="en-US" altLang="ja-JP" sz="1400" dirty="0">
              <a:latin typeface="+mj-ea"/>
              <a:ea typeface="+mj-ea"/>
            </a:endParaRPr>
          </a:p>
          <a:p>
            <a:endParaRPr lang="en-US" altLang="ja-JP" sz="1400" dirty="0">
              <a:latin typeface="+mj-ea"/>
              <a:ea typeface="+mj-ea"/>
            </a:endParaRPr>
          </a:p>
          <a:p>
            <a:endParaRPr lang="en-US" altLang="ja-JP" sz="1400" dirty="0">
              <a:latin typeface="+mj-ea"/>
              <a:ea typeface="+mj-ea"/>
            </a:endParaRPr>
          </a:p>
          <a:p>
            <a:endParaRPr lang="en-US" altLang="ja-JP" sz="1400" dirty="0">
              <a:latin typeface="+mj-ea"/>
              <a:ea typeface="+mj-ea"/>
            </a:endParaRPr>
          </a:p>
          <a:p>
            <a:endParaRPr lang="en-US" altLang="ja-JP" sz="1400" dirty="0">
              <a:latin typeface="+mj-ea"/>
              <a:ea typeface="+mj-ea"/>
            </a:endParaRPr>
          </a:p>
          <a:p>
            <a:endParaRPr lang="en-US" altLang="ja-JP" sz="1400" dirty="0">
              <a:latin typeface="+mj-ea"/>
              <a:ea typeface="+mj-ea"/>
            </a:endParaRPr>
          </a:p>
          <a:p>
            <a:endParaRPr lang="en-US" altLang="ja-JP" sz="1400" dirty="0">
              <a:latin typeface="+mj-ea"/>
              <a:ea typeface="+mj-ea"/>
            </a:endParaRPr>
          </a:p>
          <a:p>
            <a:endParaRPr lang="en-US" altLang="ja-JP" sz="1400" dirty="0">
              <a:latin typeface="+mj-ea"/>
              <a:ea typeface="+mj-ea"/>
            </a:endParaRPr>
          </a:p>
          <a:p>
            <a:endParaRPr lang="en-US" altLang="ja-JP" sz="1400" dirty="0">
              <a:latin typeface="+mj-ea"/>
              <a:ea typeface="+mj-ea"/>
            </a:endParaRPr>
          </a:p>
          <a:p>
            <a:endParaRPr lang="en-US" altLang="ja-JP" sz="1400" dirty="0">
              <a:latin typeface="+mj-ea"/>
              <a:ea typeface="+mj-ea"/>
            </a:endParaRPr>
          </a:p>
          <a:p>
            <a:endParaRPr lang="en-US" altLang="ja-JP" sz="1400" dirty="0">
              <a:latin typeface="+mj-ea"/>
              <a:ea typeface="+mj-ea"/>
            </a:endParaRPr>
          </a:p>
          <a:p>
            <a:endParaRPr lang="en-US" altLang="ja-JP" sz="1400" dirty="0">
              <a:latin typeface="+mj-ea"/>
              <a:ea typeface="+mj-ea"/>
            </a:endParaRPr>
          </a:p>
          <a:p>
            <a:endParaRPr lang="en-US" altLang="ja-JP" sz="1400" dirty="0">
              <a:latin typeface="+mj-ea"/>
              <a:ea typeface="+mj-ea"/>
            </a:endParaRPr>
          </a:p>
          <a:p>
            <a:endParaRPr lang="en-US" altLang="ja-JP" sz="1400" dirty="0">
              <a:latin typeface="+mj-ea"/>
              <a:ea typeface="+mj-ea"/>
            </a:endParaRPr>
          </a:p>
          <a:p>
            <a:endParaRPr lang="ja-JP" altLang="en-US" sz="1400" dirty="0">
              <a:latin typeface="+mj-ea"/>
              <a:ea typeface="+mj-ea"/>
            </a:endParaRPr>
          </a:p>
        </p:txBody>
      </p:sp>
      <p:sp>
        <p:nvSpPr>
          <p:cNvPr id="4" name="スライド番号プレースホルダー 3"/>
          <p:cNvSpPr txBox="1">
            <a:spLocks noGrp="1"/>
          </p:cNvSpPr>
          <p:nvPr/>
        </p:nvSpPr>
        <p:spPr bwMode="auto">
          <a:xfrm>
            <a:off x="3795997" y="9227380"/>
            <a:ext cx="2936456" cy="496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69" tIns="45532" rIns="91069" bIns="45532" anchor="b"/>
          <a:lstStyle>
            <a:lvl1pPr>
              <a:spcBef>
                <a:spcPct val="30000"/>
              </a:spcBef>
              <a:defRPr kumimoji="1" sz="1200">
                <a:solidFill>
                  <a:schemeClr val="tx1"/>
                </a:solidFill>
                <a:latin typeface="Calibri" panose="020F0502020204030204" pitchFamily="34" charset="0"/>
                <a:ea typeface="ＭＳ Ｐ明朝" panose="02020600040205080304" pitchFamily="18" charset="-128"/>
                <a:cs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r>
              <a:rPr lang="en-US" altLang="ja-JP" b="0" dirty="0">
                <a:latin typeface="ＭＳ ゴシック" panose="020B0609070205080204" pitchFamily="49" charset="-128"/>
                <a:ea typeface="ＭＳ ゴシック" panose="020B0609070205080204" pitchFamily="49" charset="-128"/>
                <a:cs typeface="メイリオ" panose="020B0604030504040204" pitchFamily="50" charset="-128"/>
              </a:rPr>
              <a:t>10</a:t>
            </a:r>
          </a:p>
        </p:txBody>
      </p:sp>
    </p:spTree>
    <p:extLst>
      <p:ext uri="{BB962C8B-B14F-4D97-AF65-F5344CB8AC3E}">
        <p14:creationId xmlns:p14="http://schemas.microsoft.com/office/powerpoint/2010/main" val="262714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a:lnSpc>
                <a:spcPct val="150000"/>
              </a:lnSpc>
            </a:pPr>
            <a:r>
              <a:rPr lang="ja-JP" altLang="en-US" sz="1400" dirty="0"/>
              <a:t>　★</a:t>
            </a:r>
            <a:r>
              <a:rPr lang="ja-JP" altLang="en-US" sz="1200" dirty="0"/>
              <a:t>次は、特定の人から全額集める。</a:t>
            </a:r>
            <a:endParaRPr lang="en-US" altLang="ja-JP" sz="1200" dirty="0"/>
          </a:p>
          <a:p>
            <a:pPr>
              <a:lnSpc>
                <a:spcPct val="150000"/>
              </a:lnSpc>
            </a:pPr>
            <a:r>
              <a:rPr lang="ja-JP" altLang="en-US" sz="1200" dirty="0"/>
              <a:t>　★お金持ちで、家も持っているＡさんだけから全額集める。</a:t>
            </a:r>
            <a:endParaRPr lang="en-US" altLang="ja-JP" sz="1200" dirty="0"/>
          </a:p>
          <a:p>
            <a:pPr>
              <a:lnSpc>
                <a:spcPct val="150000"/>
              </a:lnSpc>
            </a:pPr>
            <a:r>
              <a:rPr lang="ja-JP" altLang="en-US" sz="1200" dirty="0"/>
              <a:t>　</a:t>
            </a:r>
            <a:r>
              <a:rPr lang="en-US" altLang="ja-JP" sz="1200" dirty="0"/>
              <a:t>A</a:t>
            </a:r>
            <a:r>
              <a:rPr lang="ja-JP" altLang="en-US" sz="1200" dirty="0" err="1"/>
              <a:t>さん</a:t>
            </a:r>
            <a:r>
              <a:rPr lang="ja-JP" altLang="en-US" sz="1200" dirty="0"/>
              <a:t>から</a:t>
            </a:r>
            <a:r>
              <a:rPr lang="en-US" altLang="ja-JP" sz="1200" dirty="0"/>
              <a:t>300</a:t>
            </a:r>
            <a:r>
              <a:rPr lang="ja-JP" altLang="en-US" sz="1200" dirty="0"/>
              <a:t>万円集めたとしても、残りの金額は</a:t>
            </a:r>
            <a:r>
              <a:rPr lang="en-US" altLang="ja-JP" sz="1200" dirty="0"/>
              <a:t>A</a:t>
            </a:r>
            <a:r>
              <a:rPr lang="ja-JP" altLang="en-US" sz="1200" dirty="0" err="1"/>
              <a:t>さんが</a:t>
            </a:r>
            <a:r>
              <a:rPr lang="ja-JP" altLang="en-US" sz="1200" dirty="0"/>
              <a:t>一番多いですね。</a:t>
            </a:r>
            <a:endParaRPr lang="en-US" altLang="ja-JP" sz="1200" dirty="0"/>
          </a:p>
          <a:p>
            <a:pPr>
              <a:lnSpc>
                <a:spcPct val="150000"/>
              </a:lnSpc>
            </a:pPr>
            <a:r>
              <a:rPr lang="ja-JP" altLang="en-US" sz="1200" dirty="0"/>
              <a:t>　ですが、これは、Ａさんに不満が残ります。私だけが払うの</a:t>
            </a:r>
            <a:r>
              <a:rPr lang="en-US" altLang="ja-JP" sz="1200" dirty="0"/>
              <a:t>?</a:t>
            </a:r>
            <a:r>
              <a:rPr lang="ja-JP" altLang="en-US" sz="1200" dirty="0"/>
              <a:t>と思っています。★</a:t>
            </a:r>
          </a:p>
        </p:txBody>
      </p:sp>
      <p:sp>
        <p:nvSpPr>
          <p:cNvPr id="4" name="スライド番号プレースホルダー 3"/>
          <p:cNvSpPr txBox="1">
            <a:spLocks noGrp="1"/>
          </p:cNvSpPr>
          <p:nvPr/>
        </p:nvSpPr>
        <p:spPr bwMode="auto">
          <a:xfrm>
            <a:off x="3724645" y="9153025"/>
            <a:ext cx="2936456" cy="496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69" tIns="45532" rIns="91069" bIns="45532" anchor="b"/>
          <a:lstStyle>
            <a:lvl1pPr>
              <a:spcBef>
                <a:spcPct val="30000"/>
              </a:spcBef>
              <a:defRPr kumimoji="1" sz="1200">
                <a:solidFill>
                  <a:schemeClr val="tx1"/>
                </a:solidFill>
                <a:latin typeface="Calibri" panose="020F0502020204030204" pitchFamily="34" charset="0"/>
                <a:ea typeface="ＭＳ Ｐ明朝" panose="02020600040205080304" pitchFamily="18" charset="-128"/>
                <a:cs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r>
              <a:rPr lang="en-US" altLang="ja-JP" dirty="0">
                <a:latin typeface="ＭＳ ゴシック" panose="020B0609070205080204" pitchFamily="49" charset="-128"/>
                <a:ea typeface="ＭＳ ゴシック" panose="020B0609070205080204" pitchFamily="49" charset="-128"/>
                <a:cs typeface="メイリオ" panose="020B0604030504040204" pitchFamily="50" charset="-128"/>
              </a:rPr>
              <a:t>11</a:t>
            </a:r>
            <a:endParaRPr lang="en-US" altLang="ja-JP" b="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Tree>
    <p:extLst>
      <p:ext uri="{BB962C8B-B14F-4D97-AF65-F5344CB8AC3E}">
        <p14:creationId xmlns:p14="http://schemas.microsoft.com/office/powerpoint/2010/main" val="1583739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a:lnSpc>
                <a:spcPct val="150000"/>
              </a:lnSpc>
            </a:pPr>
            <a:r>
              <a:rPr lang="ja-JP" altLang="en-US" sz="1200" dirty="0"/>
              <a:t>　★次は、みんなに同じ率、割合で負担してもらう。</a:t>
            </a:r>
            <a:endParaRPr lang="en-US" altLang="ja-JP" sz="1200" dirty="0"/>
          </a:p>
          <a:p>
            <a:pPr>
              <a:lnSpc>
                <a:spcPct val="150000"/>
              </a:lnSpc>
            </a:pPr>
            <a:r>
              <a:rPr lang="ja-JP" altLang="en-US" sz="1200" dirty="0"/>
              <a:t>　３００万を集めるのに、もっているお金に一律</a:t>
            </a:r>
            <a:r>
              <a:rPr lang="en-US" altLang="ja-JP" sz="1200" dirty="0"/>
              <a:t>30</a:t>
            </a:r>
            <a:r>
              <a:rPr lang="ja-JP" altLang="en-US" sz="1200" dirty="0"/>
              <a:t>％を掛けてお金を集める方法です。</a:t>
            </a:r>
            <a:endParaRPr lang="en-US" altLang="ja-JP" sz="1200" dirty="0"/>
          </a:p>
          <a:p>
            <a:pPr>
              <a:lnSpc>
                <a:spcPct val="150000"/>
              </a:lnSpc>
            </a:pPr>
            <a:r>
              <a:rPr lang="ja-JP" altLang="en-US" sz="1200" dirty="0"/>
              <a:t>　一見、同じ率なので公平なように感じます。</a:t>
            </a:r>
            <a:endParaRPr lang="en-US" altLang="ja-JP" sz="1200" dirty="0"/>
          </a:p>
          <a:p>
            <a:pPr>
              <a:lnSpc>
                <a:spcPct val="150000"/>
              </a:lnSpc>
            </a:pPr>
            <a:r>
              <a:rPr lang="ja-JP" altLang="en-US" sz="1200" dirty="0"/>
              <a:t>　★Ａさん、Ｂさんともに浮かない顔になっています。そして、★Ｃさんは残金が少ないので生活が苦しいとつぶやいています。★</a:t>
            </a:r>
          </a:p>
        </p:txBody>
      </p:sp>
      <p:sp>
        <p:nvSpPr>
          <p:cNvPr id="4" name="スライド番号プレースホルダー 3"/>
          <p:cNvSpPr txBox="1">
            <a:spLocks noGrp="1"/>
          </p:cNvSpPr>
          <p:nvPr/>
        </p:nvSpPr>
        <p:spPr bwMode="auto">
          <a:xfrm>
            <a:off x="3831636" y="9298952"/>
            <a:ext cx="2936456" cy="496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69" tIns="45532" rIns="91069" bIns="45532" anchor="b"/>
          <a:lstStyle>
            <a:lvl1pPr>
              <a:spcBef>
                <a:spcPct val="30000"/>
              </a:spcBef>
              <a:defRPr kumimoji="1" sz="1200">
                <a:solidFill>
                  <a:schemeClr val="tx1"/>
                </a:solidFill>
                <a:latin typeface="Calibri" panose="020F0502020204030204" pitchFamily="34" charset="0"/>
                <a:ea typeface="ＭＳ Ｐ明朝" panose="02020600040205080304" pitchFamily="18" charset="-128"/>
                <a:cs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r>
              <a:rPr lang="en-US" altLang="ja-JP" b="0" dirty="0">
                <a:latin typeface="ＭＳ ゴシック" panose="020B0609070205080204" pitchFamily="49" charset="-128"/>
                <a:ea typeface="ＭＳ ゴシック" panose="020B0609070205080204" pitchFamily="49" charset="-128"/>
                <a:cs typeface="メイリオ" panose="020B0604030504040204" pitchFamily="50" charset="-128"/>
              </a:rPr>
              <a:t>12</a:t>
            </a:r>
          </a:p>
        </p:txBody>
      </p:sp>
    </p:spTree>
    <p:extLst>
      <p:ext uri="{BB962C8B-B14F-4D97-AF65-F5344CB8AC3E}">
        <p14:creationId xmlns:p14="http://schemas.microsoft.com/office/powerpoint/2010/main" val="206798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a:lnSpc>
                <a:spcPct val="150000"/>
              </a:lnSpc>
            </a:pPr>
            <a:r>
              <a:rPr lang="ja-JP" altLang="en-US" sz="1200" dirty="0"/>
              <a:t>　★最後は、負担する能力に応じて集める案です。</a:t>
            </a:r>
            <a:endParaRPr lang="en-US" altLang="ja-JP" sz="1200" dirty="0"/>
          </a:p>
          <a:p>
            <a:pPr>
              <a:lnSpc>
                <a:spcPct val="150000"/>
              </a:lnSpc>
            </a:pPr>
            <a:r>
              <a:rPr lang="ja-JP" altLang="en-US" sz="1200" dirty="0"/>
              <a:t>　</a:t>
            </a:r>
            <a:r>
              <a:rPr lang="en-US" altLang="ja-JP" sz="1200" dirty="0"/>
              <a:t>A</a:t>
            </a:r>
            <a:r>
              <a:rPr lang="ja-JP" altLang="en-US" sz="1200" dirty="0" err="1"/>
              <a:t>さんは</a:t>
            </a:r>
            <a:r>
              <a:rPr lang="ja-JP" altLang="en-US" sz="1200" dirty="0"/>
              <a:t>一番お金を持っているので、</a:t>
            </a:r>
            <a:r>
              <a:rPr lang="en-US" altLang="ja-JP" sz="1200" dirty="0"/>
              <a:t>35</a:t>
            </a:r>
            <a:r>
              <a:rPr lang="ja-JP" altLang="en-US" sz="1200" dirty="0"/>
              <a:t>％、Ｃさんの持っているお金はそれに比べて少ないので、</a:t>
            </a:r>
            <a:r>
              <a:rPr lang="en-US" altLang="ja-JP" sz="1200" dirty="0"/>
              <a:t>15</a:t>
            </a:r>
            <a:r>
              <a:rPr lang="ja-JP" altLang="en-US" sz="1200" dirty="0"/>
              <a:t>％、というように、持っているお金で税率を変え、多くを持っている人には高い税率で、少ない人には低い税率で負担してもらう方法です。</a:t>
            </a:r>
            <a:endParaRPr lang="en-US" altLang="ja-JP" sz="1200" dirty="0"/>
          </a:p>
          <a:p>
            <a:pPr>
              <a:lnSpc>
                <a:spcPct val="150000"/>
              </a:lnSpc>
            </a:pPr>
            <a:r>
              <a:rPr lang="ja-JP" altLang="en-US" sz="1200" dirty="0"/>
              <a:t>　これを累進課税と言います。</a:t>
            </a:r>
            <a:endParaRPr lang="en-US" altLang="ja-JP" sz="1200" dirty="0"/>
          </a:p>
          <a:p>
            <a:pPr>
              <a:lnSpc>
                <a:spcPct val="150000"/>
              </a:lnSpc>
            </a:pPr>
            <a:r>
              <a:rPr lang="ja-JP" altLang="en-US" sz="1200" dirty="0"/>
              <a:t>　★これは、Ａさんもしょうがないなと納得、★Ｂさんは公平だと納得、★Ｃさんも何とか払えると納得の表情になっています。</a:t>
            </a:r>
            <a:endParaRPr lang="en-US" altLang="ja-JP" sz="1200" dirty="0"/>
          </a:p>
          <a:p>
            <a:pPr>
              <a:lnSpc>
                <a:spcPct val="150000"/>
              </a:lnSpc>
            </a:pPr>
            <a:r>
              <a:rPr lang="ja-JP" altLang="en-US" sz="1200" dirty="0"/>
              <a:t>　ちなみに、所得税はこの方法で集めています。★</a:t>
            </a:r>
          </a:p>
        </p:txBody>
      </p:sp>
      <p:sp>
        <p:nvSpPr>
          <p:cNvPr id="4" name="スライド番号プレースホルダー 3"/>
          <p:cNvSpPr txBox="1">
            <a:spLocks noGrp="1"/>
          </p:cNvSpPr>
          <p:nvPr/>
        </p:nvSpPr>
        <p:spPr bwMode="auto">
          <a:xfrm>
            <a:off x="3831636" y="9155810"/>
            <a:ext cx="2936456" cy="496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69" tIns="45532" rIns="91069" bIns="45532" anchor="b"/>
          <a:lstStyle>
            <a:lvl1pPr>
              <a:spcBef>
                <a:spcPct val="30000"/>
              </a:spcBef>
              <a:defRPr kumimoji="1" sz="1200">
                <a:solidFill>
                  <a:schemeClr val="tx1"/>
                </a:solidFill>
                <a:latin typeface="Calibri" panose="020F0502020204030204" pitchFamily="34" charset="0"/>
                <a:ea typeface="ＭＳ Ｐ明朝" panose="02020600040205080304" pitchFamily="18" charset="-128"/>
                <a:cs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r>
              <a:rPr lang="en-US" altLang="ja-JP" b="0" dirty="0">
                <a:latin typeface="ＭＳ ゴシック" panose="020B0609070205080204" pitchFamily="49" charset="-128"/>
                <a:ea typeface="ＭＳ ゴシック" panose="020B0609070205080204" pitchFamily="49" charset="-128"/>
                <a:cs typeface="メイリオ" panose="020B0604030504040204" pitchFamily="50" charset="-128"/>
              </a:rPr>
              <a:t>13</a:t>
            </a:r>
          </a:p>
        </p:txBody>
      </p:sp>
    </p:spTree>
    <p:extLst>
      <p:ext uri="{BB962C8B-B14F-4D97-AF65-F5344CB8AC3E}">
        <p14:creationId xmlns:p14="http://schemas.microsoft.com/office/powerpoint/2010/main" val="818893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algn="just">
              <a:lnSpc>
                <a:spcPct val="150000"/>
              </a:lnSpc>
            </a:pPr>
            <a:r>
              <a:rPr lang="ja-JP" altLang="en-US" sz="1200" dirty="0"/>
              <a:t>★色々な集め方を紹介しましたが、さて、皆さんはどれが公平な集め方だと思いますか。</a:t>
            </a:r>
            <a:endParaRPr lang="en-US" altLang="ja-JP" sz="1200" dirty="0"/>
          </a:p>
          <a:p>
            <a:pPr algn="just">
              <a:lnSpc>
                <a:spcPct val="150000"/>
              </a:lnSpc>
            </a:pPr>
            <a:r>
              <a:rPr lang="ja-JP" altLang="en-US" sz="1200" dirty="0"/>
              <a:t>★１、みんなから同じ金額を集める方法</a:t>
            </a:r>
            <a:endParaRPr lang="en-US" altLang="ja-JP" sz="1200" dirty="0"/>
          </a:p>
          <a:p>
            <a:pPr algn="just">
              <a:lnSpc>
                <a:spcPct val="150000"/>
              </a:lnSpc>
            </a:pPr>
            <a:r>
              <a:rPr lang="ja-JP" altLang="en-US" sz="1200" dirty="0"/>
              <a:t>★２、特定の人が全額負担する方法</a:t>
            </a:r>
            <a:endParaRPr lang="en-US" altLang="ja-JP" sz="1200" dirty="0"/>
          </a:p>
          <a:p>
            <a:pPr algn="just">
              <a:lnSpc>
                <a:spcPct val="150000"/>
              </a:lnSpc>
            </a:pPr>
            <a:r>
              <a:rPr lang="ja-JP" altLang="en-US" sz="1200" dirty="0"/>
              <a:t>★３、みんなが同じ率で集める方法</a:t>
            </a:r>
            <a:endParaRPr lang="en-US" altLang="ja-JP" sz="1200" dirty="0"/>
          </a:p>
          <a:p>
            <a:pPr algn="just">
              <a:lnSpc>
                <a:spcPct val="150000"/>
              </a:lnSpc>
            </a:pPr>
            <a:r>
              <a:rPr lang="ja-JP" altLang="en-US" sz="1200" dirty="0"/>
              <a:t>★４、負担する能力に応じて集める方法</a:t>
            </a:r>
            <a:endParaRPr lang="en-US" altLang="ja-JP" sz="1200" dirty="0"/>
          </a:p>
          <a:p>
            <a:pPr algn="just">
              <a:lnSpc>
                <a:spcPct val="150000"/>
              </a:lnSpc>
            </a:pPr>
            <a:r>
              <a:rPr lang="ja-JP" altLang="en-US" sz="1200" dirty="0"/>
              <a:t>　一言で公平と言っても、色々な考え方があるし、立場が変われば公平の感じ方も変わります。これらの集め方は、ある意味、全てが公平と言えます。</a:t>
            </a:r>
            <a:endParaRPr lang="en-US" altLang="ja-JP" sz="1200" dirty="0"/>
          </a:p>
          <a:p>
            <a:pPr algn="just">
              <a:lnSpc>
                <a:spcPct val="150000"/>
              </a:lnSpc>
            </a:pPr>
            <a:r>
              <a:rPr lang="ja-JP" altLang="en-US" sz="1200" dirty="0"/>
              <a:t>　でも、この集め方の中で、１種類だけに限定した方法で集めてしまうと、多くの人が公平と感じることが難しくなるため、日本の税金は、色々な集め方を組み合わせているんです。★</a:t>
            </a:r>
            <a:endParaRPr lang="en-US" altLang="ja-JP" sz="1200" dirty="0"/>
          </a:p>
        </p:txBody>
      </p:sp>
      <p:sp>
        <p:nvSpPr>
          <p:cNvPr id="4" name="スライド番号プレースホルダー 3"/>
          <p:cNvSpPr txBox="1">
            <a:spLocks noGrp="1"/>
          </p:cNvSpPr>
          <p:nvPr/>
        </p:nvSpPr>
        <p:spPr bwMode="auto">
          <a:xfrm>
            <a:off x="3788668" y="9155810"/>
            <a:ext cx="2936456" cy="496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69" tIns="45532" rIns="91069" bIns="45532" anchor="b"/>
          <a:lstStyle>
            <a:lvl1pPr>
              <a:spcBef>
                <a:spcPct val="30000"/>
              </a:spcBef>
              <a:defRPr kumimoji="1" sz="1200">
                <a:solidFill>
                  <a:schemeClr val="tx1"/>
                </a:solidFill>
                <a:latin typeface="Calibri" panose="020F0502020204030204" pitchFamily="34" charset="0"/>
                <a:ea typeface="ＭＳ Ｐ明朝" panose="02020600040205080304" pitchFamily="18" charset="-128"/>
                <a:cs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r>
              <a:rPr lang="en-US" altLang="ja-JP" b="0" dirty="0">
                <a:latin typeface="ＭＳ ゴシック" panose="020B0609070205080204" pitchFamily="49" charset="-128"/>
                <a:ea typeface="ＭＳ ゴシック" panose="020B0609070205080204" pitchFamily="49" charset="-128"/>
                <a:cs typeface="メイリオ" panose="020B0604030504040204" pitchFamily="50" charset="-128"/>
              </a:rPr>
              <a:t>14</a:t>
            </a:r>
          </a:p>
        </p:txBody>
      </p:sp>
    </p:spTree>
    <p:extLst>
      <p:ext uri="{BB962C8B-B14F-4D97-AF65-F5344CB8AC3E}">
        <p14:creationId xmlns:p14="http://schemas.microsoft.com/office/powerpoint/2010/main" val="2104585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kumimoji="1" lang="en-US" altLang="ja-JP" dirty="0"/>
              <a:t>【</a:t>
            </a:r>
            <a:r>
              <a:rPr lang="ja-JP" altLang="en-US" sz="1200" dirty="0"/>
              <a:t>負担方法の例</a:t>
            </a:r>
            <a:r>
              <a:rPr lang="en-US" altLang="ja-JP" sz="1200" dirty="0"/>
              <a:t>】</a:t>
            </a:r>
          </a:p>
          <a:p>
            <a:pPr>
              <a:lnSpc>
                <a:spcPct val="150000"/>
              </a:lnSpc>
            </a:pPr>
            <a:r>
              <a:rPr lang="ja-JP" altLang="en-US" sz="1200"/>
              <a:t>　★学校</a:t>
            </a:r>
            <a:r>
              <a:rPr lang="ja-JP" altLang="en-US" sz="1200" dirty="0"/>
              <a:t>に必要なもので様々な意見を出してもらいましたが、身近な例として教室に「ドリンクサーバー」（ファミレスにあるようなもの）があったらどうでしょうか。</a:t>
            </a:r>
            <a:endParaRPr lang="en-US" altLang="ja-JP" sz="1200" dirty="0"/>
          </a:p>
          <a:p>
            <a:pPr>
              <a:lnSpc>
                <a:spcPct val="150000"/>
              </a:lnSpc>
            </a:pPr>
            <a:r>
              <a:rPr lang="ja-JP" altLang="en-US" sz="1200" dirty="0"/>
              <a:t>　設置費用</a:t>
            </a:r>
            <a:r>
              <a:rPr lang="en-US" altLang="ja-JP" sz="1200" dirty="0"/>
              <a:t>60</a:t>
            </a:r>
            <a:r>
              <a:rPr lang="ja-JP" altLang="en-US" sz="1200" dirty="0"/>
              <a:t>万円をみんなで均等に負担すると、一人あたり２万円です。</a:t>
            </a:r>
            <a:endParaRPr lang="en-US" altLang="ja-JP" sz="1200" dirty="0"/>
          </a:p>
          <a:p>
            <a:pPr>
              <a:lnSpc>
                <a:spcPct val="150000"/>
              </a:lnSpc>
            </a:pPr>
            <a:r>
              <a:rPr lang="ja-JP" altLang="en-US" sz="1200" dirty="0"/>
              <a:t>　次に、使う人</a:t>
            </a:r>
            <a:r>
              <a:rPr lang="en-US" altLang="ja-JP" sz="1200" dirty="0"/>
              <a:t>10</a:t>
            </a:r>
            <a:r>
              <a:rPr lang="ja-JP" altLang="en-US" sz="1200" dirty="0"/>
              <a:t>人が負担する方法では、一人あたり６万円となります。★</a:t>
            </a:r>
          </a:p>
        </p:txBody>
      </p:sp>
      <p:sp>
        <p:nvSpPr>
          <p:cNvPr id="4" name="スライド番号プレースホルダー 3"/>
          <p:cNvSpPr>
            <a:spLocks noGrp="1"/>
          </p:cNvSpPr>
          <p:nvPr>
            <p:ph type="sldNum" sz="quarter" idx="10"/>
          </p:nvPr>
        </p:nvSpPr>
        <p:spPr/>
        <p:txBody>
          <a:bodyPr/>
          <a:lstStyle/>
          <a:p>
            <a:fld id="{F1CA59A0-E8DD-44A8-ACDE-F95F4A0BEB4F}" type="slidenum">
              <a:rPr kumimoji="1" lang="ja-JP" altLang="en-US" smtClean="0"/>
              <a:t>14</a:t>
            </a:fld>
            <a:endParaRPr kumimoji="1" lang="ja-JP" altLang="en-US" dirty="0"/>
          </a:p>
        </p:txBody>
      </p:sp>
    </p:spTree>
    <p:extLst>
      <p:ext uri="{BB962C8B-B14F-4D97-AF65-F5344CB8AC3E}">
        <p14:creationId xmlns:p14="http://schemas.microsoft.com/office/powerpoint/2010/main" val="1891858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lang="en-US" altLang="ja-JP" dirty="0"/>
              <a:t>【</a:t>
            </a:r>
            <a:r>
              <a:rPr lang="ja-JP" altLang="en-US" dirty="0"/>
              <a:t>自分が実際に負担することは、お金を払うことを認識（意識）する</a:t>
            </a:r>
            <a:r>
              <a:rPr lang="en-US" altLang="ja-JP" dirty="0"/>
              <a:t>】</a:t>
            </a:r>
          </a:p>
          <a:p>
            <a:pPr>
              <a:lnSpc>
                <a:spcPct val="150000"/>
              </a:lnSpc>
            </a:pPr>
            <a:r>
              <a:rPr lang="ja-JP" altLang="en-US" sz="1200" dirty="0"/>
              <a:t>　★無料で設置できるなら使いたいかな。</a:t>
            </a:r>
            <a:endParaRPr lang="en-US" altLang="ja-JP" sz="1200" dirty="0"/>
          </a:p>
          <a:p>
            <a:pPr>
              <a:lnSpc>
                <a:spcPct val="150000"/>
              </a:lnSpc>
            </a:pPr>
            <a:r>
              <a:rPr lang="ja-JP" altLang="en-US" sz="1200" dirty="0"/>
              <a:t>　だけど、自分がお金を払うならいらない。</a:t>
            </a:r>
            <a:endParaRPr lang="en-US" altLang="ja-JP" sz="1200" dirty="0"/>
          </a:p>
          <a:p>
            <a:pPr>
              <a:lnSpc>
                <a:spcPct val="150000"/>
              </a:lnSpc>
            </a:pPr>
            <a:r>
              <a:rPr lang="ja-JP" altLang="en-US" sz="1200" dirty="0"/>
              <a:t>　この違いはなにか。自分でそれを負担する（お金を払う）となると真剣に考えます。</a:t>
            </a:r>
            <a:endParaRPr lang="en-US" altLang="ja-JP" sz="1200" dirty="0"/>
          </a:p>
          <a:p>
            <a:pPr>
              <a:lnSpc>
                <a:spcPct val="150000"/>
              </a:lnSpc>
            </a:pPr>
            <a:r>
              <a:rPr lang="ja-JP" altLang="en-US" sz="1200" dirty="0"/>
              <a:t>　自分が負担するものは本当に必要なのだろうか。★</a:t>
            </a:r>
            <a:endParaRPr lang="en-US" altLang="ja-JP" sz="12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F1CA59A0-E8DD-44A8-ACDE-F95F4A0BEB4F}" type="slidenum">
              <a:rPr kumimoji="1" lang="ja-JP" altLang="en-US" smtClean="0"/>
              <a:t>15</a:t>
            </a:fld>
            <a:endParaRPr kumimoji="1" lang="ja-JP" altLang="en-US" dirty="0"/>
          </a:p>
        </p:txBody>
      </p:sp>
    </p:spTree>
    <p:extLst>
      <p:ext uri="{BB962C8B-B14F-4D97-AF65-F5344CB8AC3E}">
        <p14:creationId xmlns:p14="http://schemas.microsoft.com/office/powerpoint/2010/main" val="832653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kumimoji="1" lang="ja-JP" altLang="en-US" dirty="0"/>
              <a:t>　★</a:t>
            </a:r>
            <a:r>
              <a:rPr lang="ja-JP" altLang="en-US" sz="1200" dirty="0"/>
              <a:t>例えば、１セット２万円の机とイス、</a:t>
            </a:r>
            <a:r>
              <a:rPr lang="en-US" altLang="ja-JP" sz="1200" dirty="0"/>
              <a:t>30</a:t>
            </a:r>
            <a:r>
              <a:rPr lang="ja-JP" altLang="en-US" sz="1200" dirty="0"/>
              <a:t>名分が必要とします。</a:t>
            </a:r>
            <a:endParaRPr lang="en-US" altLang="ja-JP" sz="1200" dirty="0"/>
          </a:p>
          <a:p>
            <a:pPr>
              <a:lnSpc>
                <a:spcPct val="150000"/>
              </a:lnSpc>
            </a:pPr>
            <a:r>
              <a:rPr lang="ja-JP" altLang="en-US" sz="1200" dirty="0"/>
              <a:t>　お金が</a:t>
            </a:r>
            <a:r>
              <a:rPr lang="en-US" altLang="ja-JP" sz="1200" dirty="0"/>
              <a:t>60</a:t>
            </a:r>
            <a:r>
              <a:rPr lang="ja-JP" altLang="en-US" sz="1200" dirty="0"/>
              <a:t>万円必要となり、一人あたりの負担金額は、</a:t>
            </a:r>
            <a:r>
              <a:rPr lang="en-US" altLang="ja-JP" sz="1200" dirty="0"/>
              <a:t>30</a:t>
            </a:r>
            <a:r>
              <a:rPr lang="ja-JP" altLang="en-US" sz="1200" dirty="0"/>
              <a:t>人なら</a:t>
            </a:r>
            <a:r>
              <a:rPr lang="en-US" altLang="ja-JP" sz="1200" dirty="0"/>
              <a:t>2</a:t>
            </a:r>
            <a:r>
              <a:rPr lang="ja-JP" altLang="en-US" sz="1200" dirty="0"/>
              <a:t>万円、</a:t>
            </a:r>
            <a:r>
              <a:rPr lang="en-US" altLang="ja-JP" sz="1200" dirty="0"/>
              <a:t>3</a:t>
            </a:r>
            <a:r>
              <a:rPr lang="ja-JP" altLang="en-US" sz="1200" dirty="0"/>
              <a:t>千人なら</a:t>
            </a:r>
            <a:r>
              <a:rPr lang="en-US" altLang="ja-JP" sz="1200" dirty="0"/>
              <a:t>200</a:t>
            </a:r>
            <a:r>
              <a:rPr lang="ja-JP" altLang="en-US" sz="1200" dirty="0"/>
              <a:t>円、</a:t>
            </a:r>
            <a:r>
              <a:rPr lang="en-US" altLang="ja-JP" sz="1200" dirty="0"/>
              <a:t>30</a:t>
            </a:r>
            <a:r>
              <a:rPr lang="ja-JP" altLang="en-US" sz="1200" dirty="0"/>
              <a:t>万人なら</a:t>
            </a:r>
            <a:r>
              <a:rPr lang="en-US" altLang="ja-JP" sz="1200" dirty="0"/>
              <a:t>2</a:t>
            </a:r>
            <a:r>
              <a:rPr lang="ja-JP" altLang="en-US" sz="1200" dirty="0"/>
              <a:t>円となります。</a:t>
            </a:r>
            <a:endParaRPr lang="en-US" altLang="ja-JP" sz="1200" dirty="0"/>
          </a:p>
          <a:p>
            <a:pPr>
              <a:lnSpc>
                <a:spcPct val="150000"/>
              </a:lnSpc>
            </a:pPr>
            <a:r>
              <a:rPr lang="ja-JP" altLang="en-US" sz="1200" dirty="0"/>
              <a:t>　本当に必要なものは、社会にいるみんなが一人ひとりの負担を少なくして準備することができます。</a:t>
            </a:r>
            <a:endParaRPr lang="en-US" altLang="ja-JP" sz="1200" dirty="0"/>
          </a:p>
          <a:p>
            <a:pPr>
              <a:lnSpc>
                <a:spcPct val="150000"/>
              </a:lnSpc>
            </a:pPr>
            <a:r>
              <a:rPr lang="ja-JP" altLang="en-US" sz="1200" dirty="0"/>
              <a:t>　</a:t>
            </a:r>
            <a:r>
              <a:rPr lang="ja-JP" altLang="en-US" sz="1200" u="sng" dirty="0"/>
              <a:t>税金は「お金」を集めることが目的でなく、みんなが生きていくために社会で必要なことを考えて、それを準備するために必要なものです。★</a:t>
            </a:r>
          </a:p>
        </p:txBody>
      </p:sp>
      <p:sp>
        <p:nvSpPr>
          <p:cNvPr id="4" name="スライド番号プレースホルダー 3"/>
          <p:cNvSpPr>
            <a:spLocks noGrp="1"/>
          </p:cNvSpPr>
          <p:nvPr>
            <p:ph type="sldNum" sz="quarter" idx="10"/>
          </p:nvPr>
        </p:nvSpPr>
        <p:spPr/>
        <p:txBody>
          <a:bodyPr/>
          <a:lstStyle/>
          <a:p>
            <a:fld id="{F1CA59A0-E8DD-44A8-ACDE-F95F4A0BEB4F}" type="slidenum">
              <a:rPr kumimoji="1" lang="ja-JP" altLang="en-US" smtClean="0"/>
              <a:t>16</a:t>
            </a:fld>
            <a:endParaRPr kumimoji="1" lang="ja-JP" altLang="en-US" dirty="0"/>
          </a:p>
        </p:txBody>
      </p:sp>
    </p:spTree>
    <p:extLst>
      <p:ext uri="{BB962C8B-B14F-4D97-AF65-F5344CB8AC3E}">
        <p14:creationId xmlns:p14="http://schemas.microsoft.com/office/powerpoint/2010/main" val="2295455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lang="ja-JP" altLang="en-US" sz="1200" dirty="0"/>
              <a:t>　★社会にとって必要なものとは</a:t>
            </a:r>
            <a:endParaRPr lang="en-US" altLang="ja-JP" sz="1200" dirty="0"/>
          </a:p>
          <a:p>
            <a:pPr>
              <a:lnSpc>
                <a:spcPct val="150000"/>
              </a:lnSpc>
            </a:pPr>
            <a:r>
              <a:rPr lang="ja-JP" altLang="en-US" sz="1200" dirty="0"/>
              <a:t>　例えば、医療費（社会保障給付）、病気やケガをした時のリスクを社会全体で支え合うことです。</a:t>
            </a:r>
            <a:endParaRPr lang="en-US" altLang="ja-JP" sz="1200" dirty="0"/>
          </a:p>
          <a:p>
            <a:pPr>
              <a:lnSpc>
                <a:spcPct val="150000"/>
              </a:lnSpc>
            </a:pPr>
            <a:r>
              <a:rPr lang="ja-JP" altLang="en-US" sz="1200" dirty="0"/>
              <a:t>　高等学校の授業料ですが、例えば、公立高校の授業料が免除（就学支援金制度）といった制度があります。</a:t>
            </a:r>
            <a:endParaRPr lang="en-US" altLang="ja-JP" sz="1200" dirty="0"/>
          </a:p>
          <a:p>
            <a:pPr>
              <a:lnSpc>
                <a:spcPct val="150000"/>
              </a:lnSpc>
            </a:pPr>
            <a:r>
              <a:rPr lang="ja-JP" altLang="en-US" sz="1200" dirty="0"/>
              <a:t>　医療費の制度は以前からありますが、高等学校の制度は</a:t>
            </a:r>
            <a:r>
              <a:rPr lang="en-US" altLang="ja-JP" sz="1200" dirty="0"/>
              <a:t>2010</a:t>
            </a:r>
            <a:r>
              <a:rPr lang="ja-JP" altLang="en-US" sz="1200" dirty="0"/>
              <a:t>年からです。</a:t>
            </a:r>
            <a:endParaRPr lang="en-US" altLang="ja-JP" sz="1200" dirty="0"/>
          </a:p>
          <a:p>
            <a:pPr>
              <a:lnSpc>
                <a:spcPct val="150000"/>
              </a:lnSpc>
            </a:pPr>
            <a:r>
              <a:rPr lang="ja-JP" altLang="en-US" sz="1200" dirty="0"/>
              <a:t>　常に変化しているこの社会の中で、「必要なこと」を「みんなで考えた」結果、制度化されています。</a:t>
            </a:r>
            <a:endParaRPr lang="en-US" altLang="ja-JP" sz="1200" dirty="0"/>
          </a:p>
          <a:p>
            <a:pPr>
              <a:lnSpc>
                <a:spcPct val="150000"/>
              </a:lnSpc>
            </a:pPr>
            <a:r>
              <a:rPr lang="ja-JP" altLang="en-US" sz="1200" dirty="0"/>
              <a:t>　民主主義の基本的な考えは、「みんなが税金を負担する」、「税をどのように使うのかみんなで考える責任がある」これが対となっています。★</a:t>
            </a:r>
            <a:endParaRPr lang="en-US" altLang="ja-JP" sz="1200" dirty="0"/>
          </a:p>
          <a:p>
            <a:pPr>
              <a:lnSpc>
                <a:spcPct val="150000"/>
              </a:lnSpc>
            </a:pPr>
            <a:endParaRPr lang="en-US" altLang="ja-JP" sz="1200" dirty="0"/>
          </a:p>
          <a:p>
            <a:pPr>
              <a:lnSpc>
                <a:spcPct val="150000"/>
              </a:lnSpc>
            </a:pPr>
            <a:r>
              <a:rPr lang="ja-JP" altLang="en-US" sz="1200" dirty="0"/>
              <a:t>　　　　　　　　</a:t>
            </a:r>
          </a:p>
        </p:txBody>
      </p:sp>
      <p:sp>
        <p:nvSpPr>
          <p:cNvPr id="4" name="スライド番号プレースホルダー 3"/>
          <p:cNvSpPr>
            <a:spLocks noGrp="1"/>
          </p:cNvSpPr>
          <p:nvPr>
            <p:ph type="sldNum" sz="quarter" idx="10"/>
          </p:nvPr>
        </p:nvSpPr>
        <p:spPr/>
        <p:txBody>
          <a:bodyPr/>
          <a:lstStyle/>
          <a:p>
            <a:fld id="{F1CA59A0-E8DD-44A8-ACDE-F95F4A0BEB4F}" type="slidenum">
              <a:rPr kumimoji="1" lang="ja-JP" altLang="en-US" smtClean="0"/>
              <a:t>17</a:t>
            </a:fld>
            <a:endParaRPr kumimoji="1" lang="ja-JP" altLang="en-US" dirty="0"/>
          </a:p>
        </p:txBody>
      </p:sp>
    </p:spTree>
    <p:extLst>
      <p:ext uri="{BB962C8B-B14F-4D97-AF65-F5344CB8AC3E}">
        <p14:creationId xmlns:p14="http://schemas.microsoft.com/office/powerpoint/2010/main" val="2157106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816352" y="9374191"/>
            <a:ext cx="29178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54" tIns="47374" rIns="94754" bIns="47374"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18</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id="{2DB57A2E-BC09-4332-B4C2-D1F9F9BA246B}"/>
              </a:ext>
            </a:extLst>
          </p:cNvPr>
          <p:cNvSpPr>
            <a:spLocks noGrp="1" noRot="1" noChangeAspect="1"/>
          </p:cNvSpPr>
          <p:nvPr>
            <p:ph type="sldImg"/>
          </p:nvPr>
        </p:nvSpPr>
        <p:spPr>
          <a:xfrm>
            <a:off x="901700" y="539750"/>
            <a:ext cx="4935538" cy="3700463"/>
          </a:xfrm>
        </p:spPr>
      </p:sp>
      <p:sp>
        <p:nvSpPr>
          <p:cNvPr id="3" name="ノート プレースホルダー 2">
            <a:extLst>
              <a:ext uri="{FF2B5EF4-FFF2-40B4-BE49-F238E27FC236}">
                <a16:creationId xmlns:a16="http://schemas.microsoft.com/office/drawing/2014/main" id="{87602FB2-8A59-41FC-81DC-C41D8B96DAFA}"/>
              </a:ext>
            </a:extLst>
          </p:cNvPr>
          <p:cNvSpPr>
            <a:spLocks noGrp="1"/>
          </p:cNvSpPr>
          <p:nvPr>
            <p:ph type="body" idx="1"/>
          </p:nvPr>
        </p:nvSpPr>
        <p:spPr>
          <a:xfrm>
            <a:off x="679295" y="4509408"/>
            <a:ext cx="5439101" cy="4384190"/>
          </a:xfrm>
        </p:spPr>
        <p:txBody>
          <a:bodyPr/>
          <a:lstStyle/>
          <a:p>
            <a:pPr defTabSz="914084">
              <a:defRPr/>
            </a:pPr>
            <a:r>
              <a:rPr lang="ja-JP" altLang="en-US" dirty="0"/>
              <a:t>　</a:t>
            </a:r>
            <a:endParaRPr kumimoji="1" lang="ja-JP" altLang="en-US" dirty="0"/>
          </a:p>
        </p:txBody>
      </p:sp>
    </p:spTree>
    <p:extLst>
      <p:ext uri="{BB962C8B-B14F-4D97-AF65-F5344CB8AC3E}">
        <p14:creationId xmlns:p14="http://schemas.microsoft.com/office/powerpoint/2010/main" val="602464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816351" y="9374191"/>
            <a:ext cx="29178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68" tIns="47382" rIns="94768" bIns="47382"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1</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id="{2DB57A2E-BC09-4332-B4C2-D1F9F9BA246B}"/>
              </a:ext>
            </a:extLst>
          </p:cNvPr>
          <p:cNvSpPr>
            <a:spLocks noGrp="1" noRot="1" noChangeAspect="1"/>
          </p:cNvSpPr>
          <p:nvPr>
            <p:ph type="sldImg"/>
          </p:nvPr>
        </p:nvSpPr>
        <p:spPr>
          <a:xfrm>
            <a:off x="901700" y="539750"/>
            <a:ext cx="4933950" cy="3700463"/>
          </a:xfrm>
        </p:spPr>
      </p:sp>
      <p:sp>
        <p:nvSpPr>
          <p:cNvPr id="3" name="ノート プレースホルダー 2">
            <a:extLst>
              <a:ext uri="{FF2B5EF4-FFF2-40B4-BE49-F238E27FC236}">
                <a16:creationId xmlns:a16="http://schemas.microsoft.com/office/drawing/2014/main" id="{87602FB2-8A59-41FC-81DC-C41D8B96DAFA}"/>
              </a:ext>
            </a:extLst>
          </p:cNvPr>
          <p:cNvSpPr>
            <a:spLocks noGrp="1"/>
          </p:cNvSpPr>
          <p:nvPr>
            <p:ph type="body" idx="1"/>
          </p:nvPr>
        </p:nvSpPr>
        <p:spPr>
          <a:xfrm>
            <a:off x="679294" y="4509407"/>
            <a:ext cx="5439101" cy="4384190"/>
          </a:xfrm>
        </p:spPr>
        <p:txBody>
          <a:bodyPr/>
          <a:lstStyle/>
          <a:p>
            <a:pPr defTabSz="914225">
              <a:defRPr/>
            </a:pPr>
            <a:r>
              <a:rPr lang="ja-JP" altLang="en-US" dirty="0"/>
              <a:t>　</a:t>
            </a:r>
            <a:endParaRPr kumimoji="1" lang="ja-JP" altLang="en-US" dirty="0"/>
          </a:p>
        </p:txBody>
      </p:sp>
    </p:spTree>
    <p:extLst>
      <p:ext uri="{BB962C8B-B14F-4D97-AF65-F5344CB8AC3E}">
        <p14:creationId xmlns:p14="http://schemas.microsoft.com/office/powerpoint/2010/main" val="804742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a:xfrm>
            <a:off x="1223963" y="360363"/>
            <a:ext cx="4319587" cy="3238500"/>
          </a:xfrm>
          <a:ln/>
        </p:spPr>
      </p:sp>
      <p:sp>
        <p:nvSpPr>
          <p:cNvPr id="53251" name="ノート プレースホルダ 2"/>
          <p:cNvSpPr>
            <a:spLocks noGrp="1"/>
          </p:cNvSpPr>
          <p:nvPr>
            <p:ph type="body" idx="1"/>
          </p:nvPr>
        </p:nvSpPr>
        <p:spPr>
          <a:xfrm>
            <a:off x="624817" y="3839684"/>
            <a:ext cx="5616933" cy="5470432"/>
          </a:xfrm>
          <a:ln/>
        </p:spPr>
        <p:txBody>
          <a:bodyPr/>
          <a:lstStyle/>
          <a:p>
            <a:pPr>
              <a:spcBef>
                <a:spcPts val="600"/>
              </a:spcBef>
              <a:spcAft>
                <a:spcPts val="0"/>
              </a:spcAft>
              <a:defRPr/>
            </a:pPr>
            <a:r>
              <a:rPr lang="ja-JP" altLang="en-US" dirty="0">
                <a:latin typeface="HG丸ｺﾞｼｯｸM-PRO" pitchFamily="50" charset="-128"/>
                <a:ea typeface="HG丸ｺﾞｼｯｸM-PRO" pitchFamily="50" charset="-128"/>
              </a:rPr>
              <a:t>　</a:t>
            </a:r>
            <a:r>
              <a:rPr lang="ja-JP" altLang="en-US" kern="0" dirty="0"/>
              <a:t>私たちが豊かで安心して生活するためには、税はなくてはならないものであり、そのために国や地方公共団体は、日本の将来を考え、様々な政策を行っています。</a:t>
            </a:r>
            <a:endParaRPr lang="en-US" altLang="ja-JP" kern="0" dirty="0"/>
          </a:p>
          <a:p>
            <a:pPr fontAlgn="auto">
              <a:spcBef>
                <a:spcPts val="600"/>
              </a:spcBef>
              <a:spcAft>
                <a:spcPts val="0"/>
              </a:spcAft>
              <a:defRPr/>
            </a:pPr>
            <a:r>
              <a:rPr lang="ja-JP" altLang="en-US" kern="0" dirty="0"/>
              <a:t>　税金に対して正しく理解し、国や社会の在り方を、自ら考えることがとても大切なことです。</a:t>
            </a:r>
            <a:r>
              <a:rPr lang="ja-JP" altLang="en-US" dirty="0"/>
              <a:t>★</a:t>
            </a:r>
            <a:endParaRPr lang="en-US" altLang="ja-JP" dirty="0"/>
          </a:p>
        </p:txBody>
      </p:sp>
      <p:sp>
        <p:nvSpPr>
          <p:cNvPr id="327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33869" indent="-276601">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35178" indent="-219042">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92447" indent="-219042">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48118" indent="-219042">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08585" indent="-219042"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69051" indent="-219042"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518" indent="-219042"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9984" indent="-219042"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B684F127-6026-4A90-B0F7-9F69A84E31B6}" type="slidenum">
              <a:rPr lang="en-US" altLang="ja-JP" smtClean="0">
                <a:ea typeface="ＭＳ Ｐゴシック" panose="020B0600070205080204" pitchFamily="50" charset="-128"/>
              </a:rPr>
              <a:pPr>
                <a:spcBef>
                  <a:spcPct val="0"/>
                </a:spcBef>
              </a:pPr>
              <a:t>19</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1456751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スライド番号プレースホルダ 3"/>
          <p:cNvSpPr txBox="1">
            <a:spLocks noGrp="1"/>
          </p:cNvSpPr>
          <p:nvPr/>
        </p:nvSpPr>
        <p:spPr bwMode="auto">
          <a:xfrm>
            <a:off x="3816351" y="9374191"/>
            <a:ext cx="29178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68" tIns="47382" rIns="94768" bIns="47382"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06DF89C3-ECEC-4CEC-B351-92AE6B4800B7}" type="slidenum">
              <a:rPr lang="en-US" altLang="ja-JP">
                <a:ea typeface="HG丸ｺﾞｼｯｸM-PRO" panose="020F0600000000000000" pitchFamily="50" charset="-128"/>
              </a:rPr>
              <a:pPr algn="r" eaLnBrk="1" hangingPunct="1">
                <a:spcBef>
                  <a:spcPct val="0"/>
                </a:spcBef>
              </a:pPr>
              <a:t>2</a:t>
            </a:fld>
            <a:endParaRPr lang="en-US" altLang="ja-JP" dirty="0">
              <a:ea typeface="HG丸ｺﾞｼｯｸM-PRO" panose="020F0600000000000000" pitchFamily="50" charset="-128"/>
            </a:endParaRPr>
          </a:p>
        </p:txBody>
      </p:sp>
      <p:sp>
        <p:nvSpPr>
          <p:cNvPr id="6" name="スライド イメージ プレースホルダー 5">
            <a:extLst>
              <a:ext uri="{FF2B5EF4-FFF2-40B4-BE49-F238E27FC236}">
                <a16:creationId xmlns:a16="http://schemas.microsoft.com/office/drawing/2014/main" id="{D403BDD4-D4E2-43F8-8398-850366A2372C}"/>
              </a:ext>
            </a:extLst>
          </p:cNvPr>
          <p:cNvSpPr>
            <a:spLocks noGrp="1" noRot="1" noChangeAspect="1"/>
          </p:cNvSpPr>
          <p:nvPr>
            <p:ph type="sldImg"/>
          </p:nvPr>
        </p:nvSpPr>
        <p:spPr>
          <a:xfrm>
            <a:off x="901700" y="539750"/>
            <a:ext cx="4933950" cy="3700463"/>
          </a:xfrm>
        </p:spPr>
      </p:sp>
      <p:sp>
        <p:nvSpPr>
          <p:cNvPr id="7" name="ノート プレースホルダー 6">
            <a:extLst>
              <a:ext uri="{FF2B5EF4-FFF2-40B4-BE49-F238E27FC236}">
                <a16:creationId xmlns:a16="http://schemas.microsoft.com/office/drawing/2014/main" id="{A2CB9C11-5592-44A9-9E8E-E00A8DBAAC2F}"/>
              </a:ext>
            </a:extLst>
          </p:cNvPr>
          <p:cNvSpPr>
            <a:spLocks noGrp="1"/>
          </p:cNvSpPr>
          <p:nvPr>
            <p:ph type="body" idx="1"/>
          </p:nvPr>
        </p:nvSpPr>
        <p:spPr>
          <a:xfrm>
            <a:off x="679294" y="4509407"/>
            <a:ext cx="5439101" cy="4864785"/>
          </a:xfrm>
        </p:spPr>
        <p:txBody>
          <a:bodyPr/>
          <a:lstStyle/>
          <a:p>
            <a:pPr algn="just">
              <a:spcBef>
                <a:spcPts val="604"/>
              </a:spcBef>
            </a:pPr>
            <a:r>
              <a:rPr lang="ja-JP" altLang="en-US" dirty="0">
                <a:cs typeface="メイリオ" panose="020B0604030504040204" pitchFamily="50" charset="-128"/>
              </a:rPr>
              <a:t>　国税庁は、昭和</a:t>
            </a:r>
            <a:r>
              <a:rPr lang="en-US" altLang="ja-JP" dirty="0">
                <a:cs typeface="メイリオ" panose="020B0604030504040204" pitchFamily="50" charset="-128"/>
              </a:rPr>
              <a:t>24</a:t>
            </a:r>
            <a:r>
              <a:rPr lang="ja-JP" altLang="en-US" dirty="0">
                <a:cs typeface="メイリオ" panose="020B0604030504040204" pitchFamily="50" charset="-128"/>
              </a:rPr>
              <a:t>年に大蔵省（現財務省）の外局として設置されました。</a:t>
            </a:r>
            <a:endParaRPr lang="en-US" altLang="ja-JP" dirty="0">
              <a:cs typeface="メイリオ" panose="020B0604030504040204" pitchFamily="50" charset="-128"/>
            </a:endParaRPr>
          </a:p>
          <a:p>
            <a:pPr algn="just">
              <a:spcBef>
                <a:spcPts val="604"/>
              </a:spcBef>
            </a:pPr>
            <a:r>
              <a:rPr lang="ja-JP" altLang="en-US" dirty="0">
                <a:cs typeface="メイリオ" panose="020B0604030504040204" pitchFamily="50" charset="-128"/>
              </a:rPr>
              <a:t>　国税庁の下には、全国に沖縄国税事務所を含む</a:t>
            </a:r>
            <a:r>
              <a:rPr lang="en-US" altLang="ja-JP" dirty="0">
                <a:cs typeface="メイリオ" panose="020B0604030504040204" pitchFamily="50" charset="-128"/>
              </a:rPr>
              <a:t>12</a:t>
            </a:r>
            <a:r>
              <a:rPr lang="ja-JP" altLang="en-US" dirty="0">
                <a:cs typeface="メイリオ" panose="020B0604030504040204" pitchFamily="50" charset="-128"/>
              </a:rPr>
              <a:t>の国税局、</a:t>
            </a:r>
            <a:r>
              <a:rPr lang="en-US" altLang="ja-JP" dirty="0">
                <a:cs typeface="メイリオ" panose="020B0604030504040204" pitchFamily="50" charset="-128"/>
              </a:rPr>
              <a:t>524</a:t>
            </a:r>
            <a:r>
              <a:rPr lang="ja-JP" altLang="en-US" dirty="0">
                <a:cs typeface="メイリオ" panose="020B0604030504040204" pitchFamily="50" charset="-128"/>
              </a:rPr>
              <a:t>の税務署が設置されています。</a:t>
            </a:r>
            <a:endParaRPr lang="en-US" altLang="ja-JP" dirty="0">
              <a:cs typeface="メイリオ" panose="020B0604030504040204" pitchFamily="50" charset="-128"/>
            </a:endParaRPr>
          </a:p>
          <a:p>
            <a:pPr algn="just">
              <a:spcBef>
                <a:spcPts val="604"/>
              </a:spcBef>
            </a:pPr>
            <a:r>
              <a:rPr lang="ja-JP" altLang="en-US" dirty="0">
                <a:cs typeface="メイリオ" panose="020B0604030504040204" pitchFamily="50" charset="-128"/>
              </a:rPr>
              <a:t>　税務署は、国税庁や国税局の指導・監督の下に、国税の賦課・徴収を行う第一線の執行機関であり、納税者と密接なつながりを持つ行政機関です。★</a:t>
            </a:r>
            <a:endParaRPr lang="en-US" altLang="ja-JP" dirty="0">
              <a:cs typeface="メイリオ" panose="020B0604030504040204" pitchFamily="50" charset="-128"/>
            </a:endParaRPr>
          </a:p>
          <a:p>
            <a:pPr algn="just">
              <a:spcBef>
                <a:spcPts val="604"/>
              </a:spcBef>
            </a:pPr>
            <a:r>
              <a:rPr lang="ja-JP" altLang="en-US" dirty="0">
                <a:cs typeface="メイリオ" panose="020B0604030504040204" pitchFamily="50" charset="-128"/>
              </a:rPr>
              <a:t>　</a:t>
            </a:r>
            <a:endParaRPr kumimoji="1" lang="ja-JP" altLang="en-US" dirty="0"/>
          </a:p>
        </p:txBody>
      </p:sp>
    </p:spTree>
    <p:extLst>
      <p:ext uri="{BB962C8B-B14F-4D97-AF65-F5344CB8AC3E}">
        <p14:creationId xmlns:p14="http://schemas.microsoft.com/office/powerpoint/2010/main" val="1464968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a:xfrm>
            <a:off x="969963" y="762000"/>
            <a:ext cx="5057775" cy="3794125"/>
          </a:xfrm>
          <a:prstGeom prst="rect">
            <a:avLst/>
          </a:prstGeom>
          <a:ln w="6350">
            <a:solidFill>
              <a:srgbClr val="000000"/>
            </a:solidFill>
            <a:miter lim="800000"/>
            <a:headEnd/>
            <a:tailEnd/>
          </a:ln>
        </p:spPr>
      </p:sp>
      <p:sp>
        <p:nvSpPr>
          <p:cNvPr id="3" name="ノート プレースホルダー 2"/>
          <p:cNvSpPr>
            <a:spLocks noGrp="1"/>
          </p:cNvSpPr>
          <p:nvPr>
            <p:ph type="body" idx="1"/>
          </p:nvPr>
        </p:nvSpPr>
        <p:spPr>
          <a:xfrm>
            <a:off x="703902" y="4806329"/>
            <a:ext cx="6046045" cy="5303506"/>
          </a:xfrm>
        </p:spPr>
        <p:txBody>
          <a:bodyPr/>
          <a:lstStyle/>
          <a:p>
            <a:pPr>
              <a:spcBef>
                <a:spcPts val="608"/>
              </a:spcBef>
            </a:pPr>
            <a:r>
              <a:rPr lang="ja-JP" altLang="en-US" dirty="0">
                <a:solidFill>
                  <a:prstClr val="black"/>
                </a:solidFill>
              </a:rPr>
              <a:t>　広島国税局は中国地方５県、</a:t>
            </a:r>
            <a:r>
              <a:rPr lang="en-US" altLang="ja-JP" dirty="0">
                <a:solidFill>
                  <a:prstClr val="black"/>
                </a:solidFill>
              </a:rPr>
              <a:t>50</a:t>
            </a:r>
            <a:r>
              <a:rPr lang="ja-JP" altLang="en-US" dirty="0">
                <a:solidFill>
                  <a:prstClr val="black"/>
                </a:solidFill>
              </a:rPr>
              <a:t>の税務署を管轄し、約</a:t>
            </a:r>
            <a:r>
              <a:rPr lang="en-US" altLang="ja-JP" dirty="0">
                <a:solidFill>
                  <a:prstClr val="black"/>
                </a:solidFill>
              </a:rPr>
              <a:t>3,000</a:t>
            </a:r>
            <a:r>
              <a:rPr lang="ja-JP" altLang="en-US" dirty="0">
                <a:solidFill>
                  <a:prstClr val="black"/>
                </a:solidFill>
              </a:rPr>
              <a:t>人の職員が従事しています。</a:t>
            </a:r>
            <a:endParaRPr lang="en-US" altLang="ja-JP" dirty="0">
              <a:solidFill>
                <a:prstClr val="black"/>
              </a:solidFill>
            </a:endParaRPr>
          </a:p>
          <a:p>
            <a:pPr>
              <a:spcBef>
                <a:spcPts val="608"/>
              </a:spcBef>
            </a:pPr>
            <a:r>
              <a:rPr lang="ja-JP" altLang="en-US" dirty="0">
                <a:cs typeface="メイリオ" panose="020B0604030504040204" pitchFamily="50" charset="-128"/>
              </a:rPr>
              <a:t>　税務署には様々な部門があります。</a:t>
            </a:r>
            <a:endParaRPr lang="en-US" altLang="ja-JP" dirty="0">
              <a:cs typeface="メイリオ" panose="020B0604030504040204" pitchFamily="50" charset="-128"/>
            </a:endParaRPr>
          </a:p>
          <a:p>
            <a:pPr>
              <a:spcBef>
                <a:spcPts val="608"/>
              </a:spcBef>
            </a:pPr>
            <a:r>
              <a:rPr lang="ja-JP" altLang="en-US" dirty="0">
                <a:cs typeface="メイリオ" panose="020B0604030504040204" pitchFamily="50" charset="-128"/>
              </a:rPr>
              <a:t>　</a:t>
            </a:r>
            <a:endParaRPr lang="en-US" altLang="ja-JP" dirty="0">
              <a:cs typeface="メイリオ" panose="020B0604030504040204" pitchFamily="50" charset="-128"/>
            </a:endParaRPr>
          </a:p>
          <a:p>
            <a:pPr>
              <a:spcBef>
                <a:spcPts val="608"/>
              </a:spcBef>
            </a:pPr>
            <a:r>
              <a:rPr lang="en-US" altLang="ja-JP" dirty="0">
                <a:cs typeface="メイリオ" panose="020B0604030504040204" pitchFamily="50" charset="-128"/>
              </a:rPr>
              <a:t>《</a:t>
            </a:r>
            <a:r>
              <a:rPr lang="ja-JP" altLang="en-US" dirty="0">
                <a:cs typeface="メイリオ" panose="020B0604030504040204" pitchFamily="50" charset="-128"/>
              </a:rPr>
              <a:t>管理運営部門</a:t>
            </a:r>
            <a:r>
              <a:rPr lang="en-US" altLang="ja-JP" dirty="0">
                <a:cs typeface="メイリオ" panose="020B0604030504040204" pitchFamily="50" charset="-128"/>
              </a:rPr>
              <a:t>》</a:t>
            </a:r>
          </a:p>
          <a:p>
            <a:pPr>
              <a:spcBef>
                <a:spcPts val="608"/>
              </a:spcBef>
            </a:pPr>
            <a:r>
              <a:rPr lang="ja-JP" altLang="en-US" dirty="0">
                <a:cs typeface="メイリオ" panose="020B0604030504040204" pitchFamily="50" charset="-128"/>
              </a:rPr>
              <a:t>　国税の債権管理及び還付手続、国税の領収などの窓口関係事務などを行っています。</a:t>
            </a:r>
            <a:endParaRPr lang="en-US" altLang="ja-JP" dirty="0">
              <a:cs typeface="メイリオ" panose="020B0604030504040204" pitchFamily="50" charset="-128"/>
            </a:endParaRPr>
          </a:p>
          <a:p>
            <a:pPr>
              <a:spcBef>
                <a:spcPts val="608"/>
              </a:spcBef>
            </a:pPr>
            <a:r>
              <a:rPr lang="en-US" altLang="ja-JP" dirty="0">
                <a:cs typeface="メイリオ" panose="020B0604030504040204" pitchFamily="50" charset="-128"/>
              </a:rPr>
              <a:t>《</a:t>
            </a:r>
            <a:r>
              <a:rPr lang="ja-JP" altLang="en-US" dirty="0">
                <a:cs typeface="メイリオ" panose="020B0604030504040204" pitchFamily="50" charset="-128"/>
              </a:rPr>
              <a:t>徴収部門</a:t>
            </a:r>
            <a:r>
              <a:rPr lang="en-US" altLang="ja-JP" dirty="0">
                <a:cs typeface="メイリオ" panose="020B0604030504040204" pitchFamily="50" charset="-128"/>
              </a:rPr>
              <a:t>》</a:t>
            </a:r>
          </a:p>
          <a:p>
            <a:pPr>
              <a:spcBef>
                <a:spcPts val="608"/>
              </a:spcBef>
            </a:pPr>
            <a:r>
              <a:rPr lang="ja-JP" altLang="en-US" dirty="0">
                <a:cs typeface="メイリオ" panose="020B0604030504040204" pitchFamily="50" charset="-128"/>
              </a:rPr>
              <a:t>　納期限までに納付されないときは督促状を送付しますが、それでも納付がされない場合に、　　</a:t>
            </a:r>
            <a:endParaRPr lang="en-US" altLang="ja-JP" dirty="0">
              <a:cs typeface="メイリオ" panose="020B0604030504040204" pitchFamily="50" charset="-128"/>
            </a:endParaRPr>
          </a:p>
          <a:p>
            <a:pPr>
              <a:spcBef>
                <a:spcPts val="608"/>
              </a:spcBef>
            </a:pPr>
            <a:r>
              <a:rPr lang="ja-JP" altLang="en-US" dirty="0">
                <a:cs typeface="メイリオ" panose="020B0604030504040204" pitchFamily="50" charset="-128"/>
              </a:rPr>
              <a:t>　滞納整理を行います。</a:t>
            </a:r>
            <a:endParaRPr lang="en-US" altLang="ja-JP" dirty="0">
              <a:cs typeface="メイリオ" panose="020B0604030504040204" pitchFamily="50" charset="-128"/>
            </a:endParaRPr>
          </a:p>
          <a:p>
            <a:pPr>
              <a:spcBef>
                <a:spcPts val="608"/>
              </a:spcBef>
            </a:pPr>
            <a:r>
              <a:rPr lang="en-US" altLang="ja-JP" dirty="0">
                <a:cs typeface="メイリオ" panose="020B0604030504040204" pitchFamily="50" charset="-128"/>
              </a:rPr>
              <a:t>《</a:t>
            </a:r>
            <a:r>
              <a:rPr lang="ja-JP" altLang="en-US" dirty="0">
                <a:cs typeface="メイリオ" panose="020B0604030504040204" pitchFamily="50" charset="-128"/>
              </a:rPr>
              <a:t>個人課税部門</a:t>
            </a:r>
            <a:r>
              <a:rPr lang="en-US" altLang="ja-JP" dirty="0">
                <a:cs typeface="メイリオ" panose="020B0604030504040204" pitchFamily="50" charset="-128"/>
              </a:rPr>
              <a:t>》</a:t>
            </a:r>
          </a:p>
          <a:p>
            <a:pPr>
              <a:spcBef>
                <a:spcPts val="608"/>
              </a:spcBef>
            </a:pPr>
            <a:r>
              <a:rPr lang="ja-JP" altLang="en-US" dirty="0">
                <a:cs typeface="メイリオ" panose="020B0604030504040204" pitchFamily="50" charset="-128"/>
              </a:rPr>
              <a:t>　個人事業者の所得税や消費税について、申告等の相談・指導・調査など行っています。</a:t>
            </a:r>
            <a:endParaRPr lang="en-US" altLang="ja-JP" dirty="0">
              <a:cs typeface="メイリオ" panose="020B0604030504040204" pitchFamily="50" charset="-128"/>
            </a:endParaRPr>
          </a:p>
          <a:p>
            <a:pPr>
              <a:spcBef>
                <a:spcPts val="608"/>
              </a:spcBef>
            </a:pPr>
            <a:r>
              <a:rPr lang="en-US" altLang="ja-JP" dirty="0">
                <a:cs typeface="メイリオ" panose="020B0604030504040204" pitchFamily="50" charset="-128"/>
              </a:rPr>
              <a:t>《</a:t>
            </a:r>
            <a:r>
              <a:rPr lang="ja-JP" altLang="en-US" dirty="0">
                <a:cs typeface="メイリオ" panose="020B0604030504040204" pitchFamily="50" charset="-128"/>
              </a:rPr>
              <a:t>資産課税部門</a:t>
            </a:r>
            <a:r>
              <a:rPr lang="en-US" altLang="ja-JP" dirty="0">
                <a:cs typeface="メイリオ" panose="020B0604030504040204" pitchFamily="50" charset="-128"/>
              </a:rPr>
              <a:t>》</a:t>
            </a:r>
          </a:p>
          <a:p>
            <a:pPr>
              <a:spcBef>
                <a:spcPts val="608"/>
              </a:spcBef>
            </a:pPr>
            <a:r>
              <a:rPr lang="ja-JP" altLang="en-US" dirty="0">
                <a:cs typeface="メイリオ" panose="020B0604030504040204" pitchFamily="50" charset="-128"/>
              </a:rPr>
              <a:t>　相続税、贈与税や、土地・株式等の譲渡所得について、申告等の相談・指導・調査を行っています。</a:t>
            </a:r>
            <a:endParaRPr lang="en-US" altLang="ja-JP" dirty="0">
              <a:cs typeface="メイリオ" panose="020B0604030504040204" pitchFamily="50" charset="-128"/>
            </a:endParaRPr>
          </a:p>
          <a:p>
            <a:pPr>
              <a:spcBef>
                <a:spcPts val="608"/>
              </a:spcBef>
            </a:pPr>
            <a:r>
              <a:rPr lang="en-US" altLang="ja-JP" dirty="0">
                <a:cs typeface="メイリオ" panose="020B0604030504040204" pitchFamily="50" charset="-128"/>
              </a:rPr>
              <a:t>《</a:t>
            </a:r>
            <a:r>
              <a:rPr lang="ja-JP" altLang="en-US" dirty="0">
                <a:cs typeface="メイリオ" panose="020B0604030504040204" pitchFamily="50" charset="-128"/>
              </a:rPr>
              <a:t>法人課税部門</a:t>
            </a:r>
            <a:r>
              <a:rPr lang="en-US" altLang="ja-JP" dirty="0">
                <a:cs typeface="メイリオ" panose="020B0604030504040204" pitchFamily="50" charset="-128"/>
              </a:rPr>
              <a:t>》</a:t>
            </a:r>
          </a:p>
          <a:p>
            <a:pPr>
              <a:spcBef>
                <a:spcPts val="608"/>
              </a:spcBef>
            </a:pPr>
            <a:r>
              <a:rPr lang="ja-JP" altLang="en-US" dirty="0">
                <a:cs typeface="メイリオ" panose="020B0604030504040204" pitchFamily="50" charset="-128"/>
              </a:rPr>
              <a:t>　株式会社等の企業の法人税や消費税、源泉所得税や印紙税等について申告等の相談・指導・調査を行っています。</a:t>
            </a:r>
            <a:endParaRPr lang="en-US" altLang="ja-JP" dirty="0">
              <a:cs typeface="メイリオ" panose="020B0604030504040204" pitchFamily="50" charset="-128"/>
            </a:endParaRPr>
          </a:p>
          <a:p>
            <a:pPr>
              <a:spcBef>
                <a:spcPts val="608"/>
              </a:spcBef>
            </a:pPr>
            <a:r>
              <a:rPr lang="en-US" altLang="ja-JP" dirty="0">
                <a:cs typeface="メイリオ" panose="020B0604030504040204" pitchFamily="50" charset="-128"/>
              </a:rPr>
              <a:t>《</a:t>
            </a:r>
            <a:r>
              <a:rPr lang="ja-JP" altLang="en-US" dirty="0">
                <a:cs typeface="メイリオ" panose="020B0604030504040204" pitchFamily="50" charset="-128"/>
              </a:rPr>
              <a:t>酒類指導官</a:t>
            </a:r>
            <a:r>
              <a:rPr lang="en-US" altLang="ja-JP" dirty="0">
                <a:cs typeface="メイリオ" panose="020B0604030504040204" pitchFamily="50" charset="-128"/>
              </a:rPr>
              <a:t>》</a:t>
            </a:r>
          </a:p>
          <a:p>
            <a:pPr>
              <a:spcBef>
                <a:spcPts val="608"/>
              </a:spcBef>
            </a:pPr>
            <a:r>
              <a:rPr lang="ja-JP" altLang="en-US" dirty="0">
                <a:cs typeface="メイリオ" panose="020B0604030504040204" pitchFamily="50" charset="-128"/>
              </a:rPr>
              <a:t>　酒類の製造・販売業に必要な免許申請に関する相談・審査を行っています。★</a:t>
            </a:r>
            <a:endParaRPr lang="en-US" altLang="ja-JP" dirty="0">
              <a:cs typeface="メイリオ" panose="020B0604030504040204" pitchFamily="50" charset="-128"/>
            </a:endParaRPr>
          </a:p>
          <a:p>
            <a:pPr>
              <a:spcBef>
                <a:spcPts val="608"/>
              </a:spcBef>
            </a:pPr>
            <a:endParaRPr lang="ja-JP" altLang="en-US" sz="800" dirty="0"/>
          </a:p>
        </p:txBody>
      </p:sp>
      <p:sp>
        <p:nvSpPr>
          <p:cNvPr id="4" name="スライド番号プレースホルダー 3"/>
          <p:cNvSpPr>
            <a:spLocks noGrp="1"/>
          </p:cNvSpPr>
          <p:nvPr>
            <p:ph type="sldNum" sz="quarter" idx="10"/>
          </p:nvPr>
        </p:nvSpPr>
        <p:spPr/>
        <p:txBody>
          <a:bodyPr/>
          <a:lstStyle/>
          <a:p>
            <a:fld id="{F1CA59A0-E8DD-44A8-ACDE-F95F4A0BEB4F}" type="slidenum">
              <a:rPr kumimoji="1" lang="ja-JP" altLang="en-US" smtClean="0"/>
              <a:t>3</a:t>
            </a:fld>
            <a:endParaRPr kumimoji="1" lang="ja-JP" altLang="en-US"/>
          </a:p>
        </p:txBody>
      </p:sp>
    </p:spTree>
    <p:extLst>
      <p:ext uri="{BB962C8B-B14F-4D97-AF65-F5344CB8AC3E}">
        <p14:creationId xmlns:p14="http://schemas.microsoft.com/office/powerpoint/2010/main" val="3883715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7" name="スライド番号プレースホルダ 3"/>
          <p:cNvSpPr txBox="1">
            <a:spLocks noGrp="1"/>
          </p:cNvSpPr>
          <p:nvPr/>
        </p:nvSpPr>
        <p:spPr bwMode="auto">
          <a:xfrm>
            <a:off x="3851429" y="9431507"/>
            <a:ext cx="2944644" cy="49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6" rIns="95474" bIns="47736"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08B1C1AC-9999-4391-BAD9-C15FFFC5B2C7}" type="slidenum">
              <a:rPr lang="en-US" altLang="ja-JP">
                <a:ea typeface="HG丸ｺﾞｼｯｸM-PRO" panose="020F0600000000000000" pitchFamily="50" charset="-128"/>
              </a:rPr>
              <a:pPr algn="r" eaLnBrk="1" hangingPunct="1">
                <a:spcBef>
                  <a:spcPct val="0"/>
                </a:spcBef>
              </a:pPr>
              <a:t>4</a:t>
            </a:fld>
            <a:endParaRPr lang="en-US" altLang="ja-JP" dirty="0">
              <a:ea typeface="HG丸ｺﾞｼｯｸM-PRO" panose="020F0600000000000000" pitchFamily="50" charset="-128"/>
            </a:endParaRPr>
          </a:p>
        </p:txBody>
      </p:sp>
      <p:sp>
        <p:nvSpPr>
          <p:cNvPr id="3" name="スライド イメージ プレースホルダー 2">
            <a:extLst>
              <a:ext uri="{FF2B5EF4-FFF2-40B4-BE49-F238E27FC236}">
                <a16:creationId xmlns:a16="http://schemas.microsoft.com/office/drawing/2014/main" id="{6956D8CC-EA53-4DE6-86E8-8FCE42F44C9A}"/>
              </a:ext>
            </a:extLst>
          </p:cNvPr>
          <p:cNvSpPr>
            <a:spLocks noGrp="1" noRot="1" noChangeAspect="1"/>
          </p:cNvSpPr>
          <p:nvPr>
            <p:ph type="sldImg"/>
          </p:nvPr>
        </p:nvSpPr>
        <p:spPr>
          <a:xfrm>
            <a:off x="917575" y="542925"/>
            <a:ext cx="4962525" cy="3722688"/>
          </a:xfrm>
        </p:spPr>
      </p:sp>
      <p:sp>
        <p:nvSpPr>
          <p:cNvPr id="4" name="ノート プレースホルダー 3">
            <a:extLst>
              <a:ext uri="{FF2B5EF4-FFF2-40B4-BE49-F238E27FC236}">
                <a16:creationId xmlns:a16="http://schemas.microsoft.com/office/drawing/2014/main" id="{60E87C53-BCFB-4C73-8B12-7CD33B1531DB}"/>
              </a:ext>
            </a:extLst>
          </p:cNvPr>
          <p:cNvSpPr>
            <a:spLocks noGrp="1"/>
          </p:cNvSpPr>
          <p:nvPr>
            <p:ph type="body" idx="1"/>
          </p:nvPr>
        </p:nvSpPr>
        <p:spPr/>
        <p:txBody>
          <a:bodyPr/>
          <a:lstStyle/>
          <a:p>
            <a:r>
              <a:rPr lang="ja-JP" altLang="en-US" dirty="0">
                <a:cs typeface="メイリオ" panose="020B0604030504040204" pitchFamily="50" charset="-128"/>
              </a:rPr>
              <a:t>　国税庁インターネット番組「</a:t>
            </a:r>
            <a:r>
              <a:rPr lang="en-US" altLang="ja-JP" dirty="0">
                <a:cs typeface="メイリオ" panose="020B0604030504040204" pitchFamily="50" charset="-128"/>
              </a:rPr>
              <a:t>Web-TAX-TV</a:t>
            </a:r>
            <a:r>
              <a:rPr lang="ja-JP" altLang="en-US" dirty="0">
                <a:cs typeface="メイリオ" panose="020B0604030504040204" pitchFamily="50" charset="-128"/>
              </a:rPr>
              <a:t>」では、様々な取組を紹介する番組</a:t>
            </a:r>
            <a:r>
              <a:rPr lang="ja-JP" altLang="en-US" dirty="0"/>
              <a:t>を配信しています。</a:t>
            </a:r>
            <a:endParaRPr lang="en-US" altLang="ja-JP" dirty="0"/>
          </a:p>
          <a:p>
            <a:pPr algn="just" eaLnBrk="1" hangingPunct="1"/>
            <a:r>
              <a:rPr lang="ja-JP" altLang="en-US" dirty="0">
                <a:cs typeface="メイリオ" panose="020B0604030504040204" pitchFamily="50" charset="-128"/>
              </a:rPr>
              <a:t>　</a:t>
            </a:r>
            <a:r>
              <a:rPr lang="ja-JP" altLang="ja-JP" dirty="0">
                <a:cs typeface="メイリオ" panose="020B0604030504040204" pitchFamily="50" charset="-128"/>
              </a:rPr>
              <a:t>人気の６番組を２分３０秒のダイジェストにまとめ</a:t>
            </a:r>
            <a:r>
              <a:rPr lang="ja-JP" altLang="en-US" dirty="0">
                <a:cs typeface="メイリオ" panose="020B0604030504040204" pitchFamily="50" charset="-128"/>
              </a:rPr>
              <a:t>た「ドラマ版ダイジェスト」も配信しています。</a:t>
            </a:r>
            <a:endParaRPr lang="en-US" altLang="ja-JP" dirty="0">
              <a:cs typeface="メイリオ" panose="020B0604030504040204" pitchFamily="50" charset="-128"/>
            </a:endParaRPr>
          </a:p>
          <a:p>
            <a:pPr algn="just" defTabSz="921075">
              <a:spcBef>
                <a:spcPts val="403"/>
              </a:spcBef>
              <a:defRPr/>
            </a:pPr>
            <a:r>
              <a:rPr lang="ja-JP" altLang="en-US" dirty="0">
                <a:cs typeface="メイリオ" panose="020B0604030504040204" pitchFamily="50" charset="-128"/>
              </a:rPr>
              <a:t>　税務</a:t>
            </a:r>
            <a:r>
              <a:rPr lang="ja-JP" altLang="ja-JP" dirty="0">
                <a:cs typeface="メイリオ" panose="020B0604030504040204" pitchFamily="50" charset="-128"/>
              </a:rPr>
              <a:t>調査、徴収の現場の雰囲気を体験いただけるものとなっています</a:t>
            </a:r>
            <a:r>
              <a:rPr lang="ja-JP" altLang="en-US" dirty="0">
                <a:cs typeface="メイリオ" panose="020B0604030504040204" pitchFamily="50" charset="-128"/>
              </a:rPr>
              <a:t>。</a:t>
            </a:r>
            <a:endParaRPr lang="en-US" altLang="ja-JP" dirty="0">
              <a:cs typeface="メイリオ" panose="020B0604030504040204" pitchFamily="50" charset="-128"/>
            </a:endParaRPr>
          </a:p>
          <a:p>
            <a:pPr algn="just">
              <a:defRPr/>
            </a:pPr>
            <a:r>
              <a:rPr lang="ja-JP" altLang="en-US" dirty="0"/>
              <a:t>　</a:t>
            </a:r>
            <a:r>
              <a:rPr lang="ja-JP" altLang="en-US" dirty="0">
                <a:cs typeface="メイリオ" panose="020B0604030504040204" pitchFamily="50" charset="-128"/>
              </a:rPr>
              <a:t>国税庁ホームページに掲載されていますので、</a:t>
            </a:r>
            <a:r>
              <a:rPr lang="ja-JP" altLang="en-US" dirty="0"/>
              <a:t>是非、ご覧ください。</a:t>
            </a:r>
          </a:p>
          <a:p>
            <a:pPr algn="just" defTabSz="921075">
              <a:spcBef>
                <a:spcPts val="403"/>
              </a:spcBef>
              <a:defRPr/>
            </a:pPr>
            <a:r>
              <a:rPr lang="ja-JP" altLang="en-US" dirty="0"/>
              <a:t>　また、</a:t>
            </a:r>
            <a:r>
              <a:rPr lang="en-US" altLang="ja-JP" dirty="0"/>
              <a:t>YouTube</a:t>
            </a:r>
            <a:r>
              <a:rPr lang="ja-JP" altLang="en-US" dirty="0"/>
              <a:t>「国税庁動画チャンネル」でも配信しています。★</a:t>
            </a:r>
            <a:endParaRPr lang="en-US" altLang="ja-JP" dirty="0"/>
          </a:p>
          <a:p>
            <a:pPr algn="just" defTabSz="921075">
              <a:spcBef>
                <a:spcPts val="403"/>
              </a:spcBef>
              <a:defRPr/>
            </a:pPr>
            <a:endParaRPr lang="en-US" altLang="ja-JP" dirty="0">
              <a:cs typeface="メイリオ" panose="020B0604030504040204" pitchFamily="50" charset="-128"/>
            </a:endParaRPr>
          </a:p>
          <a:p>
            <a:pPr algn="just" defTabSz="921075">
              <a:spcBef>
                <a:spcPts val="403"/>
              </a:spcBef>
              <a:defRPr/>
            </a:pPr>
            <a:endParaRPr lang="en-US" altLang="ja-JP" dirty="0">
              <a:cs typeface="メイリオ" panose="020B0604030504040204" pitchFamily="50" charset="-128"/>
            </a:endParaRPr>
          </a:p>
          <a:p>
            <a:pPr algn="just" eaLnBrk="1" hangingPunct="1"/>
            <a:r>
              <a:rPr lang="en-US" altLang="ja-JP" dirty="0">
                <a:cs typeface="メイリオ" panose="020B0604030504040204" pitchFamily="50" charset="-128"/>
              </a:rPr>
              <a:t>[</a:t>
            </a:r>
            <a:r>
              <a:rPr lang="ja-JP" altLang="en-US" dirty="0">
                <a:cs typeface="メイリオ" panose="020B0604030504040204" pitchFamily="50" charset="-128"/>
              </a:rPr>
              <a:t>収録ドラマ　６作品</a:t>
            </a:r>
            <a:r>
              <a:rPr lang="en-US" altLang="ja-JP" dirty="0">
                <a:cs typeface="メイリオ" panose="020B0604030504040204" pitchFamily="50" charset="-128"/>
              </a:rPr>
              <a:t>]</a:t>
            </a:r>
          </a:p>
          <a:p>
            <a:pPr algn="just" eaLnBrk="1" hangingPunct="1"/>
            <a:r>
              <a:rPr lang="ja-JP" altLang="en-US" dirty="0">
                <a:cs typeface="メイリオ" panose="020B0604030504040204" pitchFamily="50" charset="-128"/>
              </a:rPr>
              <a:t>・「国税査察官の仕事」</a:t>
            </a:r>
            <a:endParaRPr lang="en-US" altLang="ja-JP" dirty="0">
              <a:cs typeface="メイリオ" panose="020B0604030504040204" pitchFamily="50" charset="-128"/>
            </a:endParaRPr>
          </a:p>
          <a:p>
            <a:pPr algn="just" eaLnBrk="1" hangingPunct="1"/>
            <a:r>
              <a:rPr lang="ja-JP" altLang="en-US" dirty="0">
                <a:cs typeface="メイリオ" panose="020B0604030504040204" pitchFamily="50" charset="-128"/>
              </a:rPr>
              <a:t>・「海を越えた税務調査　国税局調査部の仕事」</a:t>
            </a:r>
            <a:endParaRPr lang="en-US" altLang="ja-JP" dirty="0">
              <a:cs typeface="メイリオ" panose="020B0604030504040204" pitchFamily="50" charset="-128"/>
            </a:endParaRPr>
          </a:p>
          <a:p>
            <a:pPr algn="just" eaLnBrk="1" hangingPunct="1"/>
            <a:r>
              <a:rPr lang="ja-JP" altLang="en-US" dirty="0">
                <a:cs typeface="メイリオ" panose="020B0604030504040204" pitchFamily="50" charset="-128"/>
              </a:rPr>
              <a:t>・「海を越えた税務調査</a:t>
            </a:r>
            <a:r>
              <a:rPr lang="en-US" altLang="ja-JP" dirty="0">
                <a:cs typeface="メイリオ" panose="020B0604030504040204" pitchFamily="50" charset="-128"/>
              </a:rPr>
              <a:t>Ⅱ</a:t>
            </a:r>
            <a:r>
              <a:rPr lang="ja-JP" altLang="en-US" dirty="0">
                <a:cs typeface="メイリオ" panose="020B0604030504040204" pitchFamily="50" charset="-128"/>
              </a:rPr>
              <a:t>　日韓税務協力の推進」</a:t>
            </a:r>
            <a:endParaRPr lang="en-US" altLang="ja-JP" dirty="0">
              <a:cs typeface="メイリオ" panose="020B0604030504040204" pitchFamily="50" charset="-128"/>
            </a:endParaRPr>
          </a:p>
          <a:p>
            <a:pPr algn="just" eaLnBrk="1" hangingPunct="1"/>
            <a:r>
              <a:rPr lang="ja-JP" altLang="en-US" dirty="0">
                <a:cs typeface="メイリオ" panose="020B0604030504040204" pitchFamily="50" charset="-128"/>
              </a:rPr>
              <a:t>・「国際的租税回避行為への対応　国際税務専門官の仕事」</a:t>
            </a:r>
            <a:endParaRPr lang="en-US" altLang="ja-JP" dirty="0">
              <a:cs typeface="メイリオ" panose="020B0604030504040204" pitchFamily="50" charset="-128"/>
            </a:endParaRPr>
          </a:p>
          <a:p>
            <a:pPr algn="just" eaLnBrk="1" hangingPunct="1"/>
            <a:r>
              <a:rPr lang="ja-JP" altLang="en-US" dirty="0">
                <a:cs typeface="メイリオ" panose="020B0604030504040204" pitchFamily="50" charset="-128"/>
              </a:rPr>
              <a:t>・「あなたのインターネット取引、確定申告していますか」</a:t>
            </a:r>
            <a:endParaRPr lang="en-US" altLang="ja-JP" dirty="0">
              <a:cs typeface="メイリオ" panose="020B0604030504040204" pitchFamily="50" charset="-128"/>
            </a:endParaRPr>
          </a:p>
          <a:p>
            <a:pPr algn="just" eaLnBrk="1" hangingPunct="1"/>
            <a:r>
              <a:rPr lang="ja-JP" altLang="en-US" dirty="0">
                <a:cs typeface="メイリオ" panose="020B0604030504040204" pitchFamily="50" charset="-128"/>
              </a:rPr>
              <a:t>・「国税徴収官の仕事」</a:t>
            </a:r>
            <a:endParaRPr lang="en-US" altLang="ja-JP" dirty="0">
              <a:cs typeface="メイリオ" panose="020B0604030504040204" pitchFamily="50" charset="-128"/>
            </a:endParaRPr>
          </a:p>
          <a:p>
            <a:pPr algn="just" eaLnBrk="1" hangingPunct="1"/>
            <a:endParaRPr lang="en-US" altLang="ja-JP" dirty="0">
              <a:cs typeface="メイリオ" panose="020B0604030504040204" pitchFamily="50" charset="-128"/>
            </a:endParaRPr>
          </a:p>
          <a:p>
            <a:pPr algn="just" eaLnBrk="1" hangingPunct="1"/>
            <a:r>
              <a:rPr lang="ja-JP" altLang="en-US" dirty="0">
                <a:cs typeface="メイリオ" panose="020B0604030504040204" pitchFamily="50" charset="-128"/>
              </a:rPr>
              <a:t>　</a:t>
            </a:r>
            <a:endParaRPr kumimoji="1" lang="ja-JP" altLang="en-US" dirty="0"/>
          </a:p>
        </p:txBody>
      </p:sp>
    </p:spTree>
    <p:extLst>
      <p:ext uri="{BB962C8B-B14F-4D97-AF65-F5344CB8AC3E}">
        <p14:creationId xmlns:p14="http://schemas.microsoft.com/office/powerpoint/2010/main" val="87246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7" name="スライド番号プレースホルダ 3"/>
          <p:cNvSpPr txBox="1">
            <a:spLocks noGrp="1"/>
          </p:cNvSpPr>
          <p:nvPr/>
        </p:nvSpPr>
        <p:spPr bwMode="auto">
          <a:xfrm>
            <a:off x="3851429" y="9431507"/>
            <a:ext cx="2944644" cy="49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6" rIns="95474" bIns="47736"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08B1C1AC-9999-4391-BAD9-C15FFFC5B2C7}" type="slidenum">
              <a:rPr lang="en-US" altLang="ja-JP">
                <a:ea typeface="HG丸ｺﾞｼｯｸM-PRO" panose="020F0600000000000000" pitchFamily="50" charset="-128"/>
              </a:rPr>
              <a:pPr algn="r" eaLnBrk="1" hangingPunct="1">
                <a:spcBef>
                  <a:spcPct val="0"/>
                </a:spcBef>
              </a:pPr>
              <a:t>5</a:t>
            </a:fld>
            <a:endParaRPr lang="en-US" altLang="ja-JP" dirty="0">
              <a:ea typeface="HG丸ｺﾞｼｯｸM-PRO" panose="020F0600000000000000" pitchFamily="50" charset="-128"/>
            </a:endParaRPr>
          </a:p>
        </p:txBody>
      </p:sp>
      <p:sp>
        <p:nvSpPr>
          <p:cNvPr id="3" name="スライド イメージ プレースホルダー 2">
            <a:extLst>
              <a:ext uri="{FF2B5EF4-FFF2-40B4-BE49-F238E27FC236}">
                <a16:creationId xmlns:a16="http://schemas.microsoft.com/office/drawing/2014/main" id="{629F29E0-C55E-4957-B858-62C45AB2EA01}"/>
              </a:ext>
            </a:extLst>
          </p:cNvPr>
          <p:cNvSpPr>
            <a:spLocks noGrp="1" noRot="1" noChangeAspect="1"/>
          </p:cNvSpPr>
          <p:nvPr>
            <p:ph type="sldImg"/>
          </p:nvPr>
        </p:nvSpPr>
        <p:spPr>
          <a:xfrm>
            <a:off x="917575" y="542925"/>
            <a:ext cx="4962525" cy="3722688"/>
          </a:xfrm>
        </p:spPr>
      </p:sp>
      <p:sp>
        <p:nvSpPr>
          <p:cNvPr id="4" name="ノート プレースホルダー 3">
            <a:extLst>
              <a:ext uri="{FF2B5EF4-FFF2-40B4-BE49-F238E27FC236}">
                <a16:creationId xmlns:a16="http://schemas.microsoft.com/office/drawing/2014/main" id="{23C64916-BD94-4072-8502-CEEDEEBCAC35}"/>
              </a:ext>
            </a:extLst>
          </p:cNvPr>
          <p:cNvSpPr>
            <a:spLocks noGrp="1"/>
          </p:cNvSpPr>
          <p:nvPr>
            <p:ph type="body" idx="1"/>
          </p:nvPr>
        </p:nvSpPr>
        <p:spPr/>
        <p:txBody>
          <a:bodyPr/>
          <a:lstStyle/>
          <a:p>
            <a:pPr algn="just">
              <a:spcBef>
                <a:spcPts val="604"/>
              </a:spcBef>
            </a:pPr>
            <a:r>
              <a:rPr lang="ja-JP" altLang="en-US" dirty="0">
                <a:cs typeface="メイリオ" panose="020B0604030504040204" pitchFamily="50" charset="-128"/>
              </a:rPr>
              <a:t>　税のプロフェッショナルを目指す方に、国税庁の仕事やその魅力・やりがいをご紹介した「税のプロフェッショナルを目指して」なども配信していますので、是非、ご覧ください。★</a:t>
            </a:r>
            <a:endParaRPr lang="en-US" altLang="ja-JP" dirty="0">
              <a:cs typeface="メイリオ" panose="020B0604030504040204" pitchFamily="50" charset="-128"/>
            </a:endParaRPr>
          </a:p>
          <a:p>
            <a:pPr>
              <a:spcBef>
                <a:spcPts val="604"/>
              </a:spcBef>
            </a:pPr>
            <a:endParaRPr kumimoji="1" lang="ja-JP" altLang="en-US" dirty="0"/>
          </a:p>
        </p:txBody>
      </p:sp>
    </p:spTree>
    <p:extLst>
      <p:ext uri="{BB962C8B-B14F-4D97-AF65-F5344CB8AC3E}">
        <p14:creationId xmlns:p14="http://schemas.microsoft.com/office/powerpoint/2010/main" val="259815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816353" y="9374191"/>
            <a:ext cx="29178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40" tIns="47366" rIns="94740" bIns="47366"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6</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id="{2DB57A2E-BC09-4332-B4C2-D1F9F9BA246B}"/>
              </a:ext>
            </a:extLst>
          </p:cNvPr>
          <p:cNvSpPr>
            <a:spLocks noGrp="1" noRot="1" noChangeAspect="1"/>
          </p:cNvSpPr>
          <p:nvPr>
            <p:ph type="sldImg"/>
          </p:nvPr>
        </p:nvSpPr>
        <p:spPr>
          <a:xfrm>
            <a:off x="903288" y="539750"/>
            <a:ext cx="4933950" cy="3700463"/>
          </a:xfrm>
        </p:spPr>
      </p:sp>
      <p:sp>
        <p:nvSpPr>
          <p:cNvPr id="4" name="ノート プレースホルダー 3"/>
          <p:cNvSpPr>
            <a:spLocks noGrp="1"/>
          </p:cNvSpPr>
          <p:nvPr>
            <p:ph type="body" sz="quarter" idx="10"/>
          </p:nvPr>
        </p:nvSpPr>
        <p:spPr>
          <a:xfrm>
            <a:off x="895570" y="4509409"/>
            <a:ext cx="5046713" cy="5417234"/>
          </a:xfrm>
        </p:spPr>
        <p:txBody>
          <a:bodyPr/>
          <a:lstStyle/>
          <a:p>
            <a:r>
              <a:rPr kumimoji="1" lang="ja-JP" altLang="en-US" dirty="0"/>
              <a:t>　ここからは、みんなにいろいろと考えてもらおうと思います。</a:t>
            </a:r>
            <a:endParaRPr kumimoji="1" lang="en-US" altLang="ja-JP" dirty="0"/>
          </a:p>
          <a:p>
            <a:r>
              <a:rPr lang="ja-JP" altLang="en-US" dirty="0"/>
              <a:t>　今学校に必要だと思うものと、それを購入するためにどのようにお金（税金）を集めるかについてです。★</a:t>
            </a:r>
            <a:endParaRPr kumimoji="1" lang="ja-JP" altLang="en-US" dirty="0"/>
          </a:p>
        </p:txBody>
      </p:sp>
    </p:spTree>
    <p:extLst>
      <p:ext uri="{BB962C8B-B14F-4D97-AF65-F5344CB8AC3E}">
        <p14:creationId xmlns:p14="http://schemas.microsoft.com/office/powerpoint/2010/main" val="2216269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09988" y="4509409"/>
            <a:ext cx="5208407" cy="5417234"/>
          </a:xfrm>
        </p:spPr>
        <p:txBody>
          <a:bodyPr/>
          <a:lstStyle/>
          <a:p>
            <a:r>
              <a:rPr kumimoji="1" lang="ja-JP" altLang="en-US" dirty="0"/>
              <a:t>　</a:t>
            </a:r>
            <a:endParaRPr kumimoji="1" lang="en-US" altLang="ja-JP" dirty="0"/>
          </a:p>
          <a:p>
            <a:r>
              <a:rPr lang="en-US" altLang="ja-JP" dirty="0"/>
              <a:t>【</a:t>
            </a:r>
            <a:r>
              <a:rPr lang="ja-JP" altLang="en-US" dirty="0"/>
              <a:t>タブレット使用</a:t>
            </a:r>
            <a:r>
              <a:rPr lang="en-US" altLang="ja-JP" dirty="0"/>
              <a:t>】</a:t>
            </a:r>
            <a:r>
              <a:rPr kumimoji="1" lang="ja-JP" altLang="en-US" dirty="0"/>
              <a:t>　</a:t>
            </a:r>
            <a:endParaRPr kumimoji="1" lang="en-US" altLang="ja-JP" dirty="0"/>
          </a:p>
          <a:p>
            <a:r>
              <a:rPr kumimoji="1" lang="ja-JP" altLang="en-US" dirty="0"/>
              <a:t>　例：</a:t>
            </a:r>
            <a:r>
              <a:rPr kumimoji="1" lang="en-US" altLang="ja-JP" dirty="0"/>
              <a:t>Google</a:t>
            </a:r>
            <a:r>
              <a:rPr kumimoji="1" lang="ja-JP" altLang="en-US" dirty="0"/>
              <a:t>：クラスルームの「</a:t>
            </a:r>
            <a:r>
              <a:rPr lang="ja-JP" altLang="en-US" dirty="0"/>
              <a:t>スプレッドシート</a:t>
            </a:r>
            <a:r>
              <a:rPr kumimoji="1" lang="ja-JP" altLang="en-US" dirty="0"/>
              <a:t>」を使用する。</a:t>
            </a:r>
            <a:endParaRPr kumimoji="1" lang="en-US" altLang="ja-JP" dirty="0"/>
          </a:p>
          <a:p>
            <a:r>
              <a:rPr lang="ja-JP" altLang="en-US" dirty="0"/>
              <a:t>　　</a:t>
            </a:r>
            <a:endParaRPr lang="en-US" altLang="ja-JP" dirty="0"/>
          </a:p>
          <a:p>
            <a:r>
              <a:rPr lang="en-US" altLang="ja-JP" dirty="0"/>
              <a:t>【</a:t>
            </a:r>
            <a:r>
              <a:rPr lang="ja-JP" altLang="en-US" dirty="0"/>
              <a:t>学校に必要なもの</a:t>
            </a:r>
            <a:r>
              <a:rPr lang="en-US" altLang="ja-JP" dirty="0"/>
              <a:t>】</a:t>
            </a:r>
            <a:r>
              <a:rPr lang="ja-JP" altLang="en-US" dirty="0"/>
              <a:t>　　</a:t>
            </a:r>
            <a:endParaRPr lang="en-US" altLang="ja-JP" dirty="0"/>
          </a:p>
          <a:p>
            <a:r>
              <a:rPr kumimoji="1" lang="ja-JP" altLang="en-US" dirty="0"/>
              <a:t>　学校に必要なものを考えてみてください。</a:t>
            </a:r>
            <a:endParaRPr kumimoji="1" lang="en-US" altLang="ja-JP" dirty="0"/>
          </a:p>
          <a:p>
            <a:r>
              <a:rPr kumimoji="1" lang="ja-JP" altLang="en-US" dirty="0"/>
              <a:t>　＊みんなからの意見を確認して・・</a:t>
            </a:r>
            <a:endParaRPr kumimoji="1" lang="en-US" altLang="ja-JP" dirty="0"/>
          </a:p>
          <a:p>
            <a:r>
              <a:rPr lang="ja-JP" altLang="en-US" dirty="0"/>
              <a:t>　いろんな意見がありますね。</a:t>
            </a:r>
            <a:endParaRPr lang="en-US" altLang="ja-JP" dirty="0"/>
          </a:p>
          <a:p>
            <a:r>
              <a:rPr lang="ja-JP" altLang="en-US" dirty="0"/>
              <a:t>　みんなからの意見の内、例えば、●●●が</a:t>
            </a:r>
            <a:r>
              <a:rPr lang="en-US" altLang="ja-JP" dirty="0"/>
              <a:t>300</a:t>
            </a:r>
            <a:r>
              <a:rPr lang="ja-JP" altLang="en-US" dirty="0"/>
              <a:t>万円必要であるとします。</a:t>
            </a:r>
            <a:endParaRPr lang="en-US" altLang="ja-JP" dirty="0"/>
          </a:p>
          <a:p>
            <a:r>
              <a:rPr lang="ja-JP" altLang="en-US" dirty="0"/>
              <a:t>　では、そのお金（税金）をどのように集めるか考えてみましょう。</a:t>
            </a:r>
            <a:endParaRPr lang="en-US" altLang="ja-JP" dirty="0"/>
          </a:p>
          <a:p>
            <a:endParaRPr lang="en-US" altLang="ja-JP" dirty="0"/>
          </a:p>
          <a:p>
            <a:r>
              <a:rPr lang="en-US" altLang="ja-JP" dirty="0"/>
              <a:t>【</a:t>
            </a:r>
            <a:r>
              <a:rPr lang="ja-JP" altLang="en-US" dirty="0"/>
              <a:t>お金の集め方</a:t>
            </a:r>
            <a:r>
              <a:rPr lang="en-US" altLang="ja-JP" dirty="0"/>
              <a:t>】</a:t>
            </a:r>
          </a:p>
          <a:p>
            <a:r>
              <a:rPr lang="ja-JP" altLang="en-US" dirty="0"/>
              <a:t>　＊みんなからの意見を確認して・・</a:t>
            </a:r>
            <a:endParaRPr lang="en-US" altLang="ja-JP" dirty="0"/>
          </a:p>
          <a:p>
            <a:r>
              <a:rPr lang="ja-JP" altLang="en-US" dirty="0"/>
              <a:t>　●●のようなおもしろい意見もありますね。</a:t>
            </a:r>
            <a:endParaRPr lang="en-US" altLang="ja-JP" dirty="0"/>
          </a:p>
          <a:p>
            <a:endParaRPr lang="en-US" altLang="ja-JP" dirty="0"/>
          </a:p>
          <a:p>
            <a:r>
              <a:rPr lang="ja-JP" altLang="en-US" dirty="0"/>
              <a:t>　それでは、税金の集め方について考えてみましょう。</a:t>
            </a:r>
            <a:endParaRPr lang="en-US" altLang="ja-JP" dirty="0"/>
          </a:p>
          <a:p>
            <a:r>
              <a:rPr lang="ja-JP" altLang="en-US" dirty="0"/>
              <a:t>　キーワードは公平です。★</a:t>
            </a:r>
            <a:endParaRPr lang="en-US" altLang="ja-JP" dirty="0"/>
          </a:p>
          <a:p>
            <a:r>
              <a:rPr lang="ja-JP" altLang="en-US" dirty="0"/>
              <a:t>　　</a:t>
            </a:r>
          </a:p>
          <a:p>
            <a:endParaRPr kumimoji="1" lang="en-US" altLang="ja-JP" dirty="0"/>
          </a:p>
          <a:p>
            <a:endParaRPr lang="en-US" altLang="ja-JP" dirty="0"/>
          </a:p>
          <a:p>
            <a:r>
              <a:rPr kumimoji="1" lang="ja-JP" altLang="en-US" dirty="0"/>
              <a:t>　</a:t>
            </a:r>
          </a:p>
        </p:txBody>
      </p:sp>
      <p:sp>
        <p:nvSpPr>
          <p:cNvPr id="4" name="スライド番号プレースホルダー 3"/>
          <p:cNvSpPr>
            <a:spLocks noGrp="1"/>
          </p:cNvSpPr>
          <p:nvPr>
            <p:ph type="sldNum" sz="quarter" idx="10"/>
          </p:nvPr>
        </p:nvSpPr>
        <p:spPr/>
        <p:txBody>
          <a:bodyPr/>
          <a:lstStyle/>
          <a:p>
            <a:fld id="{F1CA59A0-E8DD-44A8-ACDE-F95F4A0BEB4F}" type="slidenum">
              <a:rPr kumimoji="1" lang="ja-JP" altLang="en-US" smtClean="0"/>
              <a:t>7</a:t>
            </a:fld>
            <a:endParaRPr kumimoji="1" lang="ja-JP" altLang="en-US" dirty="0"/>
          </a:p>
        </p:txBody>
      </p:sp>
    </p:spTree>
    <p:extLst>
      <p:ext uri="{BB962C8B-B14F-4D97-AF65-F5344CB8AC3E}">
        <p14:creationId xmlns:p14="http://schemas.microsoft.com/office/powerpoint/2010/main" val="1822458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a:t>　　</a:t>
            </a:r>
            <a:r>
              <a:rPr lang="en-US" altLang="ja-JP" sz="1200" dirty="0"/>
              <a:t>300</a:t>
            </a:r>
            <a:r>
              <a:rPr lang="ja-JP" altLang="en-US" sz="1200" dirty="0"/>
              <a:t>万円の税金をＡさん、Ｂさん、Ｃさんの３人から集めるとします。</a:t>
            </a:r>
            <a:endParaRPr lang="en-US" altLang="ja-JP" sz="1200" dirty="0"/>
          </a:p>
          <a:p>
            <a:pPr>
              <a:lnSpc>
                <a:spcPct val="150000"/>
              </a:lnSpc>
              <a:spcBef>
                <a:spcPts val="0"/>
              </a:spcBef>
            </a:pPr>
            <a:r>
              <a:rPr lang="ja-JP" altLang="en-US" sz="1200" dirty="0"/>
              <a:t>　それぞれの収入が違っているので、所得（もうけ）も違います。</a:t>
            </a:r>
            <a:endParaRPr lang="en-US" altLang="ja-JP" sz="1200" dirty="0"/>
          </a:p>
          <a:p>
            <a:pPr>
              <a:lnSpc>
                <a:spcPct val="150000"/>
              </a:lnSpc>
              <a:spcBef>
                <a:spcPts val="0"/>
              </a:spcBef>
            </a:pPr>
            <a:r>
              <a:rPr lang="ja-JP" altLang="en-US" sz="1200" dirty="0"/>
              <a:t>　Ａさんは家を持っていて、所得が</a:t>
            </a:r>
            <a:r>
              <a:rPr lang="en-US" altLang="ja-JP" sz="1200" dirty="0"/>
              <a:t>700</a:t>
            </a:r>
            <a:r>
              <a:rPr lang="ja-JP" altLang="en-US" sz="1200" dirty="0"/>
              <a:t>万円、</a:t>
            </a:r>
            <a:r>
              <a:rPr lang="en-US" altLang="ja-JP" sz="1200" dirty="0"/>
              <a:t>B</a:t>
            </a:r>
            <a:r>
              <a:rPr lang="ja-JP" altLang="en-US" sz="1200" dirty="0" err="1"/>
              <a:t>さんは</a:t>
            </a:r>
            <a:r>
              <a:rPr lang="en-US" altLang="ja-JP" sz="1200" dirty="0"/>
              <a:t>200</a:t>
            </a:r>
            <a:r>
              <a:rPr lang="ja-JP" altLang="en-US" sz="1200" dirty="0"/>
              <a:t>万円、</a:t>
            </a:r>
            <a:r>
              <a:rPr lang="en-US" altLang="ja-JP" sz="1200" dirty="0"/>
              <a:t>C</a:t>
            </a:r>
            <a:r>
              <a:rPr lang="ja-JP" altLang="en-US" sz="1200" dirty="0" err="1"/>
              <a:t>さんは</a:t>
            </a:r>
            <a:r>
              <a:rPr lang="en-US" altLang="ja-JP" sz="1200" dirty="0"/>
              <a:t>100</a:t>
            </a:r>
            <a:r>
              <a:rPr lang="ja-JP" altLang="en-US" sz="1200" dirty="0"/>
              <a:t>万円です。</a:t>
            </a:r>
            <a:endParaRPr lang="en-US" altLang="ja-JP" sz="1200" dirty="0"/>
          </a:p>
          <a:p>
            <a:pPr>
              <a:lnSpc>
                <a:spcPct val="150000"/>
              </a:lnSpc>
              <a:spcBef>
                <a:spcPts val="0"/>
              </a:spcBef>
            </a:pPr>
            <a:r>
              <a:rPr lang="ja-JP" altLang="en-US" sz="1200" dirty="0"/>
              <a:t>　３人から、どのような集め方をすれば、公平に集められるでしょうか。</a:t>
            </a:r>
            <a:endParaRPr lang="en-US" altLang="ja-JP" sz="1200" dirty="0"/>
          </a:p>
          <a:p>
            <a:pPr>
              <a:lnSpc>
                <a:spcPct val="150000"/>
              </a:lnSpc>
              <a:spcBef>
                <a:spcPts val="0"/>
              </a:spcBef>
            </a:pPr>
            <a:r>
              <a:rPr lang="ja-JP" altLang="en-US" sz="1200" dirty="0"/>
              <a:t>　いろいろ考え方はあると思いますが、税金の集め方を大きく分けて４つのパターンで考えてみます。</a:t>
            </a:r>
            <a:endParaRPr lang="en-US" altLang="ja-JP" sz="1200" dirty="0"/>
          </a:p>
          <a:p>
            <a:pPr>
              <a:lnSpc>
                <a:spcPct val="150000"/>
              </a:lnSpc>
              <a:spcBef>
                <a:spcPts val="0"/>
              </a:spcBef>
            </a:pPr>
            <a:r>
              <a:rPr lang="ja-JP" altLang="en-US" sz="1200" dirty="0"/>
              <a:t>　キーワードは公平です。★</a:t>
            </a:r>
            <a:endParaRPr lang="en-US" altLang="ja-JP" sz="1200" dirty="0"/>
          </a:p>
          <a:p>
            <a:pPr algn="l"/>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1AE2710-6272-4C33-A5A1-B189C3EA5735}" type="slidenum">
              <a:rPr lang="ja-JP" altLang="en-US" smtClean="0">
                <a:solidFill>
                  <a:prstClr val="black"/>
                </a:solidFill>
              </a:rPr>
              <a:pPr>
                <a:defRPr/>
              </a:pPr>
              <a:t>8</a:t>
            </a:fld>
            <a:endParaRPr lang="ja-JP" altLang="en-US">
              <a:solidFill>
                <a:prstClr val="black"/>
              </a:solidFill>
            </a:endParaRPr>
          </a:p>
        </p:txBody>
      </p:sp>
    </p:spTree>
    <p:extLst>
      <p:ext uri="{BB962C8B-B14F-4D97-AF65-F5344CB8AC3E}">
        <p14:creationId xmlns:p14="http://schemas.microsoft.com/office/powerpoint/2010/main" val="436713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a:effectLst>
            <a:outerShdw blurRad="50800" dist="38100" dir="2700000" algn="tl" rotWithShape="0">
              <a:prstClr val="black">
                <a:alpha val="40000"/>
              </a:prstClr>
            </a:outerShdw>
          </a:effectLst>
        </p:spPr>
        <p:txBody>
          <a:bodyPr anchor="b"/>
          <a:lstStyle>
            <a:lvl1pPr algn="ctr">
              <a:defRPr sz="6000"/>
            </a:lvl1pPr>
          </a:lstStyle>
          <a:p>
            <a:r>
              <a:rPr kumimoji="1" lang="ja-JP" altLang="en-US" dirty="0"/>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94DC8BB-E066-4B63-8DFF-A54A20473421}" type="datetime1">
              <a:rPr kumimoji="1" lang="ja-JP" altLang="en-US" smtClean="0"/>
              <a:t>2025/6/18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590815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0" y="2"/>
            <a:ext cx="9140400" cy="972000"/>
          </a:xfrm>
          <a:solidFill>
            <a:srgbClr val="0070C0"/>
          </a:solidFill>
          <a:effectLst/>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101A0F0-57C2-41D7-8C02-3508FA895C4F}" type="datetime1">
              <a:rPr kumimoji="1" lang="ja-JP" altLang="en-US" smtClean="0"/>
              <a:t>2025/6/18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537737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6"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1"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B90732F-6BF7-48BE-9E85-362CFD89AF46}" type="datetime1">
              <a:rPr kumimoji="1" lang="ja-JP" altLang="en-US" smtClean="0"/>
              <a:t>2025/6/18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2971974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2"/>
            <a:ext cx="9140400" cy="972000"/>
          </a:xfrm>
          <a:effectLst/>
        </p:spPr>
        <p:txBody>
          <a:bodyPr/>
          <a:lstStyle/>
          <a:p>
            <a:r>
              <a:rPr kumimoji="1" lang="ja-JP" altLang="en-US"/>
              <a:t>マスター タイトルの書式設定</a:t>
            </a:r>
          </a:p>
        </p:txBody>
      </p:sp>
      <p:sp>
        <p:nvSpPr>
          <p:cNvPr id="4" name="日付プレースホルダー 3"/>
          <p:cNvSpPr>
            <a:spLocks noGrp="1"/>
          </p:cNvSpPr>
          <p:nvPr>
            <p:ph type="dt" sz="half" idx="10"/>
          </p:nvPr>
        </p:nvSpPr>
        <p:spPr/>
        <p:txBody>
          <a:bodyPr/>
          <a:lstStyle/>
          <a:p>
            <a:fld id="{DFBE352C-B757-4ADC-A856-C46514E5FF8C}" type="datetime1">
              <a:rPr kumimoji="1" lang="ja-JP" altLang="en-US" smtClean="0"/>
              <a:t>2025/6/18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3276634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52B72BF-8803-455F-AC51-8CE34C388EBD}" type="datetimeFigureOut">
              <a:rPr kumimoji="1" lang="ja-JP" altLang="en-US" smtClean="0"/>
              <a:t>2025/6/18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49B69E-F86F-48A3-84CE-4D9931FA4DCB}" type="slidenum">
              <a:rPr kumimoji="1" lang="ja-JP" altLang="en-US" smtClean="0"/>
              <a:t>‹#›</a:t>
            </a:fld>
            <a:endParaRPr kumimoji="1" lang="ja-JP" altLang="en-US"/>
          </a:p>
        </p:txBody>
      </p:sp>
    </p:spTree>
    <p:extLst>
      <p:ext uri="{BB962C8B-B14F-4D97-AF65-F5344CB8AC3E}">
        <p14:creationId xmlns:p14="http://schemas.microsoft.com/office/powerpoint/2010/main" val="3208780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2"/>
            <a:ext cx="9140400" cy="972000"/>
          </a:xfrm>
          <a:effectLst/>
        </p:spPr>
        <p:txBody>
          <a:bodyPr/>
          <a:lstStyle/>
          <a:p>
            <a:r>
              <a:rPr kumimoji="1" lang="ja-JP" altLang="en-US"/>
              <a:t>マスター タイトルの書式設定</a:t>
            </a:r>
          </a:p>
        </p:txBody>
      </p:sp>
      <p:sp>
        <p:nvSpPr>
          <p:cNvPr id="4" name="日付プレースホルダー 3"/>
          <p:cNvSpPr>
            <a:spLocks noGrp="1"/>
          </p:cNvSpPr>
          <p:nvPr>
            <p:ph type="dt" sz="half" idx="10"/>
          </p:nvPr>
        </p:nvSpPr>
        <p:spPr/>
        <p:txBody>
          <a:bodyPr/>
          <a:lstStyle/>
          <a:p>
            <a:fld id="{DFBE352C-B757-4ADC-A856-C46514E5FF8C}" type="datetime1">
              <a:rPr kumimoji="1" lang="ja-JP" altLang="en-US" smtClean="0"/>
              <a:t>2025/6/18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1538662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40"/>
            <a:ext cx="7886700" cy="2852737"/>
          </a:xfrm>
          <a:effectLst/>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BF6C0BD-F21C-45CC-9858-192BF6BCE94A}" type="datetime1">
              <a:rPr kumimoji="1" lang="ja-JP" altLang="en-US" smtClean="0"/>
              <a:t>2025/6/18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3825877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effectLst/>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DCAAFF4-615E-494B-BE74-8929C812DAC2}" type="datetime1">
              <a:rPr kumimoji="1" lang="ja-JP" altLang="en-US" smtClean="0"/>
              <a:t>2025/6/18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2387487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7"/>
            <a:ext cx="7886700" cy="1325563"/>
          </a:xfrm>
          <a:effectLst/>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a:t>マスター テキストの書式設定</a:t>
            </a:r>
          </a:p>
        </p:txBody>
      </p:sp>
      <p:sp>
        <p:nvSpPr>
          <p:cNvPr id="4" name="コンテンツ プレースホルダー 3"/>
          <p:cNvSpPr>
            <a:spLocks noGrp="1"/>
          </p:cNvSpPr>
          <p:nvPr>
            <p:ph sz="half" idx="2"/>
          </p:nvPr>
        </p:nvSpPr>
        <p:spPr>
          <a:xfrm>
            <a:off x="630239"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9198385-C5BE-4F56-BDD1-D786A0D6EC83}" type="datetime1">
              <a:rPr kumimoji="1" lang="ja-JP" altLang="en-US" smtClean="0"/>
              <a:t>2025/6/18</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683901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3419872" cy="6858000"/>
          </a:xfrm>
          <a:blipFill>
            <a:blip r:embed="rId2"/>
            <a:srcRect/>
            <a:stretch>
              <a:fillRect/>
            </a:stretch>
          </a:blipFill>
          <a:effectLst/>
        </p:spPr>
        <p:txBody>
          <a:bodyPr>
            <a:normAutofit/>
          </a:bodyPr>
          <a:lstStyle>
            <a:lvl1pPr>
              <a:defRPr sz="3600">
                <a:solidFill>
                  <a:srgbClr val="0070C0"/>
                </a:solidFill>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p>
            <a:fld id="{55BAC7FC-3691-4345-AB35-E3CE785417BD}" type="datetime1">
              <a:rPr kumimoji="1" lang="ja-JP" altLang="en-US" smtClean="0"/>
              <a:t>2025/6/18</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104724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9228670-676F-4E44-B919-1FD18E46B49D}" type="datetime1">
              <a:rPr kumimoji="1" lang="ja-JP" altLang="en-US" smtClean="0"/>
              <a:t>2025/6/18</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538544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9"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C450AF6-92BC-4E95-AC72-86847FA6147C}" type="datetime1">
              <a:rPr kumimoji="1" lang="ja-JP" altLang="en-US" smtClean="0"/>
              <a:t>2025/6/18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2996123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9"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014CBDB-AE2C-4307-A650-5C49DBAC22F1}" type="datetime1">
              <a:rPr kumimoji="1" lang="ja-JP" altLang="en-US" smtClean="0"/>
              <a:t>2025/6/18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2947099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0" y="2"/>
            <a:ext cx="9144000" cy="980729"/>
          </a:xfrm>
          <a:prstGeom prst="rect">
            <a:avLst/>
          </a:prstGeom>
          <a:solidFill>
            <a:srgbClr val="0070C0"/>
          </a:solidFill>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ea typeface="HG丸ｺﾞｼｯｸM-PRO" panose="020F0600000000000000" pitchFamily="50" charset="-128"/>
              </a:defRPr>
            </a:lvl1pPr>
          </a:lstStyle>
          <a:p>
            <a:fld id="{A71E4A07-C13A-4D4C-A18D-C470C8AB0692}" type="datetime1">
              <a:rPr lang="ja-JP" altLang="en-US" smtClean="0"/>
              <a:t>2025/6/18</a:t>
            </a:fld>
            <a:endParaRPr lang="ja-JP" altLang="en-US" dirty="0"/>
          </a:p>
        </p:txBody>
      </p:sp>
      <p:sp>
        <p:nvSpPr>
          <p:cNvPr id="5" name="フッター プレースホルダー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ea typeface="HG丸ｺﾞｼｯｸM-PRO" panose="020F0600000000000000"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7086600" y="6492877"/>
            <a:ext cx="2057400" cy="365125"/>
          </a:xfrm>
          <a:prstGeom prst="rect">
            <a:avLst/>
          </a:prstGeom>
        </p:spPr>
        <p:txBody>
          <a:bodyPr vert="horz" lIns="91440" tIns="45720" rIns="91440" bIns="45720" rtlCol="0" anchor="ctr"/>
          <a:lstStyle>
            <a:lvl1pPr algn="r">
              <a:defRPr sz="1200">
                <a:solidFill>
                  <a:schemeClr val="tx1">
                    <a:tint val="75000"/>
                  </a:schemeClr>
                </a:solidFill>
                <a:ea typeface="HG丸ｺﾞｼｯｸM-PRO" panose="020F0600000000000000" pitchFamily="50" charset="-128"/>
              </a:defRPr>
            </a:lvl1pPr>
          </a:lstStyle>
          <a:p>
            <a:fld id="{B0FF6F17-0D75-4A52-9621-CC0F8D8CB105}" type="slidenum">
              <a:rPr lang="ja-JP" altLang="en-US" smtClean="0"/>
              <a:pPr/>
              <a:t>‹#›</a:t>
            </a:fld>
            <a:endParaRPr lang="ja-JP" altLang="en-US" dirty="0"/>
          </a:p>
        </p:txBody>
      </p:sp>
    </p:spTree>
    <p:extLst>
      <p:ext uri="{BB962C8B-B14F-4D97-AF65-F5344CB8AC3E}">
        <p14:creationId xmlns:p14="http://schemas.microsoft.com/office/powerpoint/2010/main" val="2983011681"/>
      </p:ext>
    </p:extLst>
  </p:cSld>
  <p:clrMap bg1="lt1" tx1="dk1" bg2="lt2" tx2="dk2" accent1="accent1" accent2="accent2" accent3="accent3" accent4="accent4" accent5="accent5" accent6="accent6" hlink="hlink" folHlink="folHlink"/>
  <p:sldLayoutIdLst>
    <p:sldLayoutId id="2147485802" r:id="rId1"/>
    <p:sldLayoutId id="2147485803" r:id="rId2"/>
    <p:sldLayoutId id="2147485804" r:id="rId3"/>
    <p:sldLayoutId id="2147485805" r:id="rId4"/>
    <p:sldLayoutId id="2147485806" r:id="rId5"/>
    <p:sldLayoutId id="2147485807" r:id="rId6"/>
    <p:sldLayoutId id="2147485808" r:id="rId7"/>
    <p:sldLayoutId id="2147485809" r:id="rId8"/>
    <p:sldLayoutId id="2147485810" r:id="rId9"/>
    <p:sldLayoutId id="2147485811" r:id="rId10"/>
    <p:sldLayoutId id="2147485812" r:id="rId11"/>
    <p:sldLayoutId id="2147486103" r:id="rId12"/>
    <p:sldLayoutId id="2147486104" r:id="rId13"/>
  </p:sldLayoutIdLst>
  <p:hf hdr="0" ftr="0" dt="0"/>
  <p:txStyles>
    <p:title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31067" y="-5155"/>
            <a:ext cx="3419601" cy="6857754"/>
          </a:xfrm>
          <a:prstGeom prst="rect">
            <a:avLst/>
          </a:prstGeom>
        </p:spPr>
      </p:pic>
      <p:sp>
        <p:nvSpPr>
          <p:cNvPr id="55299" name="Rectangle 5"/>
          <p:cNvSpPr>
            <a:spLocks noChangeArrowheads="1"/>
          </p:cNvSpPr>
          <p:nvPr/>
        </p:nvSpPr>
        <p:spPr bwMode="auto">
          <a:xfrm>
            <a:off x="2051050" y="2205038"/>
            <a:ext cx="66246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lnSpc>
                <a:spcPct val="150000"/>
              </a:lnSpc>
              <a:spcBef>
                <a:spcPct val="20000"/>
              </a:spcBef>
              <a:buClr>
                <a:schemeClr val="tx1"/>
              </a:buClr>
              <a:buSzPct val="60000"/>
              <a:buFont typeface="Wingdings" panose="05000000000000000000" pitchFamily="2" charset="2"/>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タイトル 1"/>
          <p:cNvSpPr txBox="1">
            <a:spLocks/>
          </p:cNvSpPr>
          <p:nvPr/>
        </p:nvSpPr>
        <p:spPr>
          <a:xfrm>
            <a:off x="1115616" y="1713126"/>
            <a:ext cx="6696744" cy="1931898"/>
          </a:xfrm>
          <a:prstGeom prst="rect">
            <a:avLst/>
          </a:prstGeom>
          <a:noFill/>
          <a:effectLst/>
        </p:spPr>
        <p:txBody>
          <a:bodyPr vert="horz" lIns="91440" tIns="45720" rIns="91440" bIns="45720" rtlCol="0" anchor="ctr">
            <a:noAutofit/>
          </a:bodyPr>
          <a:lstStyle>
            <a:lvl1pPr algn="ctr" defTabSz="914400" rtl="0" eaLnBrk="1" latinLnBrk="0" hangingPunct="1">
              <a:lnSpc>
                <a:spcPct val="90000"/>
              </a:lnSpc>
              <a:spcBef>
                <a:spcPct val="0"/>
              </a:spcBef>
              <a:buNone/>
              <a:defRPr kumimoji="1" sz="3600" b="1" kern="1200">
                <a:solidFill>
                  <a:srgbClr val="0070C0"/>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11000" dirty="0">
                <a:ln w="38100">
                  <a:noFill/>
                </a:ln>
                <a:solidFill>
                  <a:schemeClr val="tx1">
                    <a:lumMod val="95000"/>
                    <a:lumOff val="5000"/>
                  </a:schemeClr>
                </a:solidFill>
                <a:latin typeface="メイリオ" panose="020B0604030504040204" pitchFamily="50" charset="-128"/>
                <a:ea typeface="メイリオ" panose="020B0604030504040204" pitchFamily="50" charset="-128"/>
              </a:rPr>
              <a:t>租税教室</a:t>
            </a:r>
          </a:p>
        </p:txBody>
      </p:sp>
      <p:pic>
        <p:nvPicPr>
          <p:cNvPr id="12" name="図 11"/>
          <p:cNvPicPr/>
          <p:nvPr/>
        </p:nvPicPr>
        <p:blipFill>
          <a:blip r:embed="rId4">
            <a:extLst>
              <a:ext uri="{28A0092B-C50C-407E-A947-70E740481C1C}">
                <a14:useLocalDpi xmlns:a14="http://schemas.microsoft.com/office/drawing/2010/main" val="0"/>
              </a:ext>
            </a:extLst>
          </a:blip>
          <a:stretch>
            <a:fillRect/>
          </a:stretch>
        </p:blipFill>
        <p:spPr>
          <a:xfrm>
            <a:off x="3182621" y="5273674"/>
            <a:ext cx="5385117" cy="703688"/>
          </a:xfrm>
          <a:prstGeom prst="rect">
            <a:avLst/>
          </a:prstGeom>
        </p:spPr>
      </p:pic>
      <p:pic>
        <p:nvPicPr>
          <p:cNvPr id="13" name="図 12">
            <a:extLst>
              <a:ext uri="{FF2B5EF4-FFF2-40B4-BE49-F238E27FC236}">
                <a16:creationId xmlns:a16="http://schemas.microsoft.com/office/drawing/2014/main" id="{948BD703-A602-4E1C-8C2B-CAD1A7C08AD1}"/>
              </a:ext>
            </a:extLst>
          </p:cNvPr>
          <p:cNvPicPr/>
          <p:nvPr/>
        </p:nvPicPr>
        <p:blipFill>
          <a:blip r:embed="rId5" cstate="print"/>
          <a:srcRect/>
          <a:stretch>
            <a:fillRect/>
          </a:stretch>
        </p:blipFill>
        <p:spPr bwMode="auto">
          <a:xfrm>
            <a:off x="2916472" y="5991273"/>
            <a:ext cx="5904000" cy="224001"/>
          </a:xfrm>
          <a:prstGeom prst="rect">
            <a:avLst/>
          </a:prstGeom>
          <a:noFill/>
          <a:ln w="9525">
            <a:noFill/>
            <a:miter lim="800000"/>
            <a:headEnd/>
            <a:tailEnd/>
          </a:ln>
        </p:spPr>
      </p:pic>
    </p:spTree>
    <p:extLst>
      <p:ext uri="{BB962C8B-B14F-4D97-AF65-F5344CB8AC3E}">
        <p14:creationId xmlns:p14="http://schemas.microsoft.com/office/powerpoint/2010/main" val="367680289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51104" y="6448251"/>
            <a:ext cx="2057400" cy="365125"/>
          </a:xfrm>
        </p:spPr>
        <p:txBody>
          <a:bodyPr/>
          <a:lstStyle/>
          <a:p>
            <a:fld id="{C6D69D1C-EB00-4C12-BBD8-9AA00A26CDDD}" type="slidenum">
              <a:rPr kumimoji="1" lang="ja-JP" altLang="en-US" smtClean="0"/>
              <a:t>9</a:t>
            </a:fld>
            <a:endParaRPr kumimoji="1" lang="ja-JP" altLang="en-US"/>
          </a:p>
        </p:txBody>
      </p:sp>
      <p:sp>
        <p:nvSpPr>
          <p:cNvPr id="4" name="タイトル 1"/>
          <p:cNvSpPr>
            <a:spLocks noGrp="1"/>
          </p:cNvSpPr>
          <p:nvPr>
            <p:ph type="title" idx="4294967295"/>
          </p:nvPr>
        </p:nvSpPr>
        <p:spPr>
          <a:xfrm>
            <a:off x="467544" y="223838"/>
            <a:ext cx="8136904" cy="973137"/>
          </a:xfrm>
        </p:spPr>
        <p:txBody>
          <a:bodyPr>
            <a:normAutofit/>
          </a:bodyPr>
          <a:lstStyle/>
          <a:p>
            <a:pPr algn="ctr" eaLnBrk="1" hangingPunct="1"/>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みんなから同じ金額を集める</a:t>
            </a:r>
            <a:endParaRPr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5" name="コンテンツ プレースホルダー 4"/>
          <p:cNvGraphicFramePr>
            <a:graphicFrameLocks noGrp="1"/>
          </p:cNvGraphicFramePr>
          <p:nvPr>
            <p:ph idx="4294967295"/>
            <p:extLst/>
          </p:nvPr>
        </p:nvGraphicFramePr>
        <p:xfrm>
          <a:off x="467544" y="1123950"/>
          <a:ext cx="8136904" cy="5184578"/>
        </p:xfrm>
        <a:graphic>
          <a:graphicData uri="http://schemas.openxmlformats.org/drawingml/2006/table">
            <a:tbl>
              <a:tblPr>
                <a:tableStyleId>{5C22544A-7EE6-4342-B048-85BDC9FD1C3A}</a:tableStyleId>
              </a:tblPr>
              <a:tblGrid>
                <a:gridCol w="836572">
                  <a:extLst>
                    <a:ext uri="{9D8B030D-6E8A-4147-A177-3AD203B41FA5}">
                      <a16:colId xmlns:a16="http://schemas.microsoft.com/office/drawing/2014/main" val="20000"/>
                    </a:ext>
                  </a:extLst>
                </a:gridCol>
                <a:gridCol w="1380761">
                  <a:extLst>
                    <a:ext uri="{9D8B030D-6E8A-4147-A177-3AD203B41FA5}">
                      <a16:colId xmlns:a16="http://schemas.microsoft.com/office/drawing/2014/main" val="20001"/>
                    </a:ext>
                  </a:extLst>
                </a:gridCol>
                <a:gridCol w="1423938">
                  <a:extLst>
                    <a:ext uri="{9D8B030D-6E8A-4147-A177-3AD203B41FA5}">
                      <a16:colId xmlns:a16="http://schemas.microsoft.com/office/drawing/2014/main" val="20002"/>
                    </a:ext>
                  </a:extLst>
                </a:gridCol>
                <a:gridCol w="1352741">
                  <a:extLst>
                    <a:ext uri="{9D8B030D-6E8A-4147-A177-3AD203B41FA5}">
                      <a16:colId xmlns:a16="http://schemas.microsoft.com/office/drawing/2014/main" val="20003"/>
                    </a:ext>
                  </a:extLst>
                </a:gridCol>
                <a:gridCol w="3142892">
                  <a:extLst>
                    <a:ext uri="{9D8B030D-6E8A-4147-A177-3AD203B41FA5}">
                      <a16:colId xmlns:a16="http://schemas.microsoft.com/office/drawing/2014/main" val="20004"/>
                    </a:ext>
                  </a:extLst>
                </a:gridCol>
              </a:tblGrid>
              <a:tr h="959954">
                <a:tc>
                  <a:txBody>
                    <a:bodyPr/>
                    <a:lstStyle/>
                    <a:p>
                      <a:pPr algn="ctr" fontAlgn="t"/>
                      <a:r>
                        <a:rPr lang="ja-JP" alt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tc>
                  <a:txBody>
                    <a:bodyPr/>
                    <a:lstStyle/>
                    <a:p>
                      <a:pPr algn="ctr" rtl="0" fontAlgn="ctr"/>
                      <a:r>
                        <a:rPr lang="ja-JP" altLang="en-US" sz="1800" b="1" u="none" strike="noStrike" dirty="0">
                          <a:effectLst/>
                          <a:latin typeface="Meiryo UI" panose="020B0604030504040204" pitchFamily="50" charset="-128"/>
                          <a:ea typeface="Meiryo UI" panose="020B0604030504040204" pitchFamily="50" charset="-128"/>
                          <a:cs typeface="Meiryo UI" panose="020B0604030504040204" pitchFamily="50" charset="-128"/>
                        </a:rPr>
                        <a:t>持ってる</a:t>
                      </a:r>
                    </a:p>
                    <a:p>
                      <a:pPr algn="ctr" rtl="0" fontAlgn="ctr"/>
                      <a:r>
                        <a:rPr lang="ja-JP" altLang="en-US" sz="1800" b="1" u="none" strike="noStrike" dirty="0">
                          <a:effectLst/>
                          <a:latin typeface="Meiryo UI" panose="020B0604030504040204" pitchFamily="50" charset="-128"/>
                          <a:ea typeface="Meiryo UI" panose="020B0604030504040204" pitchFamily="50" charset="-128"/>
                          <a:cs typeface="Meiryo UI" panose="020B0604030504040204" pitchFamily="50" charset="-128"/>
                        </a:rPr>
                        <a:t>お金</a:t>
                      </a:r>
                      <a:endParaRPr lang="ja-JP" altLang="en-US" sz="1800" b="1" i="0" u="none" strike="noStrike"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集める</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お金</a:t>
                      </a:r>
                    </a:p>
                  </a:txBody>
                  <a:tcPr marL="7144" marR="7144" marT="7144" marB="0" anchor="ctr">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残り</a:t>
                      </a:r>
                    </a:p>
                  </a:txBody>
                  <a:tcPr marL="7144" marR="7144" marT="7144" marB="0" anchor="ctr">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tc>
                  <a:txBody>
                    <a:bodyPr/>
                    <a:lstStyle/>
                    <a:p>
                      <a:pPr algn="l" fontAlgn="t"/>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extLst>
                  <a:ext uri="{0D108BD9-81ED-4DB2-BD59-A6C34878D82A}">
                    <a16:rowId xmlns:a16="http://schemas.microsoft.com/office/drawing/2014/main" val="10000"/>
                  </a:ext>
                </a:extLst>
              </a:tr>
              <a:tr h="1080717">
                <a:tc>
                  <a:txBody>
                    <a:bodyPr/>
                    <a:lstStyle/>
                    <a:p>
                      <a:pPr algn="ctr" rtl="0" fontAlgn="ctr"/>
                      <a:r>
                        <a:rPr 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Ａ</a:t>
                      </a:r>
                      <a:r>
                        <a:rPr lang="ja-JP" alt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さん</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700</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100</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tc>
                  <a:txBody>
                    <a:bodyPr/>
                    <a:lstStyle/>
                    <a:p>
                      <a:pPr algn="ctr" rtl="0" fontAlgn="ctr"/>
                      <a:r>
                        <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600</a:t>
                      </a:r>
                    </a:p>
                  </a:txBody>
                  <a:tcPr marL="7144" marR="7144" marT="7144" marB="0" anchor="ctr">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tc>
                  <a:txBody>
                    <a:bodyPr/>
                    <a:lstStyle/>
                    <a:p>
                      <a:pPr algn="l" fontAlgn="t"/>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extLst>
                  <a:ext uri="{0D108BD9-81ED-4DB2-BD59-A6C34878D82A}">
                    <a16:rowId xmlns:a16="http://schemas.microsoft.com/office/drawing/2014/main" val="10001"/>
                  </a:ext>
                </a:extLst>
              </a:tr>
              <a:tr h="1047969">
                <a:tc>
                  <a:txBody>
                    <a:bodyPr/>
                    <a:lstStyle/>
                    <a:p>
                      <a:pPr algn="ctr" rtl="0" fontAlgn="ctr"/>
                      <a:r>
                        <a:rPr 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Ｂ</a:t>
                      </a:r>
                      <a:r>
                        <a:rPr lang="ja-JP" alt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さん</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200</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100</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tc>
                  <a:txBody>
                    <a:bodyPr/>
                    <a:lstStyle/>
                    <a:p>
                      <a:pPr algn="ctr" rtl="0" fontAlgn="ctr"/>
                      <a:r>
                        <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100</a:t>
                      </a:r>
                    </a:p>
                  </a:txBody>
                  <a:tcPr marL="7144" marR="7144" marT="7144" marB="0" anchor="ctr">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tc>
                  <a:txBody>
                    <a:bodyPr/>
                    <a:lstStyle/>
                    <a:p>
                      <a:pPr algn="l" fontAlgn="t"/>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extLst>
                  <a:ext uri="{0D108BD9-81ED-4DB2-BD59-A6C34878D82A}">
                    <a16:rowId xmlns:a16="http://schemas.microsoft.com/office/drawing/2014/main" val="10002"/>
                  </a:ext>
                </a:extLst>
              </a:tr>
              <a:tr h="1047969">
                <a:tc>
                  <a:txBody>
                    <a:bodyPr/>
                    <a:lstStyle/>
                    <a:p>
                      <a:pPr algn="ctr" rtl="0" fontAlgn="ctr"/>
                      <a:r>
                        <a:rPr 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Ｃ</a:t>
                      </a:r>
                      <a:r>
                        <a:rPr lang="ja-JP" alt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さん</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100</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100</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tc>
                  <a:txBody>
                    <a:bodyPr/>
                    <a:lstStyle/>
                    <a:p>
                      <a:pPr algn="ctr" rtl="0" fontAlgn="ctr"/>
                      <a:r>
                        <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a:t>
                      </a:r>
                    </a:p>
                  </a:txBody>
                  <a:tcPr marL="7144" marR="7144" marT="7144" marB="0" anchor="ctr">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tc>
                  <a:txBody>
                    <a:bodyPr/>
                    <a:lstStyle/>
                    <a:p>
                      <a:pPr algn="l" fontAlgn="t"/>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extLst>
                  <a:ext uri="{0D108BD9-81ED-4DB2-BD59-A6C34878D82A}">
                    <a16:rowId xmlns:a16="http://schemas.microsoft.com/office/drawing/2014/main" val="10003"/>
                  </a:ext>
                </a:extLst>
              </a:tr>
              <a:tr h="1047969">
                <a:tc>
                  <a:txBody>
                    <a:bodyPr/>
                    <a:lstStyle/>
                    <a:p>
                      <a:pPr algn="ctr" rtl="0" fontAlgn="ctr"/>
                      <a:r>
                        <a:rPr lang="ja-JP" alt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計</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tc>
                  <a:txBody>
                    <a:bodyPr/>
                    <a:lstStyle/>
                    <a:p>
                      <a:pPr algn="ctr" rtl="0" fontAlgn="ctr"/>
                      <a:r>
                        <a:rPr lang="en-US" altLang="ja-JP" sz="2100" b="1" u="none" strike="noStrike">
                          <a:effectLst/>
                          <a:latin typeface="Meiryo UI" panose="020B0604030504040204" pitchFamily="50" charset="-128"/>
                          <a:ea typeface="Meiryo UI" panose="020B0604030504040204" pitchFamily="50" charset="-128"/>
                          <a:cs typeface="Meiryo UI" panose="020B0604030504040204" pitchFamily="50" charset="-128"/>
                        </a:rPr>
                        <a:t>1,000</a:t>
                      </a:r>
                      <a:endParaRPr lang="en-US" altLang="ja-JP" sz="21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300</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tc>
                  <a:txBody>
                    <a:bodyPr/>
                    <a:lstStyle/>
                    <a:p>
                      <a:pPr algn="ctr" rtl="0" fontAlgn="ctr"/>
                      <a:r>
                        <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700</a:t>
                      </a:r>
                    </a:p>
                  </a:txBody>
                  <a:tcPr marL="7144" marR="7144" marT="7144" marB="0" anchor="ctr">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tc>
                  <a:txBody>
                    <a:bodyPr/>
                    <a:lstStyle/>
                    <a:p>
                      <a:pPr algn="l" fontAlgn="t"/>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gradFill flip="none" rotWithShape="1">
                      <a:gsLst>
                        <a:gs pos="50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path path="shape">
                        <a:fillToRect l="50000" t="50000" r="50000" b="50000"/>
                      </a:path>
                      <a:tileRect/>
                    </a:gradFill>
                  </a:tcPr>
                </a:tc>
                <a:extLst>
                  <a:ext uri="{0D108BD9-81ED-4DB2-BD59-A6C34878D82A}">
                    <a16:rowId xmlns:a16="http://schemas.microsoft.com/office/drawing/2014/main" val="10004"/>
                  </a:ext>
                </a:extLst>
              </a:tr>
            </a:tbl>
          </a:graphicData>
        </a:graphic>
      </p:graphicFrame>
      <p:sp>
        <p:nvSpPr>
          <p:cNvPr id="6" name="テキスト ボックス 8"/>
          <p:cNvSpPr txBox="1">
            <a:spLocks noChangeArrowheads="1"/>
          </p:cNvSpPr>
          <p:nvPr/>
        </p:nvSpPr>
        <p:spPr bwMode="auto">
          <a:xfrm>
            <a:off x="6804248" y="4448145"/>
            <a:ext cx="1335881" cy="276999"/>
          </a:xfrm>
          <a:prstGeom prst="rect">
            <a:avLst/>
          </a:prstGeom>
          <a:noFill/>
          <a:ln w="9525">
            <a:noFill/>
            <a:miter lim="800000"/>
            <a:headEnd/>
            <a:tailEnd/>
          </a:ln>
        </p:spPr>
        <p:txBody>
          <a:bodyPr>
            <a:spAutoFit/>
          </a:bodyPr>
          <a:lstStyle/>
          <a:p>
            <a:pPr fontAlgn="auto">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生活できないよ！</a:t>
            </a:r>
          </a:p>
        </p:txBody>
      </p:sp>
      <p:pic>
        <p:nvPicPr>
          <p:cNvPr id="7" name="Picture 2" descr="泣いている男性会社員のイラスト"/>
          <p:cNvPicPr>
            <a:picLocks noChangeAspect="1" noChangeArrowheads="1"/>
          </p:cNvPicPr>
          <p:nvPr/>
        </p:nvPicPr>
        <p:blipFill>
          <a:blip r:embed="rId3"/>
          <a:srcRect/>
          <a:stretch>
            <a:fillRect/>
          </a:stretch>
        </p:blipFill>
        <p:spPr bwMode="auto">
          <a:xfrm>
            <a:off x="5722090" y="4441055"/>
            <a:ext cx="644129" cy="644129"/>
          </a:xfrm>
          <a:prstGeom prst="rect">
            <a:avLst/>
          </a:prstGeom>
          <a:noFill/>
          <a:ln w="9525">
            <a:noFill/>
            <a:miter lim="800000"/>
            <a:headEnd/>
            <a:tailEnd/>
          </a:ln>
        </p:spPr>
      </p:pic>
      <p:sp>
        <p:nvSpPr>
          <p:cNvPr id="8" name="円形吹き出し 7"/>
          <p:cNvSpPr/>
          <p:nvPr/>
        </p:nvSpPr>
        <p:spPr>
          <a:xfrm>
            <a:off x="6660232" y="4221088"/>
            <a:ext cx="1656184" cy="697656"/>
          </a:xfrm>
          <a:prstGeom prst="wedgeEllipseCallout">
            <a:avLst>
              <a:gd name="adj1" fmla="val -70753"/>
              <a:gd name="adj2" fmla="val -11455"/>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Picture 8" descr="困っている女性会社員のイラスト"/>
          <p:cNvPicPr>
            <a:picLocks noChangeAspect="1" noChangeArrowheads="1"/>
          </p:cNvPicPr>
          <p:nvPr/>
        </p:nvPicPr>
        <p:blipFill>
          <a:blip r:embed="rId4"/>
          <a:srcRect/>
          <a:stretch>
            <a:fillRect/>
          </a:stretch>
        </p:blipFill>
        <p:spPr bwMode="auto">
          <a:xfrm>
            <a:off x="5656057" y="3401987"/>
            <a:ext cx="644129" cy="675085"/>
          </a:xfrm>
          <a:prstGeom prst="rect">
            <a:avLst/>
          </a:prstGeom>
          <a:noFill/>
          <a:ln w="9525">
            <a:noFill/>
            <a:miter lim="800000"/>
            <a:headEnd/>
            <a:tailEnd/>
          </a:ln>
        </p:spPr>
      </p:pic>
      <p:sp>
        <p:nvSpPr>
          <p:cNvPr id="10" name="円形吹き出し 9"/>
          <p:cNvSpPr/>
          <p:nvPr/>
        </p:nvSpPr>
        <p:spPr>
          <a:xfrm>
            <a:off x="6585937" y="3284984"/>
            <a:ext cx="1658471" cy="638839"/>
          </a:xfrm>
          <a:prstGeom prst="wedgeEllipseCallout">
            <a:avLst>
              <a:gd name="adj1" fmla="val -70753"/>
              <a:gd name="adj2" fmla="val -11455"/>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2"/>
          <p:cNvSpPr txBox="1">
            <a:spLocks noChangeArrowheads="1"/>
          </p:cNvSpPr>
          <p:nvPr/>
        </p:nvSpPr>
        <p:spPr bwMode="auto">
          <a:xfrm>
            <a:off x="6804248" y="3356992"/>
            <a:ext cx="1335881" cy="461665"/>
          </a:xfrm>
          <a:prstGeom prst="rect">
            <a:avLst/>
          </a:prstGeom>
          <a:noFill/>
          <a:ln w="9525">
            <a:noFill/>
            <a:miter lim="800000"/>
            <a:headEnd/>
            <a:tailEnd/>
          </a:ln>
        </p:spPr>
        <p:txBody>
          <a:bodyPr>
            <a:spAutoFit/>
          </a:bodyPr>
          <a:lstStyle/>
          <a:p>
            <a:pPr fontAlgn="auto">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何でＡさんと同じ金額なの！</a:t>
            </a:r>
          </a:p>
        </p:txBody>
      </p:sp>
      <p:pic>
        <p:nvPicPr>
          <p:cNvPr id="12" name="Picture 2" descr="ガッツポーズをしている女の子のイラスト"/>
          <p:cNvPicPr>
            <a:picLocks noChangeAspect="1" noChangeArrowheads="1"/>
          </p:cNvPicPr>
          <p:nvPr/>
        </p:nvPicPr>
        <p:blipFill>
          <a:blip r:embed="rId5"/>
          <a:srcRect/>
          <a:stretch>
            <a:fillRect/>
          </a:stretch>
        </p:blipFill>
        <p:spPr bwMode="auto">
          <a:xfrm>
            <a:off x="5654774" y="2267099"/>
            <a:ext cx="645319" cy="729853"/>
          </a:xfrm>
          <a:prstGeom prst="rect">
            <a:avLst/>
          </a:prstGeom>
          <a:noFill/>
          <a:ln w="9525">
            <a:noFill/>
            <a:miter lim="800000"/>
            <a:headEnd/>
            <a:tailEnd/>
          </a:ln>
        </p:spPr>
      </p:pic>
      <p:sp>
        <p:nvSpPr>
          <p:cNvPr id="13" name="円形吹き出し 12"/>
          <p:cNvSpPr/>
          <p:nvPr/>
        </p:nvSpPr>
        <p:spPr>
          <a:xfrm>
            <a:off x="6588224" y="2132856"/>
            <a:ext cx="1728192" cy="734162"/>
          </a:xfrm>
          <a:prstGeom prst="wedgeEllipseCallout">
            <a:avLst>
              <a:gd name="adj1" fmla="val -70753"/>
              <a:gd name="adj2" fmla="val -11455"/>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a:spLocks noChangeArrowheads="1"/>
          </p:cNvSpPr>
          <p:nvPr/>
        </p:nvSpPr>
        <p:spPr bwMode="auto">
          <a:xfrm>
            <a:off x="6804248" y="2276872"/>
            <a:ext cx="1415653" cy="461665"/>
          </a:xfrm>
          <a:prstGeom prst="rect">
            <a:avLst/>
          </a:prstGeom>
          <a:noFill/>
          <a:ln w="9525">
            <a:noFill/>
            <a:miter lim="800000"/>
            <a:headEnd/>
            <a:tailEnd/>
          </a:ln>
        </p:spPr>
        <p:txBody>
          <a:bodyPr wrap="square">
            <a:spAutoFit/>
          </a:bodyPr>
          <a:lstStyle/>
          <a:p>
            <a:pPr fontAlgn="auto">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みんな同じ金額</a:t>
            </a:r>
          </a:p>
          <a:p>
            <a:pPr fontAlgn="auto">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だから平等よね！</a:t>
            </a:r>
          </a:p>
        </p:txBody>
      </p:sp>
      <p:sp>
        <p:nvSpPr>
          <p:cNvPr id="15" name="Rectangle 5"/>
          <p:cNvSpPr>
            <a:spLocks noChangeArrowheads="1"/>
          </p:cNvSpPr>
          <p:nvPr/>
        </p:nvSpPr>
        <p:spPr bwMode="auto">
          <a:xfrm>
            <a:off x="3175" y="0"/>
            <a:ext cx="9140825" cy="6856413"/>
          </a:xfrm>
          <a:prstGeom prst="rect">
            <a:avLst/>
          </a:prstGeom>
          <a:noFill/>
          <a:ln w="9525" algn="ctr">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sz="2400">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sz="2400">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sz="2400">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sz="2400">
                <a:solidFill>
                  <a:schemeClr val="tx1"/>
                </a:solidFill>
                <a:latin typeface="Tahoma" panose="020B060403050404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333333"/>
              </a:solidFill>
              <a:effectLst/>
              <a:uLnTx/>
              <a:uFillTx/>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65641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2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2000"/>
                                        <p:tgtEl>
                                          <p:spTgt spid="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animBg="1"/>
      <p:bldP spid="11" grpId="0"/>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C6D69D1C-EB00-4C12-BBD8-9AA00A26CDDD}" type="slidenum">
              <a:rPr kumimoji="1" lang="ja-JP" altLang="en-US" smtClean="0"/>
              <a:t>10</a:t>
            </a:fld>
            <a:endParaRPr kumimoji="1" lang="ja-JP" altLang="en-US"/>
          </a:p>
        </p:txBody>
      </p:sp>
      <p:sp>
        <p:nvSpPr>
          <p:cNvPr id="37889" name="タイトル 1"/>
          <p:cNvSpPr>
            <a:spLocks noGrp="1"/>
          </p:cNvSpPr>
          <p:nvPr>
            <p:ph type="title" idx="4294967295"/>
          </p:nvPr>
        </p:nvSpPr>
        <p:spPr>
          <a:xfrm>
            <a:off x="539552" y="339725"/>
            <a:ext cx="8136902" cy="973138"/>
          </a:xfrm>
        </p:spPr>
        <p:txBody>
          <a:bodyPr>
            <a:normAutofit/>
          </a:bodyPr>
          <a:lstStyle/>
          <a:p>
            <a:pPr algn="ctr" eaLnBrk="1" hangingPunct="1"/>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特定の人が全額負担する</a:t>
            </a:r>
            <a:endParaRPr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5" name="コンテンツ プレースホルダー 4"/>
          <p:cNvGraphicFramePr>
            <a:graphicFrameLocks noGrp="1"/>
          </p:cNvGraphicFramePr>
          <p:nvPr>
            <p:ph idx="4294967295"/>
            <p:extLst/>
          </p:nvPr>
        </p:nvGraphicFramePr>
        <p:xfrm>
          <a:off x="539552" y="1124743"/>
          <a:ext cx="8136902" cy="5184577"/>
        </p:xfrm>
        <a:graphic>
          <a:graphicData uri="http://schemas.openxmlformats.org/drawingml/2006/table">
            <a:tbl>
              <a:tblPr>
                <a:tableStyleId>{5C22544A-7EE6-4342-B048-85BDC9FD1C3A}</a:tableStyleId>
              </a:tblPr>
              <a:tblGrid>
                <a:gridCol w="842332">
                  <a:extLst>
                    <a:ext uri="{9D8B030D-6E8A-4147-A177-3AD203B41FA5}">
                      <a16:colId xmlns:a16="http://schemas.microsoft.com/office/drawing/2014/main" val="20000"/>
                    </a:ext>
                  </a:extLst>
                </a:gridCol>
                <a:gridCol w="1375000">
                  <a:extLst>
                    <a:ext uri="{9D8B030D-6E8A-4147-A177-3AD203B41FA5}">
                      <a16:colId xmlns:a16="http://schemas.microsoft.com/office/drawing/2014/main" val="20001"/>
                    </a:ext>
                  </a:extLst>
                </a:gridCol>
                <a:gridCol w="1423938">
                  <a:extLst>
                    <a:ext uri="{9D8B030D-6E8A-4147-A177-3AD203B41FA5}">
                      <a16:colId xmlns:a16="http://schemas.microsoft.com/office/drawing/2014/main" val="20002"/>
                    </a:ext>
                  </a:extLst>
                </a:gridCol>
                <a:gridCol w="1423938">
                  <a:extLst>
                    <a:ext uri="{9D8B030D-6E8A-4147-A177-3AD203B41FA5}">
                      <a16:colId xmlns:a16="http://schemas.microsoft.com/office/drawing/2014/main" val="20003"/>
                    </a:ext>
                  </a:extLst>
                </a:gridCol>
                <a:gridCol w="3071694">
                  <a:extLst>
                    <a:ext uri="{9D8B030D-6E8A-4147-A177-3AD203B41FA5}">
                      <a16:colId xmlns:a16="http://schemas.microsoft.com/office/drawing/2014/main" val="20004"/>
                    </a:ext>
                  </a:extLst>
                </a:gridCol>
              </a:tblGrid>
              <a:tr h="959955">
                <a:tc>
                  <a:txBody>
                    <a:bodyPr/>
                    <a:lstStyle/>
                    <a:p>
                      <a:pPr algn="l" fontAlgn="t"/>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tc>
                  <a:txBody>
                    <a:bodyPr/>
                    <a:lstStyle/>
                    <a:p>
                      <a:pPr algn="ctr" rtl="0" fontAlgn="ctr"/>
                      <a:r>
                        <a:rPr lang="ja-JP" altLang="en-US" sz="1800" b="1" u="none" strike="noStrike" dirty="0">
                          <a:effectLst/>
                          <a:latin typeface="Meiryo UI" panose="020B0604030504040204" pitchFamily="50" charset="-128"/>
                          <a:ea typeface="Meiryo UI" panose="020B0604030504040204" pitchFamily="50" charset="-128"/>
                          <a:cs typeface="Meiryo UI" panose="020B0604030504040204" pitchFamily="50" charset="-128"/>
                        </a:rPr>
                        <a:t>持ってる</a:t>
                      </a:r>
                    </a:p>
                    <a:p>
                      <a:pPr algn="ctr" rtl="0" fontAlgn="ctr"/>
                      <a:r>
                        <a:rPr lang="ja-JP" altLang="en-US" sz="1800" b="1" u="none" strike="noStrike" dirty="0">
                          <a:effectLst/>
                          <a:latin typeface="Meiryo UI" panose="020B0604030504040204" pitchFamily="50" charset="-128"/>
                          <a:ea typeface="Meiryo UI" panose="020B0604030504040204" pitchFamily="50" charset="-128"/>
                          <a:cs typeface="Meiryo UI" panose="020B0604030504040204" pitchFamily="50" charset="-128"/>
                        </a:rPr>
                        <a:t>お金</a:t>
                      </a:r>
                      <a:endParaRPr lang="ja-JP" altLang="en-US" sz="1800" b="1" i="0" u="none" strike="noStrike"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集める</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お金</a:t>
                      </a:r>
                    </a:p>
                  </a:txBody>
                  <a:tcPr marL="7144" marR="7144" marT="7144" marB="0" anchor="ctr">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残り</a:t>
                      </a:r>
                    </a:p>
                  </a:txBody>
                  <a:tcPr marL="7144" marR="7144" marT="7144" marB="0" anchor="ctr">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tc>
                  <a:txBody>
                    <a:bodyPr/>
                    <a:lstStyle/>
                    <a:p>
                      <a:pPr algn="l" fontAlgn="t"/>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extLst>
                  <a:ext uri="{0D108BD9-81ED-4DB2-BD59-A6C34878D82A}">
                    <a16:rowId xmlns:a16="http://schemas.microsoft.com/office/drawing/2014/main" val="10000"/>
                  </a:ext>
                </a:extLst>
              </a:tr>
              <a:tr h="1080718">
                <a:tc>
                  <a:txBody>
                    <a:bodyPr/>
                    <a:lstStyle/>
                    <a:p>
                      <a:pPr algn="ctr" rtl="0" fontAlgn="ctr"/>
                      <a:r>
                        <a:rPr 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Ａ</a:t>
                      </a:r>
                      <a:r>
                        <a:rPr lang="ja-JP" alt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さん</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700</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300</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tc>
                  <a:txBody>
                    <a:bodyPr/>
                    <a:lstStyle/>
                    <a:p>
                      <a:pPr algn="ctr" rtl="0" fontAlgn="ctr"/>
                      <a:r>
                        <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400</a:t>
                      </a:r>
                    </a:p>
                  </a:txBody>
                  <a:tcPr marL="7144" marR="7144" marT="7144" marB="0" anchor="ctr">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tc>
                  <a:txBody>
                    <a:bodyPr/>
                    <a:lstStyle/>
                    <a:p>
                      <a:pPr algn="l" fontAlgn="t"/>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extLst>
                  <a:ext uri="{0D108BD9-81ED-4DB2-BD59-A6C34878D82A}">
                    <a16:rowId xmlns:a16="http://schemas.microsoft.com/office/drawing/2014/main" val="10001"/>
                  </a:ext>
                </a:extLst>
              </a:tr>
              <a:tr h="1047968">
                <a:tc>
                  <a:txBody>
                    <a:bodyPr/>
                    <a:lstStyle/>
                    <a:p>
                      <a:pPr algn="ctr" rtl="0" fontAlgn="ctr"/>
                      <a:r>
                        <a:rPr 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Ｂ</a:t>
                      </a:r>
                      <a:r>
                        <a:rPr lang="ja-JP" alt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さん</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200</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0</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tc>
                  <a:txBody>
                    <a:bodyPr/>
                    <a:lstStyle/>
                    <a:p>
                      <a:pPr algn="ctr" rtl="0" fontAlgn="ctr"/>
                      <a:r>
                        <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200</a:t>
                      </a:r>
                    </a:p>
                  </a:txBody>
                  <a:tcPr marL="7144" marR="7144" marT="7144" marB="0" anchor="ctr">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tc>
                  <a:txBody>
                    <a:bodyPr/>
                    <a:lstStyle/>
                    <a:p>
                      <a:pPr algn="l" fontAlgn="t"/>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extLst>
                  <a:ext uri="{0D108BD9-81ED-4DB2-BD59-A6C34878D82A}">
                    <a16:rowId xmlns:a16="http://schemas.microsoft.com/office/drawing/2014/main" val="10002"/>
                  </a:ext>
                </a:extLst>
              </a:tr>
              <a:tr h="1047968">
                <a:tc>
                  <a:txBody>
                    <a:bodyPr/>
                    <a:lstStyle/>
                    <a:p>
                      <a:pPr algn="ctr" rtl="0" fontAlgn="ctr"/>
                      <a:r>
                        <a:rPr 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Ｃ</a:t>
                      </a:r>
                      <a:r>
                        <a:rPr lang="ja-JP" alt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さん</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100</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0</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tc>
                  <a:txBody>
                    <a:bodyPr/>
                    <a:lstStyle/>
                    <a:p>
                      <a:pPr algn="ctr" rtl="0" fontAlgn="ctr"/>
                      <a:r>
                        <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100</a:t>
                      </a:r>
                    </a:p>
                  </a:txBody>
                  <a:tcPr marL="7144" marR="7144" marT="7144" marB="0" anchor="ctr">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tc>
                  <a:txBody>
                    <a:bodyPr/>
                    <a:lstStyle/>
                    <a:p>
                      <a:pPr algn="l" fontAlgn="t"/>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extLst>
                  <a:ext uri="{0D108BD9-81ED-4DB2-BD59-A6C34878D82A}">
                    <a16:rowId xmlns:a16="http://schemas.microsoft.com/office/drawing/2014/main" val="10003"/>
                  </a:ext>
                </a:extLst>
              </a:tr>
              <a:tr h="1047968">
                <a:tc>
                  <a:txBody>
                    <a:bodyPr/>
                    <a:lstStyle/>
                    <a:p>
                      <a:pPr algn="ctr" rtl="0" fontAlgn="ctr"/>
                      <a:r>
                        <a:rPr lang="ja-JP" alt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計</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tc>
                  <a:txBody>
                    <a:bodyPr/>
                    <a:lstStyle/>
                    <a:p>
                      <a:pPr algn="ctr" rtl="0" fontAlgn="ctr"/>
                      <a:r>
                        <a:rPr lang="en-US" altLang="ja-JP" sz="2100" b="1" u="none" strike="noStrike">
                          <a:effectLst/>
                          <a:latin typeface="Meiryo UI" panose="020B0604030504040204" pitchFamily="50" charset="-128"/>
                          <a:ea typeface="Meiryo UI" panose="020B0604030504040204" pitchFamily="50" charset="-128"/>
                          <a:cs typeface="Meiryo UI" panose="020B0604030504040204" pitchFamily="50" charset="-128"/>
                        </a:rPr>
                        <a:t>1,000</a:t>
                      </a:r>
                      <a:endParaRPr lang="en-US" altLang="ja-JP" sz="21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300</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tc>
                  <a:txBody>
                    <a:bodyPr/>
                    <a:lstStyle/>
                    <a:p>
                      <a:pPr algn="ctr" rtl="0" fontAlgn="ctr"/>
                      <a:r>
                        <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700</a:t>
                      </a:r>
                    </a:p>
                  </a:txBody>
                  <a:tcPr marL="7144" marR="7144" marT="7144" marB="0" anchor="ctr">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tc>
                  <a:txBody>
                    <a:bodyPr/>
                    <a:lstStyle/>
                    <a:p>
                      <a:pPr algn="l" fontAlgn="t"/>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gradFill flip="none" rotWithShape="1">
                      <a:gsLst>
                        <a:gs pos="50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path path="shape">
                        <a:fillToRect l="50000" t="50000" r="50000" b="50000"/>
                      </a:path>
                      <a:tileRect/>
                    </a:gradFill>
                  </a:tcPr>
                </a:tc>
                <a:extLst>
                  <a:ext uri="{0D108BD9-81ED-4DB2-BD59-A6C34878D82A}">
                    <a16:rowId xmlns:a16="http://schemas.microsoft.com/office/drawing/2014/main" val="10004"/>
                  </a:ext>
                </a:extLst>
              </a:tr>
            </a:tbl>
          </a:graphicData>
        </a:graphic>
      </p:graphicFrame>
      <p:sp>
        <p:nvSpPr>
          <p:cNvPr id="8" name="円形吹き出し 7"/>
          <p:cNvSpPr/>
          <p:nvPr/>
        </p:nvSpPr>
        <p:spPr>
          <a:xfrm>
            <a:off x="6660232" y="2132856"/>
            <a:ext cx="1656184" cy="625649"/>
          </a:xfrm>
          <a:prstGeom prst="wedgeEllipseCallout">
            <a:avLst>
              <a:gd name="adj1" fmla="val -61143"/>
              <a:gd name="adj2" fmla="val -11455"/>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396" name="テキスト ボックス 8"/>
          <p:cNvSpPr txBox="1">
            <a:spLocks noChangeArrowheads="1"/>
          </p:cNvSpPr>
          <p:nvPr/>
        </p:nvSpPr>
        <p:spPr bwMode="auto">
          <a:xfrm>
            <a:off x="6708358" y="2265148"/>
            <a:ext cx="1656184" cy="338554"/>
          </a:xfrm>
          <a:prstGeom prst="rect">
            <a:avLst/>
          </a:prstGeom>
          <a:noFill/>
          <a:ln w="9525">
            <a:noFill/>
            <a:miter lim="800000"/>
            <a:headEnd/>
            <a:tailEnd/>
          </a:ln>
        </p:spPr>
        <p:txBody>
          <a:bodyPr wrap="square">
            <a:spAutoFit/>
          </a:bodyPr>
          <a:lstStyle/>
          <a:p>
            <a:pPr fontAlgn="auto">
              <a:spcBef>
                <a:spcPts val="0"/>
              </a:spcBef>
              <a:spcAft>
                <a:spcPts val="0"/>
              </a:spcAft>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私だけ払うの？</a:t>
            </a:r>
          </a:p>
        </p:txBody>
      </p:sp>
      <p:pic>
        <p:nvPicPr>
          <p:cNvPr id="15397" name="Picture 6" descr="怒っている女性会社員のイラスト"/>
          <p:cNvPicPr>
            <a:picLocks noChangeAspect="1" noChangeArrowheads="1"/>
          </p:cNvPicPr>
          <p:nvPr/>
        </p:nvPicPr>
        <p:blipFill>
          <a:blip r:embed="rId3"/>
          <a:srcRect/>
          <a:stretch>
            <a:fillRect/>
          </a:stretch>
        </p:blipFill>
        <p:spPr bwMode="auto">
          <a:xfrm>
            <a:off x="5748213" y="2284958"/>
            <a:ext cx="810815" cy="711994"/>
          </a:xfrm>
          <a:prstGeom prst="rect">
            <a:avLst/>
          </a:prstGeom>
          <a:noFill/>
          <a:ln w="9525">
            <a:noFill/>
            <a:miter lim="800000"/>
            <a:headEnd/>
            <a:tailEnd/>
          </a:ln>
        </p:spPr>
      </p:pic>
      <p:pic>
        <p:nvPicPr>
          <p:cNvPr id="3074" name="Picture 2" descr="喜んでいる男性会社員のイラスト"/>
          <p:cNvPicPr>
            <a:picLocks noChangeAspect="1" noChangeArrowheads="1"/>
          </p:cNvPicPr>
          <p:nvPr/>
        </p:nvPicPr>
        <p:blipFill>
          <a:blip r:embed="rId4"/>
          <a:srcRect/>
          <a:stretch>
            <a:fillRect/>
          </a:stretch>
        </p:blipFill>
        <p:spPr bwMode="auto">
          <a:xfrm>
            <a:off x="5837509" y="4402830"/>
            <a:ext cx="702469" cy="702469"/>
          </a:xfrm>
          <a:prstGeom prst="rect">
            <a:avLst/>
          </a:prstGeom>
          <a:noFill/>
          <a:ln w="9525">
            <a:noFill/>
            <a:miter lim="800000"/>
            <a:headEnd/>
            <a:tailEnd/>
          </a:ln>
        </p:spPr>
      </p:pic>
      <p:pic>
        <p:nvPicPr>
          <p:cNvPr id="3076" name="Picture 4" descr="照れている女性会社員のイラスト"/>
          <p:cNvPicPr>
            <a:picLocks noChangeAspect="1" noChangeArrowheads="1"/>
          </p:cNvPicPr>
          <p:nvPr/>
        </p:nvPicPr>
        <p:blipFill>
          <a:blip r:embed="rId5"/>
          <a:srcRect/>
          <a:stretch>
            <a:fillRect/>
          </a:stretch>
        </p:blipFill>
        <p:spPr bwMode="auto">
          <a:xfrm>
            <a:off x="5811910" y="3284950"/>
            <a:ext cx="702469" cy="701278"/>
          </a:xfrm>
          <a:prstGeom prst="rect">
            <a:avLst/>
          </a:prstGeom>
          <a:noFill/>
          <a:ln w="9525">
            <a:noFill/>
            <a:miter lim="800000"/>
            <a:headEnd/>
            <a:tailEnd/>
          </a:ln>
        </p:spPr>
      </p:pic>
      <p:sp>
        <p:nvSpPr>
          <p:cNvPr id="14" name="Rectangle 5"/>
          <p:cNvSpPr>
            <a:spLocks noChangeArrowheads="1"/>
          </p:cNvSpPr>
          <p:nvPr/>
        </p:nvSpPr>
        <p:spPr bwMode="auto">
          <a:xfrm>
            <a:off x="3175" y="0"/>
            <a:ext cx="9140825" cy="6856413"/>
          </a:xfrm>
          <a:prstGeom prst="rect">
            <a:avLst/>
          </a:prstGeom>
          <a:noFill/>
          <a:ln w="9525" algn="ctr">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sz="2400">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sz="2400">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sz="2400">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sz="2400">
                <a:solidFill>
                  <a:schemeClr val="tx1"/>
                </a:solidFill>
                <a:latin typeface="Tahoma" panose="020B060403050404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333333"/>
              </a:solidFill>
              <a:effectLst/>
              <a:uLnTx/>
              <a:uFillTx/>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0773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97"/>
                                        </p:tgtEl>
                                        <p:attrNameLst>
                                          <p:attrName>style.visibility</p:attrName>
                                        </p:attrNameLst>
                                      </p:cBhvr>
                                      <p:to>
                                        <p:strVal val="visible"/>
                                      </p:to>
                                    </p:set>
                                    <p:animEffect transition="in" filter="fade">
                                      <p:cBhvr>
                                        <p:cTn id="12" dur="1000"/>
                                        <p:tgtEl>
                                          <p:spTgt spid="1539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396"/>
                                        </p:tgtEl>
                                        <p:attrNameLst>
                                          <p:attrName>style.visibility</p:attrName>
                                        </p:attrNameLst>
                                      </p:cBhvr>
                                      <p:to>
                                        <p:strVal val="visible"/>
                                      </p:to>
                                    </p:set>
                                    <p:animEffect transition="in" filter="fade">
                                      <p:cBhvr>
                                        <p:cTn id="15" dur="1000"/>
                                        <p:tgtEl>
                                          <p:spTgt spid="1539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fade">
                                      <p:cBhvr>
                                        <p:cTn id="21" dur="1000"/>
                                        <p:tgtEl>
                                          <p:spTgt spid="3076"/>
                                        </p:tgtEl>
                                      </p:cBhvr>
                                    </p:animEffect>
                                  </p:childTnLst>
                                </p:cTn>
                              </p:par>
                              <p:par>
                                <p:cTn id="22" presetID="10" presetClass="entr" presetSubtype="0" fill="hold" nodeType="with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fade">
                                      <p:cBhvr>
                                        <p:cTn id="24"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39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C6D69D1C-EB00-4C12-BBD8-9AA00A26CDDD}" type="slidenum">
              <a:rPr kumimoji="1" lang="ja-JP" altLang="en-US" smtClean="0"/>
              <a:t>11</a:t>
            </a:fld>
            <a:endParaRPr kumimoji="1" lang="ja-JP" altLang="en-US"/>
          </a:p>
        </p:txBody>
      </p:sp>
      <p:sp>
        <p:nvSpPr>
          <p:cNvPr id="17410" name="タイトル 1"/>
          <p:cNvSpPr>
            <a:spLocks noGrp="1"/>
          </p:cNvSpPr>
          <p:nvPr>
            <p:ph type="title" idx="4294967295"/>
          </p:nvPr>
        </p:nvSpPr>
        <p:spPr>
          <a:xfrm>
            <a:off x="539552" y="188640"/>
            <a:ext cx="8136903" cy="973138"/>
          </a:xfrm>
        </p:spPr>
        <p:txBody>
          <a:bodyPr>
            <a:normAutofit/>
          </a:bodyPr>
          <a:lstStyle/>
          <a:p>
            <a:pPr algn="ctr" eaLnBrk="1" hangingPunct="1"/>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みんなから同じ率で集める</a:t>
            </a:r>
            <a:endParaRPr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5" name="コンテンツ プレースホルダー 4"/>
          <p:cNvGraphicFramePr>
            <a:graphicFrameLocks noGrp="1"/>
          </p:cNvGraphicFramePr>
          <p:nvPr>
            <p:ph idx="4294967295"/>
            <p:extLst/>
          </p:nvPr>
        </p:nvGraphicFramePr>
        <p:xfrm>
          <a:off x="539552" y="1052736"/>
          <a:ext cx="8136903" cy="5184577"/>
        </p:xfrm>
        <a:graphic>
          <a:graphicData uri="http://schemas.openxmlformats.org/drawingml/2006/table">
            <a:tbl>
              <a:tblPr/>
              <a:tblGrid>
                <a:gridCol w="767187">
                  <a:extLst>
                    <a:ext uri="{9D8B030D-6E8A-4147-A177-3AD203B41FA5}">
                      <a16:colId xmlns:a16="http://schemas.microsoft.com/office/drawing/2014/main" val="20000"/>
                    </a:ext>
                  </a:extLst>
                </a:gridCol>
                <a:gridCol w="1439158">
                  <a:extLst>
                    <a:ext uri="{9D8B030D-6E8A-4147-A177-3AD203B41FA5}">
                      <a16:colId xmlns:a16="http://schemas.microsoft.com/office/drawing/2014/main" val="20001"/>
                    </a:ext>
                  </a:extLst>
                </a:gridCol>
                <a:gridCol w="1423938">
                  <a:extLst>
                    <a:ext uri="{9D8B030D-6E8A-4147-A177-3AD203B41FA5}">
                      <a16:colId xmlns:a16="http://schemas.microsoft.com/office/drawing/2014/main" val="20002"/>
                    </a:ext>
                  </a:extLst>
                </a:gridCol>
                <a:gridCol w="1352741">
                  <a:extLst>
                    <a:ext uri="{9D8B030D-6E8A-4147-A177-3AD203B41FA5}">
                      <a16:colId xmlns:a16="http://schemas.microsoft.com/office/drawing/2014/main" val="20003"/>
                    </a:ext>
                  </a:extLst>
                </a:gridCol>
                <a:gridCol w="3153879">
                  <a:extLst>
                    <a:ext uri="{9D8B030D-6E8A-4147-A177-3AD203B41FA5}">
                      <a16:colId xmlns:a16="http://schemas.microsoft.com/office/drawing/2014/main" val="20004"/>
                    </a:ext>
                  </a:extLst>
                </a:gridCol>
              </a:tblGrid>
              <a:tr h="95992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ja-JP" altLang="en-US"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7144" marR="7144" marT="714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tc>
                  <a:txBody>
                    <a:bodyPr/>
                    <a:lstStyle/>
                    <a:p>
                      <a:pPr algn="ctr" rtl="0" fontAlgn="ctr"/>
                      <a:r>
                        <a:rPr lang="ja-JP" altLang="en-US" sz="1800" b="1" u="none" strike="noStrike" dirty="0">
                          <a:effectLst/>
                          <a:latin typeface="Meiryo UI" panose="020B0604030504040204" pitchFamily="50" charset="-128"/>
                          <a:ea typeface="Meiryo UI" panose="020B0604030504040204" pitchFamily="50" charset="-128"/>
                          <a:cs typeface="Meiryo UI" panose="020B0604030504040204" pitchFamily="50" charset="-128"/>
                        </a:rPr>
                        <a:t>持ってる</a:t>
                      </a:r>
                    </a:p>
                    <a:p>
                      <a:pPr algn="ctr" rtl="0" fontAlgn="ctr"/>
                      <a:r>
                        <a:rPr lang="ja-JP" altLang="en-US" sz="1800" b="1" u="none" strike="noStrike" dirty="0">
                          <a:effectLst/>
                          <a:latin typeface="Meiryo UI" panose="020B0604030504040204" pitchFamily="50" charset="-128"/>
                          <a:ea typeface="Meiryo UI" panose="020B0604030504040204" pitchFamily="50" charset="-128"/>
                          <a:cs typeface="Meiryo UI" panose="020B0604030504040204" pitchFamily="50" charset="-128"/>
                        </a:rPr>
                        <a:t>お金</a:t>
                      </a:r>
                      <a:endParaRPr lang="ja-JP" altLang="en-US" sz="1800" b="1" i="0" u="none" strike="noStrike"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一律</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残り</a:t>
                      </a: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ja-JP" altLang="en-US"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extLst>
                  <a:ext uri="{0D108BD9-81ED-4DB2-BD59-A6C34878D82A}">
                    <a16:rowId xmlns:a16="http://schemas.microsoft.com/office/drawing/2014/main" val="10000"/>
                  </a:ext>
                </a:extLst>
              </a:tr>
              <a:tr h="108096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Ａ</a:t>
                      </a:r>
                      <a:r>
                        <a:rPr kumimoji="0" lang="ja-JP" altLang="en-US"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さん</a:t>
                      </a:r>
                    </a:p>
                  </a:txBody>
                  <a:tcPr marL="7144" marR="7144" marT="714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21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700</a:t>
                      </a:r>
                    </a:p>
                  </a:txBody>
                  <a:tcPr marL="7144" marR="7144" marT="714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21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210</a:t>
                      </a:r>
                    </a:p>
                  </a:txBody>
                  <a:tcPr marL="7144" marR="7144" marT="714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21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490</a:t>
                      </a:r>
                    </a:p>
                  </a:txBody>
                  <a:tcPr marL="7144" marR="7144" marT="714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ja-JP" altLang="en-US"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extLst>
                  <a:ext uri="{0D108BD9-81ED-4DB2-BD59-A6C34878D82A}">
                    <a16:rowId xmlns:a16="http://schemas.microsoft.com/office/drawing/2014/main" val="10001"/>
                  </a:ext>
                </a:extLst>
              </a:tr>
              <a:tr h="104733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Ｂ</a:t>
                      </a:r>
                      <a:r>
                        <a:rPr kumimoji="0" lang="ja-JP" altLang="en-US"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さん</a:t>
                      </a:r>
                    </a:p>
                  </a:txBody>
                  <a:tcPr marL="7144" marR="7144" marT="714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21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200</a:t>
                      </a:r>
                    </a:p>
                  </a:txBody>
                  <a:tcPr marL="7144" marR="7144" marT="714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21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60</a:t>
                      </a:r>
                    </a:p>
                  </a:txBody>
                  <a:tcPr marL="7144" marR="7144" marT="714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21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140</a:t>
                      </a:r>
                    </a:p>
                  </a:txBody>
                  <a:tcPr marL="7144" marR="7144" marT="714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ja-JP" altLang="en-US"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extLst>
                  <a:ext uri="{0D108BD9-81ED-4DB2-BD59-A6C34878D82A}">
                    <a16:rowId xmlns:a16="http://schemas.microsoft.com/office/drawing/2014/main" val="10002"/>
                  </a:ext>
                </a:extLst>
              </a:tr>
              <a:tr h="104901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Ｃ</a:t>
                      </a:r>
                      <a:r>
                        <a:rPr kumimoji="0" lang="ja-JP" altLang="en-US"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さん</a:t>
                      </a:r>
                    </a:p>
                  </a:txBody>
                  <a:tcPr marL="7144" marR="7144" marT="714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21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100</a:t>
                      </a:r>
                    </a:p>
                  </a:txBody>
                  <a:tcPr marL="7144" marR="7144" marT="714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21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30</a:t>
                      </a:r>
                    </a:p>
                  </a:txBody>
                  <a:tcPr marL="7144" marR="7144" marT="714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21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70</a:t>
                      </a:r>
                    </a:p>
                  </a:txBody>
                  <a:tcPr marL="7144" marR="7144" marT="714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ja-JP" altLang="en-US"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extLst>
                  <a:ext uri="{0D108BD9-81ED-4DB2-BD59-A6C34878D82A}">
                    <a16:rowId xmlns:a16="http://schemas.microsoft.com/office/drawing/2014/main" val="10003"/>
                  </a:ext>
                </a:extLst>
              </a:tr>
              <a:tr h="104733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計</a:t>
                      </a:r>
                    </a:p>
                  </a:txBody>
                  <a:tcPr marL="7144" marR="7144" marT="714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2100" b="1"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1,000</a:t>
                      </a:r>
                    </a:p>
                  </a:txBody>
                  <a:tcPr marL="7144" marR="7144" marT="714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21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300</a:t>
                      </a:r>
                    </a:p>
                  </a:txBody>
                  <a:tcPr marL="7144" marR="7144" marT="714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21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700</a:t>
                      </a:r>
                    </a:p>
                  </a:txBody>
                  <a:tcPr marL="7144" marR="7144" marT="714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ja-JP" altLang="en-US"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6FBFC"/>
                        </a:gs>
                        <a:gs pos="50000">
                          <a:srgbClr val="F6FBFC"/>
                        </a:gs>
                        <a:gs pos="99001">
                          <a:srgbClr val="AEDAE5"/>
                        </a:gs>
                        <a:gs pos="100000">
                          <a:srgbClr val="AEDAE5"/>
                        </a:gs>
                      </a:gsLst>
                      <a:path path="shape">
                        <a:fillToRect l="50000" t="50000" r="50000" b="50000"/>
                      </a:path>
                    </a:gradFill>
                  </a:tcPr>
                </a:tc>
                <a:extLst>
                  <a:ext uri="{0D108BD9-81ED-4DB2-BD59-A6C34878D82A}">
                    <a16:rowId xmlns:a16="http://schemas.microsoft.com/office/drawing/2014/main" val="10004"/>
                  </a:ext>
                </a:extLst>
              </a:tr>
            </a:tbl>
          </a:graphicData>
        </a:graphic>
      </p:graphicFrame>
      <p:sp>
        <p:nvSpPr>
          <p:cNvPr id="17443" name="テキスト ボックス 8"/>
          <p:cNvSpPr txBox="1">
            <a:spLocks noChangeArrowheads="1"/>
          </p:cNvSpPr>
          <p:nvPr/>
        </p:nvSpPr>
        <p:spPr bwMode="auto">
          <a:xfrm>
            <a:off x="6864058" y="4421070"/>
            <a:ext cx="1812398" cy="307777"/>
          </a:xfrm>
          <a:prstGeom prst="rect">
            <a:avLst/>
          </a:prstGeom>
          <a:noFill/>
          <a:ln w="9525">
            <a:noFill/>
            <a:miter lim="800000"/>
            <a:headEnd/>
            <a:tailEnd/>
          </a:ln>
        </p:spPr>
        <p:txBody>
          <a:bodyPr wrap="square">
            <a:spAutoFit/>
          </a:bodyPr>
          <a:lstStyle/>
          <a:p>
            <a:pPr fontAlgn="auto">
              <a:spcBef>
                <a:spcPts val="0"/>
              </a:spcBef>
              <a:spcAft>
                <a:spcPts val="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生活が苦しいな！</a:t>
            </a:r>
          </a:p>
        </p:txBody>
      </p:sp>
      <p:sp>
        <p:nvSpPr>
          <p:cNvPr id="10" name="円形吹き出し 9"/>
          <p:cNvSpPr/>
          <p:nvPr/>
        </p:nvSpPr>
        <p:spPr>
          <a:xfrm>
            <a:off x="6732240" y="4293096"/>
            <a:ext cx="1728192" cy="553641"/>
          </a:xfrm>
          <a:prstGeom prst="wedgeEllipseCallout">
            <a:avLst>
              <a:gd name="adj1" fmla="val -70753"/>
              <a:gd name="adj2" fmla="val -11455"/>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445" name="Picture 2" descr="困っている男性会社員のイラスト"/>
          <p:cNvPicPr>
            <a:picLocks noChangeAspect="1" noChangeArrowheads="1"/>
          </p:cNvPicPr>
          <p:nvPr/>
        </p:nvPicPr>
        <p:blipFill>
          <a:blip r:embed="rId3"/>
          <a:srcRect/>
          <a:stretch>
            <a:fillRect/>
          </a:stretch>
        </p:blipFill>
        <p:spPr bwMode="auto">
          <a:xfrm>
            <a:off x="5723831" y="4238328"/>
            <a:ext cx="684610" cy="684610"/>
          </a:xfrm>
          <a:prstGeom prst="rect">
            <a:avLst/>
          </a:prstGeom>
          <a:noFill/>
          <a:ln w="9525">
            <a:noFill/>
            <a:miter lim="800000"/>
            <a:headEnd/>
            <a:tailEnd/>
          </a:ln>
        </p:spPr>
      </p:pic>
      <p:pic>
        <p:nvPicPr>
          <p:cNvPr id="1026" name="Picture 2" descr="困っている女性会社員のイラスト"/>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2132856"/>
            <a:ext cx="648458" cy="7103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困っている女性会社員のイラスト"/>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724128" y="3212976"/>
            <a:ext cx="674264" cy="71034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p:cNvSpPr>
            <a:spLocks noChangeArrowheads="1"/>
          </p:cNvSpPr>
          <p:nvPr/>
        </p:nvSpPr>
        <p:spPr bwMode="auto">
          <a:xfrm>
            <a:off x="3175" y="0"/>
            <a:ext cx="9140825" cy="6856413"/>
          </a:xfrm>
          <a:prstGeom prst="rect">
            <a:avLst/>
          </a:prstGeom>
          <a:noFill/>
          <a:ln w="9525" algn="ctr">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sz="2400">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sz="2400">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sz="2400">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sz="2400">
                <a:solidFill>
                  <a:schemeClr val="tx1"/>
                </a:solidFill>
                <a:latin typeface="Tahoma" panose="020B060403050404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333333"/>
              </a:solidFill>
              <a:effectLst/>
              <a:uLnTx/>
              <a:uFillTx/>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72995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445"/>
                                        </p:tgtEl>
                                        <p:attrNameLst>
                                          <p:attrName>style.visibility</p:attrName>
                                        </p:attrNameLst>
                                      </p:cBhvr>
                                      <p:to>
                                        <p:strVal val="visible"/>
                                      </p:to>
                                    </p:set>
                                    <p:animEffect transition="in" filter="fade">
                                      <p:cBhvr>
                                        <p:cTn id="20" dur="2000"/>
                                        <p:tgtEl>
                                          <p:spTgt spid="1744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443"/>
                                        </p:tgtEl>
                                        <p:attrNameLst>
                                          <p:attrName>style.visibility</p:attrName>
                                        </p:attrNameLst>
                                      </p:cBhvr>
                                      <p:to>
                                        <p:strVal val="visible"/>
                                      </p:to>
                                    </p:set>
                                    <p:animEffect transition="in" filter="fade">
                                      <p:cBhvr>
                                        <p:cTn id="26" dur="2000"/>
                                        <p:tgtEl>
                                          <p:spTgt spid="17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3"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C6D69D1C-EB00-4C12-BBD8-9AA00A26CDDD}" type="slidenum">
              <a:rPr kumimoji="1" lang="ja-JP" altLang="en-US" smtClean="0"/>
              <a:t>12</a:t>
            </a:fld>
            <a:endParaRPr kumimoji="1" lang="ja-JP" altLang="en-US"/>
          </a:p>
        </p:txBody>
      </p:sp>
      <p:sp>
        <p:nvSpPr>
          <p:cNvPr id="39937" name="タイトル 1"/>
          <p:cNvSpPr>
            <a:spLocks noGrp="1"/>
          </p:cNvSpPr>
          <p:nvPr>
            <p:ph type="title" idx="4294967295"/>
          </p:nvPr>
        </p:nvSpPr>
        <p:spPr>
          <a:xfrm>
            <a:off x="611564" y="116632"/>
            <a:ext cx="8136899" cy="973137"/>
          </a:xfrm>
        </p:spPr>
        <p:txBody>
          <a:bodyPr>
            <a:normAutofit/>
          </a:bodyPr>
          <a:lstStyle/>
          <a:p>
            <a:pPr algn="ctr" eaLnBrk="1" hangingPunct="1"/>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負担する能力に応じて集める</a:t>
            </a:r>
            <a:endParaRPr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5" name="コンテンツ プレースホルダー 4"/>
          <p:cNvGraphicFramePr>
            <a:graphicFrameLocks noGrp="1"/>
          </p:cNvGraphicFramePr>
          <p:nvPr>
            <p:ph idx="4294967295"/>
            <p:extLst/>
          </p:nvPr>
        </p:nvGraphicFramePr>
        <p:xfrm>
          <a:off x="611564" y="1052736"/>
          <a:ext cx="8136900" cy="5112569"/>
        </p:xfrm>
        <a:graphic>
          <a:graphicData uri="http://schemas.openxmlformats.org/drawingml/2006/table">
            <a:tbl>
              <a:tblPr>
                <a:tableStyleId>{5C22544A-7EE6-4342-B048-85BDC9FD1C3A}</a:tableStyleId>
              </a:tblPr>
              <a:tblGrid>
                <a:gridCol w="793393">
                  <a:extLst>
                    <a:ext uri="{9D8B030D-6E8A-4147-A177-3AD203B41FA5}">
                      <a16:colId xmlns:a16="http://schemas.microsoft.com/office/drawing/2014/main" val="20000"/>
                    </a:ext>
                  </a:extLst>
                </a:gridCol>
                <a:gridCol w="1423937">
                  <a:extLst>
                    <a:ext uri="{9D8B030D-6E8A-4147-A177-3AD203B41FA5}">
                      <a16:colId xmlns:a16="http://schemas.microsoft.com/office/drawing/2014/main" val="20001"/>
                    </a:ext>
                  </a:extLst>
                </a:gridCol>
                <a:gridCol w="1423937">
                  <a:extLst>
                    <a:ext uri="{9D8B030D-6E8A-4147-A177-3AD203B41FA5}">
                      <a16:colId xmlns:a16="http://schemas.microsoft.com/office/drawing/2014/main" val="20002"/>
                    </a:ext>
                  </a:extLst>
                </a:gridCol>
                <a:gridCol w="1352741">
                  <a:extLst>
                    <a:ext uri="{9D8B030D-6E8A-4147-A177-3AD203B41FA5}">
                      <a16:colId xmlns:a16="http://schemas.microsoft.com/office/drawing/2014/main" val="20003"/>
                    </a:ext>
                  </a:extLst>
                </a:gridCol>
                <a:gridCol w="3142892">
                  <a:extLst>
                    <a:ext uri="{9D8B030D-6E8A-4147-A177-3AD203B41FA5}">
                      <a16:colId xmlns:a16="http://schemas.microsoft.com/office/drawing/2014/main" val="20004"/>
                    </a:ext>
                  </a:extLst>
                </a:gridCol>
              </a:tblGrid>
              <a:tr h="946622">
                <a:tc>
                  <a:txBody>
                    <a:bodyPr/>
                    <a:lstStyle/>
                    <a:p>
                      <a:pPr algn="ctr" fontAlgn="t"/>
                      <a:r>
                        <a:rPr lang="ja-JP" alt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tc>
                  <a:txBody>
                    <a:bodyPr/>
                    <a:lstStyle/>
                    <a:p>
                      <a:pPr algn="ctr" rtl="0" fontAlgn="ctr"/>
                      <a:r>
                        <a:rPr lang="ja-JP" altLang="en-US" sz="1800" b="1" u="none" strike="noStrike" dirty="0">
                          <a:effectLst/>
                          <a:latin typeface="Meiryo UI" panose="020B0604030504040204" pitchFamily="50" charset="-128"/>
                          <a:ea typeface="Meiryo UI" panose="020B0604030504040204" pitchFamily="50" charset="-128"/>
                          <a:cs typeface="Meiryo UI" panose="020B0604030504040204" pitchFamily="50" charset="-128"/>
                        </a:rPr>
                        <a:t>持ってる</a:t>
                      </a:r>
                    </a:p>
                    <a:p>
                      <a:pPr algn="ctr" rtl="0" fontAlgn="ctr"/>
                      <a:r>
                        <a:rPr lang="ja-JP" altLang="en-US" sz="1800" b="1" u="none" strike="noStrike" dirty="0">
                          <a:effectLst/>
                          <a:latin typeface="Meiryo UI" panose="020B0604030504040204" pitchFamily="50" charset="-128"/>
                          <a:ea typeface="Meiryo UI" panose="020B0604030504040204" pitchFamily="50" charset="-128"/>
                          <a:cs typeface="Meiryo UI" panose="020B0604030504040204" pitchFamily="50" charset="-128"/>
                        </a:rPr>
                        <a:t>お金</a:t>
                      </a:r>
                      <a:endParaRPr lang="ja-JP" altLang="en-US" sz="1800" b="1" i="0" u="none" strike="noStrike"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累進税率</a:t>
                      </a:r>
                    </a:p>
                  </a:txBody>
                  <a:tcPr marL="7144" marR="7144" marT="7144" marB="0" anchor="ctr">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残り</a:t>
                      </a:r>
                    </a:p>
                  </a:txBody>
                  <a:tcPr marL="7144" marR="7144" marT="7144" marB="0" anchor="ctr">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tc>
                  <a:txBody>
                    <a:bodyPr/>
                    <a:lstStyle/>
                    <a:p>
                      <a:pPr algn="l" fontAlgn="t"/>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extLst>
                  <a:ext uri="{0D108BD9-81ED-4DB2-BD59-A6C34878D82A}">
                    <a16:rowId xmlns:a16="http://schemas.microsoft.com/office/drawing/2014/main" val="10000"/>
                  </a:ext>
                </a:extLst>
              </a:tr>
              <a:tr h="1065708">
                <a:tc>
                  <a:txBody>
                    <a:bodyPr/>
                    <a:lstStyle/>
                    <a:p>
                      <a:pPr algn="ctr" rtl="0" fontAlgn="ctr"/>
                      <a:r>
                        <a:rPr 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Ａ</a:t>
                      </a:r>
                      <a:r>
                        <a:rPr lang="ja-JP" alt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さん</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700</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245</a:t>
                      </a:r>
                    </a:p>
                    <a:p>
                      <a:pPr algn="ctr" rtl="0" fontAlgn="ctr"/>
                      <a:r>
                        <a:rPr lang="en-US" altLang="ja-JP" sz="15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(35%)</a:t>
                      </a:r>
                    </a:p>
                  </a:txBody>
                  <a:tcPr marL="7144" marR="7144" marT="7144" marB="0" anchor="ctr">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455</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tc>
                  <a:txBody>
                    <a:bodyPr/>
                    <a:lstStyle/>
                    <a:p>
                      <a:pPr algn="l" fontAlgn="t"/>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extLst>
                  <a:ext uri="{0D108BD9-81ED-4DB2-BD59-A6C34878D82A}">
                    <a16:rowId xmlns:a16="http://schemas.microsoft.com/office/drawing/2014/main" val="10001"/>
                  </a:ext>
                </a:extLst>
              </a:tr>
              <a:tr h="1033413">
                <a:tc>
                  <a:txBody>
                    <a:bodyPr/>
                    <a:lstStyle/>
                    <a:p>
                      <a:pPr algn="ctr" rtl="0" fontAlgn="ctr"/>
                      <a:r>
                        <a:rPr 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Ｂ</a:t>
                      </a:r>
                      <a:r>
                        <a:rPr lang="ja-JP" alt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さん</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200</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40</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5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p>
                  </a:txBody>
                  <a:tcPr marL="7144" marR="7144" marT="7144" marB="0" anchor="ctr">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tc>
                  <a:txBody>
                    <a:bodyPr/>
                    <a:lstStyle/>
                    <a:p>
                      <a:pPr algn="ctr" rtl="0" fontAlgn="ctr"/>
                      <a:r>
                        <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160</a:t>
                      </a:r>
                    </a:p>
                  </a:txBody>
                  <a:tcPr marL="7144" marR="7144" marT="7144" marB="0" anchor="ctr">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tc>
                  <a:txBody>
                    <a:bodyPr/>
                    <a:lstStyle/>
                    <a:p>
                      <a:pPr algn="l" fontAlgn="t"/>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extLst>
                  <a:ext uri="{0D108BD9-81ED-4DB2-BD59-A6C34878D82A}">
                    <a16:rowId xmlns:a16="http://schemas.microsoft.com/office/drawing/2014/main" val="10002"/>
                  </a:ext>
                </a:extLst>
              </a:tr>
              <a:tr h="1033413">
                <a:tc>
                  <a:txBody>
                    <a:bodyPr/>
                    <a:lstStyle/>
                    <a:p>
                      <a:pPr algn="ctr" rtl="0" fontAlgn="ctr"/>
                      <a:r>
                        <a:rPr 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Ｃ</a:t>
                      </a:r>
                      <a:r>
                        <a:rPr lang="ja-JP" alt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さん</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100</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15</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5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a:t>
                      </a:r>
                    </a:p>
                  </a:txBody>
                  <a:tcPr marL="7144" marR="7144" marT="7144" marB="0" anchor="ctr">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tc>
                  <a:txBody>
                    <a:bodyPr/>
                    <a:lstStyle/>
                    <a:p>
                      <a:pPr algn="ctr" rtl="0" fontAlgn="ctr"/>
                      <a:r>
                        <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85</a:t>
                      </a:r>
                    </a:p>
                  </a:txBody>
                  <a:tcPr marL="7144" marR="7144" marT="7144" marB="0" anchor="ctr">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tc>
                  <a:txBody>
                    <a:bodyPr/>
                    <a:lstStyle/>
                    <a:p>
                      <a:pPr algn="l" fontAlgn="t"/>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extLst>
                  <a:ext uri="{0D108BD9-81ED-4DB2-BD59-A6C34878D82A}">
                    <a16:rowId xmlns:a16="http://schemas.microsoft.com/office/drawing/2014/main" val="10003"/>
                  </a:ext>
                </a:extLst>
              </a:tr>
              <a:tr h="1033413">
                <a:tc>
                  <a:txBody>
                    <a:bodyPr/>
                    <a:lstStyle/>
                    <a:p>
                      <a:pPr algn="ctr" rtl="0" fontAlgn="ctr"/>
                      <a:r>
                        <a:rPr lang="ja-JP" altLang="en-US" sz="1400" b="1" u="none" strike="noStrike" dirty="0">
                          <a:effectLst/>
                          <a:latin typeface="Meiryo UI" panose="020B0604030504040204" pitchFamily="50" charset="-128"/>
                          <a:ea typeface="Meiryo UI" panose="020B0604030504040204" pitchFamily="50" charset="-128"/>
                          <a:cs typeface="Meiryo UI" panose="020B0604030504040204" pitchFamily="50" charset="-128"/>
                        </a:rPr>
                        <a:t>計</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1,000</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300</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tc>
                  <a:txBody>
                    <a:bodyPr/>
                    <a:lstStyle/>
                    <a:p>
                      <a:pPr algn="ctr" rtl="0" fontAlgn="ctr"/>
                      <a:r>
                        <a:rPr lang="en-US" altLang="ja-JP" sz="2100" b="1" u="none" strike="noStrike" dirty="0">
                          <a:effectLst/>
                          <a:latin typeface="Meiryo UI" panose="020B0604030504040204" pitchFamily="50" charset="-128"/>
                          <a:ea typeface="Meiryo UI" panose="020B0604030504040204" pitchFamily="50" charset="-128"/>
                          <a:cs typeface="Meiryo UI" panose="020B0604030504040204" pitchFamily="50" charset="-128"/>
                        </a:rPr>
                        <a:t>700</a:t>
                      </a:r>
                      <a:endParaRPr lang="en-US" altLang="ja-JP" sz="2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nchor="ctr">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tc>
                  <a:txBody>
                    <a:bodyPr/>
                    <a:lstStyle/>
                    <a:p>
                      <a:pPr algn="l" fontAlgn="t"/>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44" marR="7144" marT="7144" marB="0">
                    <a:gradFill flip="none" rotWithShape="1">
                      <a:gsLst>
                        <a:gs pos="5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path path="shape">
                        <a:fillToRect l="50000" t="50000" r="50000" b="50000"/>
                      </a:path>
                      <a:tileRect/>
                    </a:gradFill>
                  </a:tcPr>
                </a:tc>
                <a:extLst>
                  <a:ext uri="{0D108BD9-81ED-4DB2-BD59-A6C34878D82A}">
                    <a16:rowId xmlns:a16="http://schemas.microsoft.com/office/drawing/2014/main" val="10004"/>
                  </a:ext>
                </a:extLst>
              </a:tr>
            </a:tbl>
          </a:graphicData>
        </a:graphic>
      </p:graphicFrame>
      <p:sp>
        <p:nvSpPr>
          <p:cNvPr id="18467" name="テキスト ボックス 8"/>
          <p:cNvSpPr txBox="1">
            <a:spLocks noChangeArrowheads="1"/>
          </p:cNvSpPr>
          <p:nvPr/>
        </p:nvSpPr>
        <p:spPr bwMode="auto">
          <a:xfrm>
            <a:off x="6544791" y="4349417"/>
            <a:ext cx="1998358" cy="400110"/>
          </a:xfrm>
          <a:prstGeom prst="rect">
            <a:avLst/>
          </a:prstGeom>
          <a:noFill/>
          <a:ln w="9525">
            <a:noFill/>
            <a:miter lim="800000"/>
            <a:headEnd/>
            <a:tailEnd/>
          </a:ln>
        </p:spPr>
        <p:txBody>
          <a:bodyPr wrap="square">
            <a:spAutoFit/>
          </a:bodyPr>
          <a:lstStyle/>
          <a:p>
            <a:pPr fontAlgn="auto">
              <a:spcBef>
                <a:spcPts val="0"/>
              </a:spcBef>
              <a:spcAft>
                <a:spcPts val="0"/>
              </a:spcAft>
            </a:pP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これなら払える！</a:t>
            </a:r>
          </a:p>
        </p:txBody>
      </p:sp>
      <p:pic>
        <p:nvPicPr>
          <p:cNvPr id="18469" name="Picture 4" descr="照れている男性会社員のイラスト"/>
          <p:cNvPicPr>
            <a:picLocks noChangeAspect="1" noChangeArrowheads="1"/>
          </p:cNvPicPr>
          <p:nvPr/>
        </p:nvPicPr>
        <p:blipFill>
          <a:blip r:embed="rId3"/>
          <a:srcRect/>
          <a:stretch>
            <a:fillRect/>
          </a:stretch>
        </p:blipFill>
        <p:spPr bwMode="auto">
          <a:xfrm>
            <a:off x="5652120" y="4221088"/>
            <a:ext cx="684609" cy="696516"/>
          </a:xfrm>
          <a:prstGeom prst="rect">
            <a:avLst/>
          </a:prstGeom>
          <a:noFill/>
          <a:ln w="9525">
            <a:noFill/>
            <a:miter lim="800000"/>
            <a:headEnd/>
            <a:tailEnd/>
          </a:ln>
        </p:spPr>
      </p:pic>
      <p:pic>
        <p:nvPicPr>
          <p:cNvPr id="2050" name="Picture 2" descr="考え事をしている女性会社員のイラスト"/>
          <p:cNvPicPr>
            <a:picLocks noChangeAspect="1" noChangeArrowheads="1"/>
          </p:cNvPicPr>
          <p:nvPr/>
        </p:nvPicPr>
        <p:blipFill>
          <a:blip r:embed="rId4"/>
          <a:srcRect/>
          <a:stretch>
            <a:fillRect/>
          </a:stretch>
        </p:blipFill>
        <p:spPr bwMode="auto">
          <a:xfrm>
            <a:off x="5652120" y="2132856"/>
            <a:ext cx="684610" cy="706041"/>
          </a:xfrm>
          <a:prstGeom prst="rect">
            <a:avLst/>
          </a:prstGeom>
          <a:noFill/>
          <a:ln w="9525">
            <a:noFill/>
            <a:miter lim="800000"/>
            <a:headEnd/>
            <a:tailEnd/>
          </a:ln>
        </p:spPr>
      </p:pic>
      <p:pic>
        <p:nvPicPr>
          <p:cNvPr id="1026" name="Picture 2" descr="にやけている女性会社員のイラスト"/>
          <p:cNvPicPr>
            <a:picLocks noChangeAspect="1" noChangeArrowheads="1"/>
          </p:cNvPicPr>
          <p:nvPr/>
        </p:nvPicPr>
        <p:blipFill>
          <a:blip r:embed="rId5"/>
          <a:srcRect/>
          <a:stretch>
            <a:fillRect/>
          </a:stretch>
        </p:blipFill>
        <p:spPr bwMode="auto">
          <a:xfrm>
            <a:off x="5724128" y="3140968"/>
            <a:ext cx="654844" cy="673894"/>
          </a:xfrm>
          <a:prstGeom prst="rect">
            <a:avLst/>
          </a:prstGeom>
          <a:noFill/>
          <a:ln w="9525">
            <a:noFill/>
            <a:miter lim="800000"/>
            <a:headEnd/>
            <a:tailEnd/>
          </a:ln>
        </p:spPr>
      </p:pic>
      <p:sp>
        <p:nvSpPr>
          <p:cNvPr id="11" name="円形吹き出し 10"/>
          <p:cNvSpPr/>
          <p:nvPr/>
        </p:nvSpPr>
        <p:spPr>
          <a:xfrm>
            <a:off x="6516216" y="2132856"/>
            <a:ext cx="1872208" cy="648072"/>
          </a:xfrm>
          <a:prstGeom prst="wedgeEllipseCallout">
            <a:avLst>
              <a:gd name="adj1" fmla="val -65742"/>
              <a:gd name="adj2" fmla="val -11455"/>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a:spLocks noChangeArrowheads="1"/>
          </p:cNvSpPr>
          <p:nvPr/>
        </p:nvSpPr>
        <p:spPr bwMode="auto">
          <a:xfrm>
            <a:off x="6554316" y="2269032"/>
            <a:ext cx="2032266" cy="400110"/>
          </a:xfrm>
          <a:prstGeom prst="rect">
            <a:avLst/>
          </a:prstGeom>
          <a:noFill/>
          <a:ln w="9525">
            <a:noFill/>
            <a:miter lim="800000"/>
            <a:headEnd/>
            <a:tailEnd/>
          </a:ln>
        </p:spPr>
        <p:txBody>
          <a:bodyPr wrap="square">
            <a:spAutoFit/>
          </a:bodyPr>
          <a:lstStyle/>
          <a:p>
            <a:pPr fontAlgn="auto">
              <a:spcBef>
                <a:spcPts val="0"/>
              </a:spcBef>
              <a:spcAft>
                <a:spcPts val="0"/>
              </a:spcAft>
            </a:pP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しょうがないか！</a:t>
            </a:r>
          </a:p>
        </p:txBody>
      </p:sp>
      <p:sp>
        <p:nvSpPr>
          <p:cNvPr id="13" name="テキスト ボックス 8"/>
          <p:cNvSpPr txBox="1">
            <a:spLocks noChangeArrowheads="1"/>
          </p:cNvSpPr>
          <p:nvPr/>
        </p:nvSpPr>
        <p:spPr bwMode="auto">
          <a:xfrm>
            <a:off x="6655901" y="3269297"/>
            <a:ext cx="1800200" cy="400110"/>
          </a:xfrm>
          <a:prstGeom prst="rect">
            <a:avLst/>
          </a:prstGeom>
          <a:noFill/>
          <a:ln w="9525">
            <a:noFill/>
            <a:miter lim="800000"/>
            <a:headEnd/>
            <a:tailEnd/>
          </a:ln>
        </p:spPr>
        <p:txBody>
          <a:bodyPr wrap="square">
            <a:spAutoFit/>
          </a:bodyPr>
          <a:lstStyle/>
          <a:p>
            <a:pPr fontAlgn="auto">
              <a:spcBef>
                <a:spcPts val="0"/>
              </a:spcBef>
              <a:spcAft>
                <a:spcPts val="0"/>
              </a:spcAft>
            </a:pP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これは公平ね！</a:t>
            </a:r>
          </a:p>
        </p:txBody>
      </p:sp>
      <p:sp>
        <p:nvSpPr>
          <p:cNvPr id="14" name="円形吹き出し 13"/>
          <p:cNvSpPr/>
          <p:nvPr/>
        </p:nvSpPr>
        <p:spPr>
          <a:xfrm>
            <a:off x="6556140" y="3133128"/>
            <a:ext cx="1872208" cy="648072"/>
          </a:xfrm>
          <a:prstGeom prst="wedgeEllipseCallout">
            <a:avLst>
              <a:gd name="adj1" fmla="val -65742"/>
              <a:gd name="adj2" fmla="val -11455"/>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円形吹き出し 14"/>
          <p:cNvSpPr/>
          <p:nvPr/>
        </p:nvSpPr>
        <p:spPr>
          <a:xfrm>
            <a:off x="6516216" y="4221088"/>
            <a:ext cx="1872208" cy="648072"/>
          </a:xfrm>
          <a:prstGeom prst="wedgeEllipseCallout">
            <a:avLst>
              <a:gd name="adj1" fmla="val -65742"/>
              <a:gd name="adj2" fmla="val -11455"/>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Rectangle 5"/>
          <p:cNvSpPr>
            <a:spLocks noChangeArrowheads="1"/>
          </p:cNvSpPr>
          <p:nvPr/>
        </p:nvSpPr>
        <p:spPr bwMode="auto">
          <a:xfrm>
            <a:off x="3175" y="0"/>
            <a:ext cx="9140825" cy="6856413"/>
          </a:xfrm>
          <a:prstGeom prst="rect">
            <a:avLst/>
          </a:prstGeom>
          <a:noFill/>
          <a:ln w="9525" algn="ctr">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sz="2400">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sz="2400">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sz="2400">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sz="2400">
                <a:solidFill>
                  <a:schemeClr val="tx1"/>
                </a:solidFill>
                <a:latin typeface="Tahoma" panose="020B060403050404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333333"/>
              </a:solidFill>
              <a:effectLst/>
              <a:uLnTx/>
              <a:uFillTx/>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83867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2000"/>
                                        <p:tgtEl>
                                          <p:spTgt spid="10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0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469"/>
                                        </p:tgtEl>
                                        <p:attrNameLst>
                                          <p:attrName>style.visibility</p:attrName>
                                        </p:attrNameLst>
                                      </p:cBhvr>
                                      <p:to>
                                        <p:strVal val="visible"/>
                                      </p:to>
                                    </p:set>
                                    <p:animEffect transition="in" filter="fade">
                                      <p:cBhvr>
                                        <p:cTn id="34" dur="2000"/>
                                        <p:tgtEl>
                                          <p:spTgt spid="1846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467"/>
                                        </p:tgtEl>
                                        <p:attrNameLst>
                                          <p:attrName>style.visibility</p:attrName>
                                        </p:attrNameLst>
                                      </p:cBhvr>
                                      <p:to>
                                        <p:strVal val="visible"/>
                                      </p:to>
                                    </p:set>
                                    <p:animEffect transition="in" filter="fade">
                                      <p:cBhvr>
                                        <p:cTn id="37" dur="2000"/>
                                        <p:tgtEl>
                                          <p:spTgt spid="1846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67" grpId="0"/>
      <p:bldP spid="11" grpId="0" animBg="1"/>
      <p:bldP spid="12" grpId="0"/>
      <p:bldP spid="13" grpId="0"/>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雲 5"/>
          <p:cNvSpPr/>
          <p:nvPr/>
        </p:nvSpPr>
        <p:spPr>
          <a:xfrm>
            <a:off x="467544" y="1412776"/>
            <a:ext cx="7200800" cy="4233833"/>
          </a:xfrm>
          <a:prstGeom prst="cloud">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340" name="テキスト ボックス 6"/>
          <p:cNvSpPr txBox="1">
            <a:spLocks noChangeArrowheads="1"/>
          </p:cNvSpPr>
          <p:nvPr/>
        </p:nvSpPr>
        <p:spPr bwMode="auto">
          <a:xfrm>
            <a:off x="1691680" y="2348880"/>
            <a:ext cx="4744388" cy="2677656"/>
          </a:xfrm>
          <a:prstGeom prst="rect">
            <a:avLst/>
          </a:prstGeom>
          <a:noFill/>
          <a:ln w="9525">
            <a:noFill/>
            <a:miter lim="800000"/>
            <a:headEnd/>
            <a:tailEnd/>
          </a:ln>
        </p:spPr>
        <p:txBody>
          <a:bodyPr wrap="square">
            <a:spAutoFit/>
          </a:bodyPr>
          <a:lstStyle/>
          <a:p>
            <a:pPr fontAlgn="auto">
              <a:lnSpc>
                <a:spcPct val="150000"/>
              </a:lnSpc>
              <a:spcBef>
                <a:spcPts val="0"/>
              </a:spcBef>
              <a:spcAft>
                <a:spcPts val="0"/>
              </a:spcAft>
            </a:pP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・みんなから同じ金額を集める方法</a:t>
            </a:r>
            <a:endPar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ct val="150000"/>
              </a:lnSpc>
              <a:spcBef>
                <a:spcPts val="0"/>
              </a:spcBef>
              <a:spcAft>
                <a:spcPts val="0"/>
              </a:spcAft>
            </a:pP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・特定の人が全額負担する方法</a:t>
            </a:r>
            <a:endPar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ct val="150000"/>
              </a:lnSpc>
              <a:spcBef>
                <a:spcPts val="0"/>
              </a:spcBef>
              <a:spcAft>
                <a:spcPts val="0"/>
              </a:spcAft>
            </a:pP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・みんなから同じ率で集める方法</a:t>
            </a:r>
            <a:endPar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ct val="150000"/>
              </a:lnSpc>
              <a:spcBef>
                <a:spcPts val="0"/>
              </a:spcBef>
              <a:spcAft>
                <a:spcPts val="0"/>
              </a:spcAft>
            </a:pP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・負担する能力に応じて集める方法</a:t>
            </a:r>
            <a:endPar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Picture 4" descr="困った女性のイラスト"/>
          <p:cNvPicPr>
            <a:picLocks noChangeAspect="1" noChangeArrowheads="1"/>
          </p:cNvPicPr>
          <p:nvPr/>
        </p:nvPicPr>
        <p:blipFill>
          <a:blip r:embed="rId3"/>
          <a:srcRect/>
          <a:stretch>
            <a:fillRect/>
          </a:stretch>
        </p:blipFill>
        <p:spPr bwMode="auto">
          <a:xfrm>
            <a:off x="6732240" y="4293096"/>
            <a:ext cx="1697525" cy="1696816"/>
          </a:xfrm>
          <a:prstGeom prst="rect">
            <a:avLst/>
          </a:prstGeom>
          <a:noFill/>
          <a:ln w="9525">
            <a:noFill/>
            <a:miter lim="800000"/>
            <a:headEnd/>
            <a:tailEnd/>
          </a:ln>
        </p:spPr>
      </p:pic>
      <p:sp>
        <p:nvSpPr>
          <p:cNvPr id="8" name="Rectangle 5"/>
          <p:cNvSpPr>
            <a:spLocks noChangeArrowheads="1"/>
          </p:cNvSpPr>
          <p:nvPr/>
        </p:nvSpPr>
        <p:spPr bwMode="auto">
          <a:xfrm>
            <a:off x="3175" y="0"/>
            <a:ext cx="9140825" cy="6856413"/>
          </a:xfrm>
          <a:prstGeom prst="rect">
            <a:avLst/>
          </a:prstGeom>
          <a:noFill/>
          <a:ln w="9525" algn="ctr">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sz="2400">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sz="2400">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sz="2400">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sz="2400">
                <a:solidFill>
                  <a:schemeClr val="tx1"/>
                </a:solidFill>
                <a:latin typeface="Tahoma" panose="020B060403050404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333333"/>
              </a:solidFill>
              <a:effectLst/>
              <a:uLnTx/>
              <a:uFillTx/>
              <a:latin typeface="Arial" panose="020B0604020202020204" pitchFamily="34" charset="0"/>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C6D69D1C-EB00-4C12-BBD8-9AA00A26CDDD}" type="slidenum">
              <a:rPr kumimoji="1" lang="ja-JP" altLang="en-US" smtClean="0"/>
              <a:t>13</a:t>
            </a:fld>
            <a:endParaRPr kumimoji="1" lang="ja-JP" altLang="en-US"/>
          </a:p>
        </p:txBody>
      </p:sp>
      <p:sp>
        <p:nvSpPr>
          <p:cNvPr id="11" name="タイトル 1"/>
          <p:cNvSpPr txBox="1">
            <a:spLocks/>
          </p:cNvSpPr>
          <p:nvPr/>
        </p:nvSpPr>
        <p:spPr>
          <a:xfrm>
            <a:off x="-1588" y="21381"/>
            <a:ext cx="9144000" cy="11448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spcAft>
                <a:spcPts val="0"/>
              </a:spcAft>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どれが公平な集め方？</a:t>
            </a:r>
          </a:p>
        </p:txBody>
      </p:sp>
    </p:spTree>
    <p:extLst>
      <p:ext uri="{BB962C8B-B14F-4D97-AF65-F5344CB8AC3E}">
        <p14:creationId xmlns:p14="http://schemas.microsoft.com/office/powerpoint/2010/main" val="188399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par>
                                <p:cTn id="9" presetID="10" presetClass="entr" presetSubtype="0"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4340">
                                            <p:txEl>
                                              <p:pRg st="0" end="0"/>
                                            </p:txEl>
                                          </p:spTgt>
                                        </p:tgtEl>
                                        <p:attrNameLst>
                                          <p:attrName>style.visibility</p:attrName>
                                        </p:attrNameLst>
                                      </p:cBhvr>
                                      <p:to>
                                        <p:strVal val="visible"/>
                                      </p:to>
                                    </p:set>
                                    <p:animEffect transition="in" filter="blinds(horizontal)">
                                      <p:cBhvr>
                                        <p:cTn id="16" dur="1000"/>
                                        <p:tgtEl>
                                          <p:spTgt spid="1434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4340">
                                            <p:txEl>
                                              <p:pRg st="1" end="1"/>
                                            </p:txEl>
                                          </p:spTgt>
                                        </p:tgtEl>
                                        <p:attrNameLst>
                                          <p:attrName>style.visibility</p:attrName>
                                        </p:attrNameLst>
                                      </p:cBhvr>
                                      <p:to>
                                        <p:strVal val="visible"/>
                                      </p:to>
                                    </p:set>
                                    <p:animEffect transition="in" filter="blinds(horizontal)">
                                      <p:cBhvr>
                                        <p:cTn id="21" dur="1000"/>
                                        <p:tgtEl>
                                          <p:spTgt spid="1434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4340">
                                            <p:txEl>
                                              <p:pRg st="2" end="2"/>
                                            </p:txEl>
                                          </p:spTgt>
                                        </p:tgtEl>
                                        <p:attrNameLst>
                                          <p:attrName>style.visibility</p:attrName>
                                        </p:attrNameLst>
                                      </p:cBhvr>
                                      <p:to>
                                        <p:strVal val="visible"/>
                                      </p:to>
                                    </p:set>
                                    <p:animEffect transition="in" filter="blinds(horizontal)">
                                      <p:cBhvr>
                                        <p:cTn id="26" dur="1000"/>
                                        <p:tgtEl>
                                          <p:spTgt spid="1434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4340">
                                            <p:txEl>
                                              <p:pRg st="3" end="3"/>
                                            </p:txEl>
                                          </p:spTgt>
                                        </p:tgtEl>
                                        <p:attrNameLst>
                                          <p:attrName>style.visibility</p:attrName>
                                        </p:attrNameLst>
                                      </p:cBhvr>
                                      <p:to>
                                        <p:strVal val="visible"/>
                                      </p:to>
                                    </p:set>
                                    <p:animEffect transition="in" filter="blinds(horizontal)">
                                      <p:cBhvr>
                                        <p:cTn id="31" dur="1000"/>
                                        <p:tgtEl>
                                          <p:spTgt spid="143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384"/>
            <a:ext cx="9144000" cy="1143000"/>
          </a:xfrm>
        </p:spPr>
        <p:txBody>
          <a:bodyPr>
            <a:normAutofit/>
          </a:bodyPr>
          <a:lstStyle/>
          <a:p>
            <a:r>
              <a:rPr kumimoji="1" lang="ja-JP" altLang="en-US" sz="3600" dirty="0">
                <a:latin typeface="メイリオ" panose="020B0604030504040204" pitchFamily="50" charset="-128"/>
                <a:ea typeface="メイリオ" panose="020B0604030504040204" pitchFamily="50" charset="-128"/>
              </a:rPr>
              <a:t>教室の</a:t>
            </a:r>
            <a:r>
              <a:rPr lang="ja-JP" altLang="en-US" sz="3600" dirty="0">
                <a:latin typeface="メイリオ" panose="020B0604030504040204" pitchFamily="50" charset="-128"/>
                <a:ea typeface="メイリオ" panose="020B0604030504040204" pitchFamily="50" charset="-128"/>
              </a:rPr>
              <a:t>生徒</a:t>
            </a:r>
            <a:r>
              <a:rPr kumimoji="1" lang="ja-JP" altLang="en-US" sz="3600" dirty="0">
                <a:latin typeface="メイリオ" panose="020B0604030504040204" pitchFamily="50" charset="-128"/>
                <a:ea typeface="メイリオ" panose="020B0604030504040204" pitchFamily="50" charset="-128"/>
              </a:rPr>
              <a:t>数・・・</a:t>
            </a:r>
            <a:r>
              <a:rPr kumimoji="1" lang="en-US" altLang="ja-JP" sz="3600" dirty="0">
                <a:latin typeface="メイリオ" panose="020B0604030504040204" pitchFamily="50" charset="-128"/>
                <a:ea typeface="メイリオ" panose="020B0604030504040204" pitchFamily="50" charset="-128"/>
              </a:rPr>
              <a:t>30</a:t>
            </a:r>
            <a:r>
              <a:rPr kumimoji="1" lang="ja-JP" altLang="en-US" sz="3600" dirty="0">
                <a:latin typeface="メイリオ" panose="020B0604030504040204" pitchFamily="50" charset="-128"/>
                <a:ea typeface="メイリオ" panose="020B0604030504040204" pitchFamily="50" charset="-128"/>
              </a:rPr>
              <a:t>名</a:t>
            </a:r>
            <a:r>
              <a:rPr lang="ja-JP" altLang="en-US" sz="3600" dirty="0">
                <a:latin typeface="メイリオ" panose="020B0604030504040204" pitchFamily="50" charset="-128"/>
                <a:ea typeface="メイリオ" panose="020B0604030504040204" pitchFamily="50" charset="-128"/>
              </a:rPr>
              <a:t>と</a:t>
            </a:r>
            <a:r>
              <a:rPr kumimoji="1" lang="ja-JP" altLang="en-US" sz="3600" dirty="0">
                <a:latin typeface="メイリオ" panose="020B0604030504040204" pitchFamily="50" charset="-128"/>
                <a:ea typeface="メイリオ" panose="020B0604030504040204" pitchFamily="50" charset="-128"/>
              </a:rPr>
              <a:t>すると。</a:t>
            </a:r>
          </a:p>
        </p:txBody>
      </p:sp>
      <p:sp>
        <p:nvSpPr>
          <p:cNvPr id="3" name="コンテンツ プレースホルダー 2"/>
          <p:cNvSpPr>
            <a:spLocks noGrp="1"/>
          </p:cNvSpPr>
          <p:nvPr>
            <p:ph idx="1"/>
          </p:nvPr>
        </p:nvSpPr>
        <p:spPr>
          <a:xfrm>
            <a:off x="539552" y="1556792"/>
            <a:ext cx="8229600" cy="676672"/>
          </a:xfrm>
        </p:spPr>
        <p:txBody>
          <a:bodyPr/>
          <a:lstStyle/>
          <a:p>
            <a:r>
              <a:rPr kumimoji="1" lang="ja-JP" altLang="en-US" dirty="0"/>
              <a:t>ドリンクサーバーの設置費用　約</a:t>
            </a:r>
            <a:r>
              <a:rPr kumimoji="1" lang="en-US" altLang="ja-JP" dirty="0"/>
              <a:t>60</a:t>
            </a:r>
            <a:r>
              <a:rPr kumimoji="1" lang="ja-JP" altLang="en-US" dirty="0"/>
              <a:t>万円</a:t>
            </a:r>
          </a:p>
        </p:txBody>
      </p:sp>
      <p:sp>
        <p:nvSpPr>
          <p:cNvPr id="4" name="テキスト ボックス 3"/>
          <p:cNvSpPr txBox="1"/>
          <p:nvPr/>
        </p:nvSpPr>
        <p:spPr>
          <a:xfrm>
            <a:off x="539552" y="2348880"/>
            <a:ext cx="2448272" cy="584775"/>
          </a:xfrm>
          <a:prstGeom prst="rect">
            <a:avLst/>
          </a:prstGeom>
          <a:noFill/>
        </p:spPr>
        <p:txBody>
          <a:bodyPr wrap="square" rtlCol="0">
            <a:spAutoFit/>
          </a:bodyPr>
          <a:lstStyle/>
          <a:p>
            <a:r>
              <a:rPr kumimoji="1" lang="ja-JP" altLang="en-US" sz="3200" dirty="0"/>
              <a:t>負担の方法</a:t>
            </a:r>
          </a:p>
        </p:txBody>
      </p:sp>
      <p:sp>
        <p:nvSpPr>
          <p:cNvPr id="5" name="テキスト ボックス 4"/>
          <p:cNvSpPr txBox="1"/>
          <p:nvPr/>
        </p:nvSpPr>
        <p:spPr>
          <a:xfrm>
            <a:off x="1115616" y="3026569"/>
            <a:ext cx="5400600" cy="584775"/>
          </a:xfrm>
          <a:prstGeom prst="rect">
            <a:avLst/>
          </a:prstGeom>
          <a:noFill/>
        </p:spPr>
        <p:txBody>
          <a:bodyPr wrap="square" rtlCol="0">
            <a:spAutoFit/>
          </a:bodyPr>
          <a:lstStyle/>
          <a:p>
            <a:r>
              <a:rPr lang="ja-JP" altLang="en-US" sz="3200" dirty="0"/>
              <a:t>みんなで均等に負担する方法</a:t>
            </a:r>
            <a:endParaRPr kumimoji="1" lang="ja-JP" altLang="en-US" sz="3200" dirty="0"/>
          </a:p>
        </p:txBody>
      </p:sp>
      <p:sp>
        <p:nvSpPr>
          <p:cNvPr id="6" name="テキスト ボックス 5"/>
          <p:cNvSpPr txBox="1"/>
          <p:nvPr/>
        </p:nvSpPr>
        <p:spPr>
          <a:xfrm>
            <a:off x="1779225" y="3646564"/>
            <a:ext cx="6768752" cy="584775"/>
          </a:xfrm>
          <a:prstGeom prst="rect">
            <a:avLst/>
          </a:prstGeom>
          <a:noFill/>
        </p:spPr>
        <p:txBody>
          <a:bodyPr wrap="square" rtlCol="0">
            <a:spAutoFit/>
          </a:bodyPr>
          <a:lstStyle/>
          <a:p>
            <a:r>
              <a:rPr lang="ja-JP" altLang="en-US" sz="2400" dirty="0"/>
              <a:t>一人あたりの負担額　　</a:t>
            </a:r>
            <a:r>
              <a:rPr lang="en-US" altLang="ja-JP" sz="2400" dirty="0"/>
              <a:t>60</a:t>
            </a:r>
            <a:r>
              <a:rPr lang="ja-JP" altLang="en-US" sz="2400" dirty="0"/>
              <a:t>万円</a:t>
            </a:r>
            <a:r>
              <a:rPr lang="en-US" altLang="ja-JP" sz="2400" dirty="0"/>
              <a:t>÷30</a:t>
            </a:r>
            <a:r>
              <a:rPr lang="ja-JP" altLang="en-US" sz="2400" dirty="0"/>
              <a:t>名＝</a:t>
            </a:r>
            <a:r>
              <a:rPr lang="en-US" altLang="ja-JP" sz="3200" b="1" dirty="0"/>
              <a:t>2</a:t>
            </a:r>
            <a:r>
              <a:rPr lang="ja-JP" altLang="en-US" sz="3200" b="1" dirty="0"/>
              <a:t>万円</a:t>
            </a:r>
            <a:endParaRPr kumimoji="1" lang="ja-JP" altLang="en-US" sz="2400" b="1" dirty="0"/>
          </a:p>
        </p:txBody>
      </p:sp>
      <p:sp>
        <p:nvSpPr>
          <p:cNvPr id="7" name="テキスト ボックス 6"/>
          <p:cNvSpPr txBox="1"/>
          <p:nvPr/>
        </p:nvSpPr>
        <p:spPr>
          <a:xfrm>
            <a:off x="1187624" y="4488100"/>
            <a:ext cx="6120680" cy="584775"/>
          </a:xfrm>
          <a:prstGeom prst="rect">
            <a:avLst/>
          </a:prstGeom>
          <a:noFill/>
        </p:spPr>
        <p:txBody>
          <a:bodyPr wrap="square" rtlCol="0">
            <a:spAutoFit/>
          </a:bodyPr>
          <a:lstStyle/>
          <a:p>
            <a:r>
              <a:rPr lang="ja-JP" altLang="en-US" sz="3200" dirty="0"/>
              <a:t>使う人がより多く負担する方法</a:t>
            </a:r>
            <a:endParaRPr kumimoji="1" lang="ja-JP" altLang="en-US" sz="3200" dirty="0"/>
          </a:p>
        </p:txBody>
      </p:sp>
      <p:sp>
        <p:nvSpPr>
          <p:cNvPr id="9" name="テキスト ボックス 8"/>
          <p:cNvSpPr txBox="1"/>
          <p:nvPr/>
        </p:nvSpPr>
        <p:spPr>
          <a:xfrm>
            <a:off x="1779225" y="5505175"/>
            <a:ext cx="6768752" cy="584775"/>
          </a:xfrm>
          <a:prstGeom prst="rect">
            <a:avLst/>
          </a:prstGeom>
          <a:noFill/>
        </p:spPr>
        <p:txBody>
          <a:bodyPr wrap="square" rtlCol="0">
            <a:spAutoFit/>
          </a:bodyPr>
          <a:lstStyle/>
          <a:p>
            <a:r>
              <a:rPr lang="ja-JP" altLang="en-US" sz="2400" dirty="0"/>
              <a:t>一人あたりの負担額　　</a:t>
            </a:r>
            <a:r>
              <a:rPr lang="en-US" altLang="ja-JP" sz="2400" dirty="0"/>
              <a:t>60</a:t>
            </a:r>
            <a:r>
              <a:rPr lang="ja-JP" altLang="en-US" sz="2400" dirty="0"/>
              <a:t>万円</a:t>
            </a:r>
            <a:r>
              <a:rPr lang="en-US" altLang="ja-JP" sz="2400" dirty="0"/>
              <a:t>÷10</a:t>
            </a:r>
            <a:r>
              <a:rPr lang="ja-JP" altLang="en-US" sz="2400" dirty="0"/>
              <a:t>名＝</a:t>
            </a:r>
            <a:r>
              <a:rPr lang="en-US" altLang="ja-JP" sz="3200" b="1" dirty="0"/>
              <a:t>6</a:t>
            </a:r>
            <a:r>
              <a:rPr lang="ja-JP" altLang="en-US" sz="3200" b="1" dirty="0"/>
              <a:t>万円</a:t>
            </a:r>
            <a:endParaRPr kumimoji="1" lang="ja-JP" altLang="en-US" sz="2400" b="1" dirty="0"/>
          </a:p>
        </p:txBody>
      </p:sp>
      <p:sp>
        <p:nvSpPr>
          <p:cNvPr id="10" name="テキスト ボックス 9"/>
          <p:cNvSpPr txBox="1"/>
          <p:nvPr/>
        </p:nvSpPr>
        <p:spPr>
          <a:xfrm>
            <a:off x="2999912" y="5098649"/>
            <a:ext cx="3516304" cy="461665"/>
          </a:xfrm>
          <a:prstGeom prst="rect">
            <a:avLst/>
          </a:prstGeom>
          <a:noFill/>
        </p:spPr>
        <p:txBody>
          <a:bodyPr wrap="square" rtlCol="0">
            <a:spAutoFit/>
          </a:bodyPr>
          <a:lstStyle/>
          <a:p>
            <a:r>
              <a:rPr lang="ja-JP" altLang="en-US" sz="2400" dirty="0"/>
              <a:t>使う人は</a:t>
            </a:r>
            <a:r>
              <a:rPr lang="en-US" altLang="ja-JP" sz="2400" dirty="0"/>
              <a:t>10</a:t>
            </a:r>
            <a:r>
              <a:rPr lang="ja-JP" altLang="en-US" sz="2400" dirty="0"/>
              <a:t>名だとすると</a:t>
            </a:r>
            <a:endParaRPr kumimoji="1" lang="ja-JP" altLang="en-US" sz="2400" dirty="0"/>
          </a:p>
        </p:txBody>
      </p:sp>
    </p:spTree>
    <p:extLst>
      <p:ext uri="{BB962C8B-B14F-4D97-AF65-F5344CB8AC3E}">
        <p14:creationId xmlns:p14="http://schemas.microsoft.com/office/powerpoint/2010/main" val="133668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nSpc>
                <a:spcPct val="150000"/>
              </a:lnSpc>
            </a:pPr>
            <a:r>
              <a:rPr lang="ja-JP" altLang="en-US" sz="3600" dirty="0">
                <a:latin typeface="メイリオ" panose="020B0604030504040204" pitchFamily="50" charset="-128"/>
                <a:ea typeface="メイリオ" panose="020B0604030504040204" pitchFamily="50" charset="-128"/>
              </a:rPr>
              <a:t>ドリンクサーバーは本当に必要</a:t>
            </a:r>
            <a:r>
              <a:rPr lang="en-US" altLang="ja-JP" sz="3600" dirty="0">
                <a:latin typeface="メイリオ" panose="020B0604030504040204" pitchFamily="50" charset="-128"/>
                <a:ea typeface="メイリオ" panose="020B0604030504040204" pitchFamily="50" charset="-128"/>
              </a:rPr>
              <a:t>?</a:t>
            </a:r>
            <a:endParaRPr kumimoji="1" lang="ja-JP" altLang="en-US" sz="3600"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539552" y="1412776"/>
            <a:ext cx="8229600" cy="2044824"/>
          </a:xfrm>
        </p:spPr>
        <p:txBody>
          <a:bodyPr/>
          <a:lstStyle/>
          <a:p>
            <a:r>
              <a:rPr lang="ja-JP" altLang="en-US" dirty="0"/>
              <a:t>無料で設置できるなら欲しいけど。</a:t>
            </a:r>
          </a:p>
          <a:p>
            <a:pPr marL="0" indent="0">
              <a:buNone/>
            </a:pPr>
            <a:endParaRPr lang="ja-JP" altLang="en-US" dirty="0"/>
          </a:p>
          <a:p>
            <a:r>
              <a:rPr kumimoji="1" lang="ja-JP" altLang="en-US" dirty="0"/>
              <a:t>たくさんの費用を自分が負担するなら不要。</a:t>
            </a:r>
          </a:p>
          <a:p>
            <a:endParaRPr lang="ja-JP" altLang="en-US" dirty="0"/>
          </a:p>
        </p:txBody>
      </p:sp>
      <p:sp>
        <p:nvSpPr>
          <p:cNvPr id="5" name="テキスト ボックス 4"/>
          <p:cNvSpPr txBox="1"/>
          <p:nvPr/>
        </p:nvSpPr>
        <p:spPr>
          <a:xfrm>
            <a:off x="1943708" y="3520482"/>
            <a:ext cx="5256584" cy="646331"/>
          </a:xfrm>
          <a:prstGeom prst="rect">
            <a:avLst/>
          </a:prstGeom>
          <a:solidFill>
            <a:srgbClr val="FFFF66"/>
          </a:solidFill>
        </p:spPr>
        <p:txBody>
          <a:bodyPr wrap="square" rtlCol="0">
            <a:spAutoFit/>
          </a:bodyPr>
          <a:lstStyle/>
          <a:p>
            <a:r>
              <a:rPr lang="ja-JP" altLang="en-US" sz="3600" dirty="0"/>
              <a:t>費用の負担を考えること。</a:t>
            </a:r>
          </a:p>
        </p:txBody>
      </p:sp>
      <p:sp>
        <p:nvSpPr>
          <p:cNvPr id="7" name="下矢印 6"/>
          <p:cNvSpPr/>
          <p:nvPr/>
        </p:nvSpPr>
        <p:spPr>
          <a:xfrm>
            <a:off x="4139952" y="4327582"/>
            <a:ext cx="864096" cy="10098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547664" y="5589237"/>
            <a:ext cx="6552728" cy="646331"/>
          </a:xfrm>
          <a:prstGeom prst="rect">
            <a:avLst/>
          </a:prstGeom>
          <a:solidFill>
            <a:srgbClr val="FFFF66"/>
          </a:solidFill>
        </p:spPr>
        <p:txBody>
          <a:bodyPr wrap="square" rtlCol="0">
            <a:spAutoFit/>
          </a:bodyPr>
          <a:lstStyle/>
          <a:p>
            <a:r>
              <a:rPr lang="ja-JP" altLang="en-US" sz="3600" dirty="0"/>
              <a:t>本当に必要なものを考えること。</a:t>
            </a:r>
          </a:p>
        </p:txBody>
      </p:sp>
    </p:spTree>
    <p:extLst>
      <p:ext uri="{BB962C8B-B14F-4D97-AF65-F5344CB8AC3E}">
        <p14:creationId xmlns:p14="http://schemas.microsoft.com/office/powerpoint/2010/main" val="7111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latin typeface="メイリオ" panose="020B0604030504040204" pitchFamily="50" charset="-128"/>
                <a:ea typeface="メイリオ" panose="020B0604030504040204" pitchFamily="50" charset="-128"/>
              </a:rPr>
              <a:t>本当に必要なもの</a:t>
            </a:r>
            <a:r>
              <a:rPr lang="en-US" altLang="ja-JP" sz="3600" dirty="0">
                <a:latin typeface="メイリオ" panose="020B0604030504040204" pitchFamily="50" charset="-128"/>
                <a:ea typeface="メイリオ" panose="020B0604030504040204" pitchFamily="50" charset="-128"/>
              </a:rPr>
              <a:t>?</a:t>
            </a:r>
            <a:endParaRPr kumimoji="1" lang="ja-JP" altLang="en-US" sz="3600"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457199" y="1600201"/>
            <a:ext cx="8352263" cy="1972816"/>
          </a:xfrm>
        </p:spPr>
        <p:txBody>
          <a:bodyPr/>
          <a:lstStyle/>
          <a:p>
            <a:r>
              <a:rPr lang="ja-JP" altLang="en-US" dirty="0"/>
              <a:t>机といす　　</a:t>
            </a:r>
            <a:r>
              <a:rPr lang="en-US" altLang="ja-JP" dirty="0"/>
              <a:t>1</a:t>
            </a:r>
            <a:r>
              <a:rPr lang="ja-JP" altLang="en-US" dirty="0"/>
              <a:t>セット・・・</a:t>
            </a:r>
            <a:r>
              <a:rPr lang="en-US" altLang="ja-JP" dirty="0"/>
              <a:t>2</a:t>
            </a:r>
            <a:r>
              <a:rPr lang="ja-JP" altLang="en-US" dirty="0"/>
              <a:t>万円</a:t>
            </a:r>
          </a:p>
          <a:p>
            <a:endParaRPr kumimoji="1" lang="ja-JP" altLang="en-US" dirty="0"/>
          </a:p>
          <a:p>
            <a:pPr marL="0" indent="0">
              <a:buNone/>
            </a:pPr>
            <a:r>
              <a:rPr lang="en-US" altLang="ja-JP" dirty="0"/>
              <a:t>30</a:t>
            </a:r>
            <a:r>
              <a:rPr lang="ja-JP" altLang="en-US" dirty="0"/>
              <a:t>名分の机といす・・・</a:t>
            </a:r>
            <a:r>
              <a:rPr lang="en-US" altLang="ja-JP" dirty="0"/>
              <a:t>2</a:t>
            </a:r>
            <a:r>
              <a:rPr lang="ja-JP" altLang="en-US" dirty="0"/>
              <a:t>万円</a:t>
            </a:r>
            <a:r>
              <a:rPr lang="en-US" altLang="ja-JP" dirty="0"/>
              <a:t>×30</a:t>
            </a:r>
            <a:r>
              <a:rPr lang="ja-JP" altLang="en-US" dirty="0"/>
              <a:t>名＝</a:t>
            </a:r>
            <a:r>
              <a:rPr lang="en-US" altLang="ja-JP" dirty="0"/>
              <a:t>60</a:t>
            </a:r>
            <a:r>
              <a:rPr lang="ja-JP" altLang="en-US" dirty="0"/>
              <a:t>万円</a:t>
            </a:r>
            <a:endParaRPr kumimoji="1" lang="ja-JP" altLang="en-US" dirty="0"/>
          </a:p>
        </p:txBody>
      </p:sp>
      <p:sp>
        <p:nvSpPr>
          <p:cNvPr id="4" name="下矢印 3"/>
          <p:cNvSpPr/>
          <p:nvPr/>
        </p:nvSpPr>
        <p:spPr>
          <a:xfrm>
            <a:off x="3977934" y="3573016"/>
            <a:ext cx="1008112"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097614" y="4941168"/>
            <a:ext cx="6768752" cy="1200329"/>
          </a:xfrm>
          <a:prstGeom prst="rect">
            <a:avLst/>
          </a:prstGeom>
          <a:noFill/>
        </p:spPr>
        <p:txBody>
          <a:bodyPr wrap="square" rtlCol="0">
            <a:spAutoFit/>
          </a:bodyPr>
          <a:lstStyle/>
          <a:p>
            <a:pPr algn="ctr"/>
            <a:r>
              <a:rPr lang="ja-JP" altLang="en-US" sz="3600" dirty="0"/>
              <a:t>本当に必要なものは、</a:t>
            </a:r>
            <a:endParaRPr lang="en-US" altLang="ja-JP" sz="3600" dirty="0"/>
          </a:p>
          <a:p>
            <a:pPr algn="ctr"/>
            <a:r>
              <a:rPr lang="ja-JP" altLang="en-US" sz="3600" dirty="0"/>
              <a:t>社会にいるみんなで負担する。</a:t>
            </a:r>
            <a:endParaRPr kumimoji="1" lang="ja-JP" altLang="en-US" sz="3600" dirty="0"/>
          </a:p>
        </p:txBody>
      </p:sp>
    </p:spTree>
    <p:extLst>
      <p:ext uri="{BB962C8B-B14F-4D97-AF65-F5344CB8AC3E}">
        <p14:creationId xmlns:p14="http://schemas.microsoft.com/office/powerpoint/2010/main" val="380717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002" y="0"/>
            <a:ext cx="9144000" cy="1584176"/>
          </a:xfrm>
        </p:spPr>
        <p:txBody>
          <a:bodyPr>
            <a:noAutofit/>
          </a:bodyPr>
          <a:lstStyle/>
          <a:p>
            <a:r>
              <a:rPr lang="ja-JP" altLang="en-US" sz="3600" dirty="0">
                <a:latin typeface="メイリオ" panose="020B0604030504040204" pitchFamily="50" charset="-128"/>
                <a:ea typeface="メイリオ" panose="020B0604030504040204" pitchFamily="50" charset="-128"/>
              </a:rPr>
              <a:t>「</a:t>
            </a:r>
            <a:r>
              <a:rPr kumimoji="1" lang="ja-JP" altLang="en-US" sz="3600" dirty="0">
                <a:latin typeface="メイリオ" panose="020B0604030504040204" pitchFamily="50" charset="-128"/>
                <a:ea typeface="メイリオ" panose="020B0604030504040204" pitchFamily="50" charset="-128"/>
              </a:rPr>
              <a:t>社会」にとって</a:t>
            </a:r>
            <a:r>
              <a:rPr lang="ja-JP" altLang="en-US" sz="3600" dirty="0">
                <a:latin typeface="メイリオ" panose="020B0604030504040204" pitchFamily="50" charset="-128"/>
                <a:ea typeface="メイリオ" panose="020B0604030504040204" pitchFamily="50" charset="-128"/>
              </a:rPr>
              <a:t>必要なことって</a:t>
            </a:r>
            <a:br>
              <a:rPr lang="ja-JP" altLang="en-US" sz="3600" dirty="0">
                <a:latin typeface="メイリオ" panose="020B0604030504040204" pitchFamily="50" charset="-128"/>
                <a:ea typeface="メイリオ" panose="020B0604030504040204" pitchFamily="50" charset="-128"/>
              </a:rPr>
            </a:br>
            <a:r>
              <a:rPr lang="ja-JP" altLang="en-US" sz="3600" dirty="0">
                <a:latin typeface="メイリオ" panose="020B0604030504040204" pitchFamily="50" charset="-128"/>
                <a:ea typeface="メイリオ" panose="020B0604030504040204" pitchFamily="50" charset="-128"/>
              </a:rPr>
              <a:t>誰が考えるの</a:t>
            </a:r>
            <a:r>
              <a:rPr lang="en-US" altLang="ja-JP" sz="3600" dirty="0">
                <a:latin typeface="メイリオ" panose="020B0604030504040204" pitchFamily="50" charset="-128"/>
                <a:ea typeface="メイリオ" panose="020B0604030504040204" pitchFamily="50" charset="-128"/>
              </a:rPr>
              <a:t>?</a:t>
            </a:r>
            <a:endParaRPr kumimoji="1" lang="ja-JP" altLang="en-US" sz="3600" dirty="0">
              <a:latin typeface="メイリオ" panose="020B0604030504040204" pitchFamily="50" charset="-128"/>
              <a:ea typeface="メイリオ" panose="020B0604030504040204" pitchFamily="50" charset="-128"/>
            </a:endParaRPr>
          </a:p>
        </p:txBody>
      </p:sp>
      <p:sp>
        <p:nvSpPr>
          <p:cNvPr id="28" name="タイトル 1"/>
          <p:cNvSpPr txBox="1">
            <a:spLocks/>
          </p:cNvSpPr>
          <p:nvPr/>
        </p:nvSpPr>
        <p:spPr bwMode="auto">
          <a:xfrm>
            <a:off x="755576" y="4124894"/>
            <a:ext cx="7992888" cy="1098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r>
              <a:rPr lang="ja-JP" altLang="en-US" sz="4000" kern="0" dirty="0">
                <a:solidFill>
                  <a:schemeClr val="tx1">
                    <a:lumMod val="95000"/>
                    <a:lumOff val="5000"/>
                  </a:schemeClr>
                </a:solidFill>
                <a:latin typeface="メイリオ" panose="020B0604030504040204" pitchFamily="50" charset="-128"/>
                <a:ea typeface="メイリオ" panose="020B0604030504040204" pitchFamily="50" charset="-128"/>
              </a:rPr>
              <a:t>社会にいる</a:t>
            </a:r>
            <a:r>
              <a:rPr lang="ja-JP" altLang="en-US" sz="4000" b="1" kern="0" dirty="0">
                <a:solidFill>
                  <a:srgbClr val="FF0000"/>
                </a:solidFill>
                <a:latin typeface="メイリオ" panose="020B0604030504040204" pitchFamily="50" charset="-128"/>
                <a:ea typeface="メイリオ" panose="020B0604030504040204" pitchFamily="50" charset="-128"/>
              </a:rPr>
              <a:t>みんなで考える</a:t>
            </a:r>
            <a:r>
              <a:rPr lang="ja-JP" altLang="en-US" sz="4000" kern="0" dirty="0">
                <a:solidFill>
                  <a:schemeClr val="tx1">
                    <a:lumMod val="95000"/>
                    <a:lumOff val="5000"/>
                  </a:schemeClr>
                </a:solidFill>
                <a:latin typeface="メイリオ" panose="020B0604030504040204" pitchFamily="50" charset="-128"/>
                <a:ea typeface="メイリオ" panose="020B0604030504040204" pitchFamily="50" charset="-128"/>
              </a:rPr>
              <a:t>こと。</a:t>
            </a:r>
          </a:p>
        </p:txBody>
      </p:sp>
      <p:sp>
        <p:nvSpPr>
          <p:cNvPr id="3" name="下矢印 2"/>
          <p:cNvSpPr/>
          <p:nvPr/>
        </p:nvSpPr>
        <p:spPr>
          <a:xfrm>
            <a:off x="4049942" y="2000236"/>
            <a:ext cx="1008112" cy="17085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131840" y="5270534"/>
            <a:ext cx="4320480" cy="923330"/>
          </a:xfrm>
          <a:prstGeom prst="rect">
            <a:avLst/>
          </a:prstGeom>
          <a:noFill/>
        </p:spPr>
        <p:txBody>
          <a:bodyPr wrap="square" rtlCol="0">
            <a:spAutoFit/>
          </a:bodyPr>
          <a:lstStyle/>
          <a:p>
            <a:r>
              <a:rPr kumimoji="1" lang="ja-JP" altLang="en-US" sz="5400" dirty="0">
                <a:solidFill>
                  <a:srgbClr val="FF0000"/>
                </a:solidFill>
              </a:rPr>
              <a:t>民主主義</a:t>
            </a:r>
          </a:p>
        </p:txBody>
      </p:sp>
    </p:spTree>
    <p:extLst>
      <p:ext uri="{BB962C8B-B14F-4D97-AF65-F5344CB8AC3E}">
        <p14:creationId xmlns:p14="http://schemas.microsoft.com/office/powerpoint/2010/main" val="74381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Rectangle 5"/>
          <p:cNvSpPr>
            <a:spLocks noChangeArrowheads="1"/>
          </p:cNvSpPr>
          <p:nvPr/>
        </p:nvSpPr>
        <p:spPr bwMode="auto">
          <a:xfrm>
            <a:off x="3418693" y="3044299"/>
            <a:ext cx="547378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自ら考えることが大切</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タイトル 2"/>
          <p:cNvSpPr>
            <a:spLocks noGrp="1"/>
          </p:cNvSpPr>
          <p:nvPr>
            <p:ph type="title"/>
          </p:nvPr>
        </p:nvSpPr>
        <p:spPr/>
        <p:txBody>
          <a:bodyPr anchor="ctr"/>
          <a:lstStyle/>
          <a:p>
            <a:pPr>
              <a:lnSpc>
                <a:spcPct val="100000"/>
              </a:lnSpc>
            </a:pPr>
            <a:r>
              <a:rPr lang="ja-JP" altLang="en-US"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おわりに</a:t>
            </a:r>
            <a:endParaRPr kumimoji="1" lang="ja-JP" altLang="en-US"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8567738" y="6453188"/>
            <a:ext cx="576262" cy="404812"/>
          </a:xfrm>
        </p:spPr>
        <p:txBody>
          <a:bodyPr/>
          <a:lstStyle/>
          <a:p>
            <a:fld id="{C870111A-7876-4376-AA8A-B94741648D09}"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t>18</a:t>
            </a:fld>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9628758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5"/>
          <p:cNvSpPr>
            <a:spLocks noChangeArrowheads="1"/>
          </p:cNvSpPr>
          <p:nvPr/>
        </p:nvSpPr>
        <p:spPr bwMode="auto">
          <a:xfrm>
            <a:off x="2051050" y="2205038"/>
            <a:ext cx="66246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lnSpc>
                <a:spcPct val="150000"/>
              </a:lnSpc>
              <a:spcBef>
                <a:spcPct val="20000"/>
              </a:spcBef>
              <a:buClr>
                <a:schemeClr val="tx1"/>
              </a:buClr>
              <a:buSzPct val="60000"/>
              <a:buFont typeface="Wingdings" panose="05000000000000000000" pitchFamily="2" charset="2"/>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タイトル 2"/>
          <p:cNvSpPr>
            <a:spLocks noGrp="1"/>
          </p:cNvSpPr>
          <p:nvPr>
            <p:ph type="title"/>
          </p:nvPr>
        </p:nvSpPr>
        <p:spPr/>
        <p:txBody>
          <a:bodyPr>
            <a:normAutofit/>
          </a:bodyPr>
          <a:lstStyle/>
          <a:p>
            <a:r>
              <a:rPr lang="ja-JP" altLang="en-US"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税務署の仕事</a:t>
            </a:r>
            <a:endParaRPr kumimoji="1" lang="ja-JP" altLang="en-US"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8567738" y="6453188"/>
            <a:ext cx="576262" cy="404812"/>
          </a:xfrm>
        </p:spPr>
        <p:txBody>
          <a:bodyPr/>
          <a:lstStyle/>
          <a:p>
            <a:fld id="{C870111A-7876-4376-AA8A-B94741648D09}"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t>1</a:t>
            </a:fld>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Rectangle 5"/>
          <p:cNvSpPr>
            <a:spLocks noChangeArrowheads="1"/>
          </p:cNvSpPr>
          <p:nvPr/>
        </p:nvSpPr>
        <p:spPr bwMode="auto">
          <a:xfrm>
            <a:off x="3419872" y="2097312"/>
            <a:ext cx="5400600"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国税庁の組織と機構</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広島国税局の組織と機構</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国税庁の取組紹介動画</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国税庁の仕事や魅力</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5977451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ChangeArrowheads="1"/>
          </p:cNvSpPr>
          <p:nvPr/>
        </p:nvSpPr>
        <p:spPr bwMode="auto">
          <a:xfrm>
            <a:off x="775451" y="1340768"/>
            <a:ext cx="7612973" cy="2400657"/>
          </a:xfrm>
          <a:prstGeom prst="rect">
            <a:avLst/>
          </a:prstGeom>
          <a:noFill/>
          <a:ln w="9525">
            <a:noFill/>
            <a:miter lim="800000"/>
            <a:headEnd/>
            <a:tailEnd/>
          </a:ln>
        </p:spPr>
        <p:txBody>
          <a:bodyPr wrap="square">
            <a:spAutoFit/>
          </a:bodyPr>
          <a:lstStyle/>
          <a:p>
            <a:pPr eaLnBrk="1" hangingPunct="1">
              <a:lnSpc>
                <a:spcPts val="6000"/>
              </a:lnSpc>
              <a:defRPr/>
            </a:pPr>
            <a:r>
              <a:rPr lang="ja-JP" altLang="en-US" sz="4400" b="1" spc="350" dirty="0">
                <a:solidFill>
                  <a:schemeClr val="tx1">
                    <a:lumMod val="95000"/>
                    <a:lumOff val="5000"/>
                  </a:schemeClr>
                </a:solidFill>
                <a:latin typeface="メイリオ" panose="020B0604030504040204" pitchFamily="50" charset="-128"/>
                <a:ea typeface="メイリオ" panose="020B0604030504040204" pitchFamily="50" charset="-128"/>
              </a:rPr>
              <a:t>　税金に対して正しく理解し、国や社会の在り方を自ら考えることが大切です</a:t>
            </a:r>
            <a:r>
              <a:rPr lang="ja-JP" altLang="en-US" sz="4400" b="1" dirty="0">
                <a:solidFill>
                  <a:schemeClr val="tx1">
                    <a:lumMod val="95000"/>
                    <a:lumOff val="5000"/>
                  </a:schemeClr>
                </a:solidFill>
                <a:latin typeface="メイリオ" panose="020B0604030504040204" pitchFamily="50" charset="-128"/>
                <a:ea typeface="メイリオ" panose="020B0604030504040204" pitchFamily="50" charset="-128"/>
              </a:rPr>
              <a:t>。</a:t>
            </a:r>
          </a:p>
        </p:txBody>
      </p:sp>
      <p:sp>
        <p:nvSpPr>
          <p:cNvPr id="8" name="タイトル 2"/>
          <p:cNvSpPr>
            <a:spLocks noGrp="1"/>
          </p:cNvSpPr>
          <p:nvPr>
            <p:ph type="title"/>
          </p:nvPr>
        </p:nvSpPr>
        <p:spPr>
          <a:xfrm>
            <a:off x="0" y="2"/>
            <a:ext cx="9140400" cy="972000"/>
          </a:xfrm>
          <a:solidFill>
            <a:srgbClr val="0070C0"/>
          </a:solidFill>
        </p:spPr>
        <p:txBody>
          <a:bodyPr anchor="ctr">
            <a:normAutofit/>
          </a:bodyPr>
          <a:lstStyle/>
          <a:p>
            <a:pPr>
              <a:lnSpc>
                <a:spcPct val="150000"/>
              </a:lnSpc>
            </a:pPr>
            <a:r>
              <a:rPr lang="ja-JP" altLang="en-US" sz="3600" dirty="0">
                <a:latin typeface="メイリオ" panose="020B0604030504040204" pitchFamily="50" charset="-128"/>
                <a:ea typeface="メイリオ" panose="020B0604030504040204" pitchFamily="50" charset="-128"/>
              </a:rPr>
              <a:t>自ら考えることが大切</a:t>
            </a:r>
            <a:endParaRPr kumimoji="1" lang="ja-JP" altLang="en-US" sz="3200" b="0" dirty="0">
              <a:latin typeface="メイリオ" panose="020B0604030504040204" pitchFamily="50" charset="-128"/>
              <a:ea typeface="メイリオ" panose="020B0604030504040204" pitchFamily="50" charset="-128"/>
            </a:endParaRPr>
          </a:p>
        </p:txBody>
      </p:sp>
      <p:pic>
        <p:nvPicPr>
          <p:cNvPr id="10" name="図 9" descr="zaimu_Illust-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3982" y="3861048"/>
            <a:ext cx="3595910" cy="2426556"/>
          </a:xfrm>
          <a:prstGeom prst="rect">
            <a:avLst/>
          </a:prstGeom>
        </p:spPr>
      </p:pic>
    </p:spTree>
    <p:extLst>
      <p:ext uri="{BB962C8B-B14F-4D97-AF65-F5344CB8AC3E}">
        <p14:creationId xmlns:p14="http://schemas.microsoft.com/office/powerpoint/2010/main" val="146565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Line 13"/>
          <p:cNvSpPr>
            <a:spLocks noChangeShapeType="1"/>
          </p:cNvSpPr>
          <p:nvPr/>
        </p:nvSpPr>
        <p:spPr bwMode="auto">
          <a:xfrm>
            <a:off x="2482852" y="2115541"/>
            <a:ext cx="3814763" cy="0"/>
          </a:xfrm>
          <a:prstGeom prst="line">
            <a:avLst/>
          </a:prstGeom>
          <a:noFill/>
          <a:ln w="57150">
            <a:solidFill>
              <a:srgbClr val="7E2E83"/>
            </a:solidFill>
            <a:round/>
            <a:headEnd type="none" w="lg" len="lg"/>
            <a:tailEnd type="none" w="lg" len="lg"/>
          </a:ln>
          <a:extLst>
            <a:ext uri="{909E8E84-426E-40DD-AFC4-6F175D3DCCD1}">
              <a14:hiddenFill xmlns:a14="http://schemas.microsoft.com/office/drawing/2010/main">
                <a:noFill/>
              </a14:hiddenFill>
            </a:ext>
          </a:extLst>
        </p:spPr>
        <p:txBody>
          <a:bodyPr anchor="ctr"/>
          <a:lstStyle/>
          <a:p>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350" name="Line 14"/>
          <p:cNvSpPr>
            <a:spLocks noChangeShapeType="1"/>
          </p:cNvSpPr>
          <p:nvPr/>
        </p:nvSpPr>
        <p:spPr bwMode="auto">
          <a:xfrm>
            <a:off x="4440237" y="2481438"/>
            <a:ext cx="37633" cy="2547762"/>
          </a:xfrm>
          <a:prstGeom prst="line">
            <a:avLst/>
          </a:prstGeom>
          <a:noFill/>
          <a:ln w="57150">
            <a:solidFill>
              <a:srgbClr val="7E2E83"/>
            </a:solidFill>
            <a:round/>
            <a:headEnd type="none" w="lg" len="lg"/>
            <a:tailEnd type="none" w="lg" len="lg"/>
          </a:ln>
          <a:extLst>
            <a:ext uri="{909E8E84-426E-40DD-AFC4-6F175D3DCCD1}">
              <a14:hiddenFill xmlns:a14="http://schemas.microsoft.com/office/drawing/2010/main">
                <a:noFill/>
              </a14:hiddenFill>
            </a:ext>
          </a:extLst>
        </p:spPr>
        <p:txBody>
          <a:bodyPr anchor="ctr"/>
          <a:lstStyle/>
          <a:p>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351" name="Freeform 15"/>
          <p:cNvSpPr>
            <a:spLocks/>
          </p:cNvSpPr>
          <p:nvPr/>
        </p:nvSpPr>
        <p:spPr bwMode="auto">
          <a:xfrm>
            <a:off x="5795963" y="2106016"/>
            <a:ext cx="792162" cy="1079500"/>
          </a:xfrm>
          <a:custGeom>
            <a:avLst/>
            <a:gdLst>
              <a:gd name="T0" fmla="*/ 0 w 499"/>
              <a:gd name="T1" fmla="*/ 0 h 499"/>
              <a:gd name="T2" fmla="*/ 0 w 499"/>
              <a:gd name="T3" fmla="*/ 2147483646 h 499"/>
              <a:gd name="T4" fmla="*/ 2147483646 w 499"/>
              <a:gd name="T5" fmla="*/ 2147483646 h 499"/>
              <a:gd name="T6" fmla="*/ 0 60000 65536"/>
              <a:gd name="T7" fmla="*/ 0 60000 65536"/>
              <a:gd name="T8" fmla="*/ 0 60000 65536"/>
              <a:gd name="T9" fmla="*/ 0 w 499"/>
              <a:gd name="T10" fmla="*/ 0 h 499"/>
              <a:gd name="T11" fmla="*/ 499 w 499"/>
              <a:gd name="T12" fmla="*/ 499 h 499"/>
            </a:gdLst>
            <a:ahLst/>
            <a:cxnLst>
              <a:cxn ang="T6">
                <a:pos x="T0" y="T1"/>
              </a:cxn>
              <a:cxn ang="T7">
                <a:pos x="T2" y="T3"/>
              </a:cxn>
              <a:cxn ang="T8">
                <a:pos x="T4" y="T5"/>
              </a:cxn>
            </a:cxnLst>
            <a:rect l="T9" t="T10" r="T11" b="T12"/>
            <a:pathLst>
              <a:path w="499" h="499">
                <a:moveTo>
                  <a:pt x="0" y="0"/>
                </a:moveTo>
                <a:lnTo>
                  <a:pt x="0" y="499"/>
                </a:lnTo>
                <a:lnTo>
                  <a:pt x="499" y="499"/>
                </a:lnTo>
              </a:path>
            </a:pathLst>
          </a:custGeom>
          <a:noFill/>
          <a:ln w="57150" cap="flat" cmpd="sng">
            <a:solidFill>
              <a:srgbClr val="7E2E83"/>
            </a:solidFill>
            <a:prstDash val="solid"/>
            <a:round/>
            <a:headEnd type="none" w="lg" len="lg"/>
            <a:tailEnd type="none" w="lg" len="lg"/>
          </a:ln>
        </p:spPr>
        <p:txBody>
          <a:bodyPr anchor="ctr"/>
          <a:lstStyle/>
          <a:p>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355" name="AutoShape 19"/>
          <p:cNvSpPr>
            <a:spLocks noChangeArrowheads="1"/>
          </p:cNvSpPr>
          <p:nvPr/>
        </p:nvSpPr>
        <p:spPr bwMode="auto">
          <a:xfrm>
            <a:off x="539750" y="1758353"/>
            <a:ext cx="2160588" cy="774882"/>
          </a:xfrm>
          <a:prstGeom prst="roundRect">
            <a:avLst>
              <a:gd name="adj" fmla="val 16667"/>
            </a:avLst>
          </a:prstGeom>
          <a:solidFill>
            <a:schemeClr val="bg1">
              <a:lumMod val="85000"/>
            </a:schemeClr>
          </a:solidFill>
          <a:ln>
            <a:solidFill>
              <a:srgbClr val="7E2E83"/>
            </a:solidFill>
          </a:ln>
          <a:effectLst>
            <a:outerShdw blurRad="50800" dist="38100" dir="2700000" algn="tl" rotWithShape="0">
              <a:prstClr val="black">
                <a:alpha val="40000"/>
              </a:prstClr>
            </a:outerShdw>
          </a:effec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356" name="AutoShape 20"/>
          <p:cNvSpPr>
            <a:spLocks noChangeArrowheads="1"/>
          </p:cNvSpPr>
          <p:nvPr/>
        </p:nvSpPr>
        <p:spPr bwMode="auto">
          <a:xfrm>
            <a:off x="6037265" y="1758353"/>
            <a:ext cx="2808287" cy="647700"/>
          </a:xfrm>
          <a:prstGeom prst="roundRect">
            <a:avLst>
              <a:gd name="adj" fmla="val 16667"/>
            </a:avLst>
          </a:prstGeom>
          <a:solidFill>
            <a:schemeClr val="bg1">
              <a:lumMod val="85000"/>
            </a:schemeClr>
          </a:solidFill>
          <a:ln>
            <a:solidFill>
              <a:srgbClr val="7E2E83"/>
            </a:solidFill>
          </a:ln>
          <a:effectLst>
            <a:outerShdw blurRad="50800" dist="38100" dir="2700000" algn="tl" rotWithShape="0">
              <a:prstClr val="black">
                <a:alpha val="40000"/>
              </a:prstClr>
            </a:outerShdw>
          </a:effec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357" name="AutoShape 21"/>
          <p:cNvSpPr>
            <a:spLocks noChangeArrowheads="1"/>
          </p:cNvSpPr>
          <p:nvPr/>
        </p:nvSpPr>
        <p:spPr bwMode="auto">
          <a:xfrm>
            <a:off x="6037265" y="2825153"/>
            <a:ext cx="2808287" cy="647700"/>
          </a:xfrm>
          <a:prstGeom prst="roundRect">
            <a:avLst>
              <a:gd name="adj" fmla="val 16667"/>
            </a:avLst>
          </a:prstGeom>
          <a:solidFill>
            <a:schemeClr val="bg1">
              <a:lumMod val="85000"/>
            </a:schemeClr>
          </a:solidFill>
          <a:ln>
            <a:solidFill>
              <a:srgbClr val="7E2E83"/>
            </a:solidFill>
          </a:ln>
          <a:effectLst>
            <a:outerShdw blurRad="50800" dist="38100" dir="2700000" algn="tl" rotWithShape="0">
              <a:prstClr val="black">
                <a:alpha val="40000"/>
              </a:prstClr>
            </a:outerShdw>
          </a:effec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endParaRPr lang="ja-JP" altLang="en-US" sz="2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380" name="Rectangle 41"/>
          <p:cNvSpPr>
            <a:spLocks noChangeArrowheads="1"/>
          </p:cNvSpPr>
          <p:nvPr/>
        </p:nvSpPr>
        <p:spPr bwMode="auto">
          <a:xfrm>
            <a:off x="1039815" y="1993808"/>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ja-JP" altLang="en-US" sz="18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財務省</a:t>
            </a:r>
          </a:p>
        </p:txBody>
      </p:sp>
      <p:grpSp>
        <p:nvGrpSpPr>
          <p:cNvPr id="7" name="グループ化 6"/>
          <p:cNvGrpSpPr/>
          <p:nvPr/>
        </p:nvGrpSpPr>
        <p:grpSpPr>
          <a:xfrm>
            <a:off x="3419477" y="1758353"/>
            <a:ext cx="2017713" cy="774882"/>
            <a:chOff x="3419477" y="1758353"/>
            <a:chExt cx="2017713" cy="774882"/>
          </a:xfrm>
          <a:solidFill>
            <a:schemeClr val="bg1">
              <a:lumMod val="85000"/>
            </a:schemeClr>
          </a:solidFill>
        </p:grpSpPr>
        <p:sp>
          <p:nvSpPr>
            <p:cNvPr id="57352" name="AutoShape 16"/>
            <p:cNvSpPr>
              <a:spLocks noChangeArrowheads="1"/>
            </p:cNvSpPr>
            <p:nvPr/>
          </p:nvSpPr>
          <p:spPr bwMode="auto">
            <a:xfrm>
              <a:off x="3419477" y="1758353"/>
              <a:ext cx="2017713" cy="774882"/>
            </a:xfrm>
            <a:prstGeom prst="roundRect">
              <a:avLst>
                <a:gd name="adj" fmla="val 16667"/>
              </a:avLst>
            </a:prstGeom>
            <a:grpFill/>
            <a:ln>
              <a:solidFill>
                <a:srgbClr val="7E2E83"/>
              </a:solidFill>
            </a:ln>
            <a:effectLst>
              <a:outerShdw blurRad="50800" dist="38100" dir="2700000" algn="tl" rotWithShape="0">
                <a:prstClr val="black">
                  <a:alpha val="40000"/>
                </a:prstClr>
              </a:outerShdw>
            </a:effec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381" name="Rectangle 42"/>
            <p:cNvSpPr>
              <a:spLocks noChangeArrowheads="1"/>
            </p:cNvSpPr>
            <p:nvPr/>
          </p:nvSpPr>
          <p:spPr bwMode="auto">
            <a:xfrm>
              <a:off x="3659940" y="1892522"/>
              <a:ext cx="1493836" cy="5619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ja-JP" altLang="en-US" sz="18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国税庁</a:t>
              </a:r>
            </a:p>
          </p:txBody>
        </p:sp>
      </p:grpSp>
      <p:grpSp>
        <p:nvGrpSpPr>
          <p:cNvPr id="5" name="グループ化 4"/>
          <p:cNvGrpSpPr/>
          <p:nvPr/>
        </p:nvGrpSpPr>
        <p:grpSpPr>
          <a:xfrm>
            <a:off x="3465489" y="3509322"/>
            <a:ext cx="2125111" cy="647752"/>
            <a:chOff x="3365771" y="3546349"/>
            <a:chExt cx="2125111" cy="647752"/>
          </a:xfrm>
          <a:solidFill>
            <a:schemeClr val="bg1">
              <a:lumMod val="85000"/>
            </a:schemeClr>
          </a:solidFill>
        </p:grpSpPr>
        <p:sp>
          <p:nvSpPr>
            <p:cNvPr id="57353" name="AutoShape 17"/>
            <p:cNvSpPr>
              <a:spLocks noChangeArrowheads="1"/>
            </p:cNvSpPr>
            <p:nvPr/>
          </p:nvSpPr>
          <p:spPr bwMode="auto">
            <a:xfrm>
              <a:off x="3365771" y="3546349"/>
              <a:ext cx="2017713" cy="647752"/>
            </a:xfrm>
            <a:prstGeom prst="roundRect">
              <a:avLst>
                <a:gd name="adj" fmla="val 16667"/>
              </a:avLst>
            </a:prstGeom>
            <a:grpFill/>
            <a:ln>
              <a:solidFill>
                <a:srgbClr val="7E2E83"/>
              </a:solidFill>
            </a:ln>
            <a:effectLst>
              <a:outerShdw blurRad="50800" dist="38100" dir="2700000" algn="tl" rotWithShape="0">
                <a:prstClr val="black">
                  <a:alpha val="40000"/>
                </a:prstClr>
              </a:outerShdw>
            </a:effec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382" name="Rectangle 43"/>
            <p:cNvSpPr>
              <a:spLocks noChangeArrowheads="1"/>
            </p:cNvSpPr>
            <p:nvPr/>
          </p:nvSpPr>
          <p:spPr bwMode="auto">
            <a:xfrm>
              <a:off x="3449812" y="3680998"/>
              <a:ext cx="2041070" cy="5080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ja-JP" altLang="en-US" sz="18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国税局（</a:t>
              </a:r>
              <a:r>
                <a:rPr lang="en-US" altLang="ja-JP" sz="18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8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8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6" name="グループ化 5"/>
          <p:cNvGrpSpPr/>
          <p:nvPr/>
        </p:nvGrpSpPr>
        <p:grpSpPr>
          <a:xfrm>
            <a:off x="3518283" y="4943825"/>
            <a:ext cx="2017713" cy="716196"/>
            <a:chOff x="3466290" y="4750161"/>
            <a:chExt cx="2017713" cy="716196"/>
          </a:xfrm>
          <a:solidFill>
            <a:schemeClr val="bg1">
              <a:lumMod val="85000"/>
            </a:schemeClr>
          </a:solidFill>
        </p:grpSpPr>
        <p:sp>
          <p:nvSpPr>
            <p:cNvPr id="57354" name="AutoShape 18"/>
            <p:cNvSpPr>
              <a:spLocks noChangeArrowheads="1"/>
            </p:cNvSpPr>
            <p:nvPr/>
          </p:nvSpPr>
          <p:spPr bwMode="auto">
            <a:xfrm>
              <a:off x="3466290" y="4750161"/>
              <a:ext cx="2017713" cy="716196"/>
            </a:xfrm>
            <a:prstGeom prst="roundRect">
              <a:avLst>
                <a:gd name="adj" fmla="val 16667"/>
              </a:avLst>
            </a:prstGeom>
            <a:grpFill/>
            <a:ln>
              <a:solidFill>
                <a:srgbClr val="7E2E83"/>
              </a:solidFill>
            </a:ln>
            <a:effectLst>
              <a:outerShdw blurRad="50800" dist="38100" dir="2700000" algn="tl" rotWithShape="0">
                <a:prstClr val="black">
                  <a:alpha val="40000"/>
                </a:prstClr>
              </a:outerShdw>
            </a:effec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383" name="Rectangle 44"/>
            <p:cNvSpPr>
              <a:spLocks noChangeArrowheads="1"/>
            </p:cNvSpPr>
            <p:nvPr/>
          </p:nvSpPr>
          <p:spPr bwMode="auto">
            <a:xfrm>
              <a:off x="3478106" y="4931138"/>
              <a:ext cx="1898863" cy="5080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ja-JP" altLang="en-US" sz="18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税務署（</a:t>
              </a:r>
              <a:r>
                <a:rPr lang="en-US" altLang="ja-JP" sz="18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524</a:t>
              </a:r>
              <a:r>
                <a:rPr lang="ja-JP" altLang="en-US" sz="18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8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57384" name="Rectangle 45"/>
          <p:cNvSpPr>
            <a:spLocks noChangeArrowheads="1"/>
          </p:cNvSpPr>
          <p:nvPr/>
        </p:nvSpPr>
        <p:spPr bwMode="auto">
          <a:xfrm>
            <a:off x="4593075" y="4244174"/>
            <a:ext cx="19950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沖縄国税事務所を含む</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385" name="Rectangle 46"/>
          <p:cNvSpPr>
            <a:spLocks noChangeArrowheads="1"/>
          </p:cNvSpPr>
          <p:nvPr/>
        </p:nvSpPr>
        <p:spPr bwMode="auto">
          <a:xfrm>
            <a:off x="6375400" y="1809153"/>
            <a:ext cx="2133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ja-JP" altLang="en-US" sz="18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税務大学校</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1" hangingPunct="1">
              <a:spcBef>
                <a:spcPct val="0"/>
              </a:spcBef>
              <a:buClrTx/>
              <a:buFontTx/>
              <a:buNone/>
            </a:pPr>
            <a:r>
              <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本校と全国</a:t>
            </a:r>
            <a:r>
              <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の地方研修所）</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386" name="Rectangle 47"/>
          <p:cNvSpPr>
            <a:spLocks noChangeArrowheads="1"/>
          </p:cNvSpPr>
          <p:nvPr/>
        </p:nvSpPr>
        <p:spPr bwMode="auto">
          <a:xfrm>
            <a:off x="6375400" y="2896591"/>
            <a:ext cx="2133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ja-JP" altLang="en-US" sz="18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国税不服審判所</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1" hangingPunct="1">
              <a:spcBef>
                <a:spcPct val="0"/>
              </a:spcBef>
              <a:buClrTx/>
              <a:buFontTx/>
              <a:buNone/>
            </a:pPr>
            <a:r>
              <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本部と全国</a:t>
            </a:r>
            <a:r>
              <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の支部等）</a:t>
            </a:r>
            <a:endPar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7387" name="Picture 48" descr="p13_国税局ill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2417" y="3462370"/>
            <a:ext cx="852273" cy="807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88" name="Picture 49" descr="p13_税務署illu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2852" y="4885964"/>
            <a:ext cx="867247" cy="82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92" name="Picture 52" descr="C:\Documents and Settings\A307961\デスクトップ\illust20130911\illust20130911\「税を考える週間」資料用イラスト本データ（20130911）\JPEG\P13-財務省建物.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8505" y="2711266"/>
            <a:ext cx="919801" cy="875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タイトル 2"/>
          <p:cNvSpPr>
            <a:spLocks noGrp="1"/>
          </p:cNvSpPr>
          <p:nvPr>
            <p:ph type="title"/>
          </p:nvPr>
        </p:nvSpPr>
        <p:spPr>
          <a:xfrm>
            <a:off x="0" y="-14763"/>
            <a:ext cx="9140400" cy="972000"/>
          </a:xfrm>
          <a:solidFill>
            <a:srgbClr val="0070C0"/>
          </a:solidFill>
        </p:spPr>
        <p:txBody>
          <a:bodyPr anchor="ctr">
            <a:normAutofit/>
          </a:bodyPr>
          <a:lstStyle/>
          <a:p>
            <a:pPr>
              <a:lnSpc>
                <a:spcPct val="100000"/>
              </a:lnSpc>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国税庁の組織と機構</a:t>
            </a:r>
            <a:endParaRPr lang="ja-JP" altLang="en-US" sz="3600"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8479493" y="6336304"/>
            <a:ext cx="576262" cy="404812"/>
          </a:xfrm>
        </p:spPr>
        <p:txBody>
          <a:bodyPr/>
          <a:lstStyle/>
          <a:p>
            <a:fld id="{C870111A-7876-4376-AA8A-B94741648D09}"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t>2</a:t>
            </a:fld>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041DC522-C068-40DD-AEA3-221012DC4553}"/>
              </a:ext>
            </a:extLst>
          </p:cNvPr>
          <p:cNvSpPr>
            <a:spLocks noChangeArrowheads="1"/>
          </p:cNvSpPr>
          <p:nvPr/>
        </p:nvSpPr>
        <p:spPr bwMode="auto">
          <a:xfrm>
            <a:off x="0" y="-14763"/>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88821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Line 14"/>
          <p:cNvSpPr>
            <a:spLocks noChangeShapeType="1"/>
          </p:cNvSpPr>
          <p:nvPr/>
        </p:nvSpPr>
        <p:spPr bwMode="auto">
          <a:xfrm flipH="1">
            <a:off x="1663148" y="2317280"/>
            <a:ext cx="1462039" cy="14383"/>
          </a:xfrm>
          <a:prstGeom prst="line">
            <a:avLst/>
          </a:prstGeom>
          <a:noFill/>
          <a:ln w="57150">
            <a:solidFill>
              <a:srgbClr val="003399"/>
            </a:solidFill>
            <a:round/>
            <a:headEnd type="none" w="lg" len="lg"/>
            <a:tailEnd type="none" w="lg" len="lg"/>
          </a:ln>
          <a:extLst>
            <a:ext uri="{909E8E84-426E-40DD-AFC4-6F175D3DCCD1}">
              <a14:hiddenFill xmlns:a14="http://schemas.microsoft.com/office/drawing/2010/main">
                <a:noFill/>
              </a14:hiddenFill>
            </a:ext>
          </a:extLst>
        </p:spPr>
        <p:txBody>
          <a:bodyPr anchor="ctr"/>
          <a:lstStyle/>
          <a:p>
            <a:pPr eaLnBrk="0" fontAlgn="base" hangingPunct="0">
              <a:spcBef>
                <a:spcPct val="0"/>
              </a:spcBef>
              <a:spcAft>
                <a:spcPct val="0"/>
              </a:spcAft>
            </a:pPr>
            <a:endParaRPr lang="ja-JP" altLang="en-US" sz="24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7350" name="Line 14"/>
          <p:cNvSpPr>
            <a:spLocks noChangeShapeType="1"/>
          </p:cNvSpPr>
          <p:nvPr/>
        </p:nvSpPr>
        <p:spPr bwMode="auto">
          <a:xfrm flipH="1">
            <a:off x="1616765" y="1155571"/>
            <a:ext cx="6613" cy="1381501"/>
          </a:xfrm>
          <a:prstGeom prst="line">
            <a:avLst/>
          </a:prstGeom>
          <a:noFill/>
          <a:ln w="57150">
            <a:solidFill>
              <a:srgbClr val="003399"/>
            </a:solidFill>
            <a:round/>
            <a:headEnd type="none" w="lg" len="lg"/>
            <a:tailEnd type="none" w="lg" len="lg"/>
          </a:ln>
          <a:extLst>
            <a:ext uri="{909E8E84-426E-40DD-AFC4-6F175D3DCCD1}">
              <a14:hiddenFill xmlns:a14="http://schemas.microsoft.com/office/drawing/2010/main">
                <a:noFill/>
              </a14:hiddenFill>
            </a:ext>
          </a:extLst>
        </p:spPr>
        <p:txBody>
          <a:bodyPr anchor="ctr"/>
          <a:lstStyle/>
          <a:p>
            <a:pPr eaLnBrk="0" fontAlgn="base" hangingPunct="0">
              <a:spcBef>
                <a:spcPct val="0"/>
              </a:spcBef>
              <a:spcAft>
                <a:spcPct val="0"/>
              </a:spcAft>
            </a:pPr>
            <a:endParaRPr lang="ja-JP" altLang="en-US" sz="24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7353" name="AutoShape 17"/>
          <p:cNvSpPr>
            <a:spLocks noChangeArrowheads="1"/>
          </p:cNvSpPr>
          <p:nvPr/>
        </p:nvSpPr>
        <p:spPr bwMode="auto">
          <a:xfrm>
            <a:off x="615315" y="1114057"/>
            <a:ext cx="2017713" cy="503237"/>
          </a:xfrm>
          <a:prstGeom prst="roundRect">
            <a:avLst>
              <a:gd name="adj" fmla="val 16667"/>
            </a:avLst>
          </a:prstGeom>
          <a:solidFill>
            <a:srgbClr val="003399"/>
          </a:solidFill>
          <a:ln>
            <a:noFill/>
          </a:ln>
          <a:effectLst>
            <a:outerShdw blurRad="50800" dist="38100" dir="2700000" algn="tl" rotWithShape="0">
              <a:prstClr val="black">
                <a:alpha val="40000"/>
              </a:prstClr>
            </a:outerShdw>
          </a:effectLs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ClrTx/>
              <a:buFontTx/>
              <a:buNone/>
            </a:pPr>
            <a:endParaRPr lang="ja-JP" altLang="en-US" sz="24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7354" name="AutoShape 18"/>
          <p:cNvSpPr>
            <a:spLocks noChangeArrowheads="1"/>
          </p:cNvSpPr>
          <p:nvPr/>
        </p:nvSpPr>
        <p:spPr bwMode="auto">
          <a:xfrm>
            <a:off x="600075" y="2071672"/>
            <a:ext cx="2017713" cy="503237"/>
          </a:xfrm>
          <a:prstGeom prst="roundRect">
            <a:avLst>
              <a:gd name="adj" fmla="val 16667"/>
            </a:avLst>
          </a:prstGeom>
          <a:solidFill>
            <a:srgbClr val="003399"/>
          </a:solidFill>
          <a:ln>
            <a:noFill/>
          </a:ln>
          <a:effectLst>
            <a:outerShdw blurRad="50800" dist="38100" dir="2700000" algn="tl" rotWithShape="0">
              <a:prstClr val="black">
                <a:alpha val="40000"/>
              </a:prstClr>
            </a:outerShdw>
          </a:effectLs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ClrTx/>
              <a:buFontTx/>
              <a:buNone/>
            </a:pPr>
            <a:endParaRPr lang="ja-JP" altLang="en-US" sz="24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7381" name="Rectangle 42"/>
          <p:cNvSpPr>
            <a:spLocks noChangeArrowheads="1"/>
          </p:cNvSpPr>
          <p:nvPr/>
        </p:nvSpPr>
        <p:spPr bwMode="auto">
          <a:xfrm>
            <a:off x="628069" y="987151"/>
            <a:ext cx="1981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ClrTx/>
              <a:buFontTx/>
              <a:buNone/>
            </a:pPr>
            <a:r>
              <a:rPr lang="ja-JP" altLang="en-US" sz="1800" dirty="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rPr>
              <a:t>広島国税局</a:t>
            </a:r>
          </a:p>
        </p:txBody>
      </p:sp>
      <p:sp>
        <p:nvSpPr>
          <p:cNvPr id="57383" name="Rectangle 44"/>
          <p:cNvSpPr>
            <a:spLocks noChangeArrowheads="1"/>
          </p:cNvSpPr>
          <p:nvPr/>
        </p:nvSpPr>
        <p:spPr bwMode="auto">
          <a:xfrm>
            <a:off x="457200" y="2061037"/>
            <a:ext cx="2590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ClrTx/>
              <a:buFontTx/>
              <a:buNone/>
            </a:pPr>
            <a:r>
              <a:rPr lang="ja-JP" altLang="en-US" sz="1800" dirty="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rPr>
              <a:t>税務署（</a:t>
            </a:r>
            <a:r>
              <a:rPr lang="en-US" altLang="ja-JP" sz="1800" dirty="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rPr>
              <a:t>50</a:t>
            </a:r>
            <a:r>
              <a:rPr lang="ja-JP" altLang="en-US" sz="1800" dirty="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1800" dirty="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7386" name="Rectangle 47"/>
          <p:cNvSpPr>
            <a:spLocks noChangeArrowheads="1"/>
          </p:cNvSpPr>
          <p:nvPr/>
        </p:nvSpPr>
        <p:spPr bwMode="auto">
          <a:xfrm>
            <a:off x="4403725" y="2188889"/>
            <a:ext cx="2133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ClrTx/>
              <a:buFontTx/>
              <a:buNone/>
            </a:pPr>
            <a:r>
              <a:rPr lang="ja-JP" altLang="en-US" sz="1800" dirty="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rPr>
              <a:t>国税不服審判所</a:t>
            </a:r>
            <a:endParaRPr lang="en-US" altLang="ja-JP" sz="1400" dirty="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fontAlgn="base">
              <a:spcBef>
                <a:spcPct val="0"/>
              </a:spcBef>
              <a:spcAft>
                <a:spcPct val="0"/>
              </a:spcAft>
              <a:buClrTx/>
              <a:buFontTx/>
              <a:buNone/>
            </a:pPr>
            <a:r>
              <a:rPr lang="en-US" altLang="ja-JP" sz="1400" dirty="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400" dirty="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rPr>
              <a:t>本部と全国</a:t>
            </a:r>
            <a:r>
              <a:rPr lang="en-US" altLang="ja-JP" sz="1400" dirty="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rPr>
              <a:t>12</a:t>
            </a:r>
            <a:r>
              <a:rPr lang="ja-JP" altLang="en-US" sz="1400" dirty="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rPr>
              <a:t>の支部等）</a:t>
            </a:r>
            <a:endParaRPr lang="en-US" altLang="ja-JP" sz="1400" dirty="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pic>
        <p:nvPicPr>
          <p:cNvPr id="57387" name="Picture 48" descr="p13_国税局ill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 y="943090"/>
            <a:ext cx="79216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88" name="Picture 49" descr="p13_税務署illu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 y="1900699"/>
            <a:ext cx="79216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91" name="Rectangle 52"/>
          <p:cNvSpPr>
            <a:spLocks noChangeArrowheads="1"/>
          </p:cNvSpPr>
          <p:nvPr/>
        </p:nvSpPr>
        <p:spPr bwMode="auto">
          <a:xfrm>
            <a:off x="0" y="0"/>
            <a:ext cx="9140825"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ClrTx/>
              <a:buFontTx/>
              <a:buNone/>
            </a:pPr>
            <a:endParaRPr lang="ja-JP" altLang="en-US" sz="18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 name="タイトル 2"/>
          <p:cNvSpPr>
            <a:spLocks noGrp="1"/>
          </p:cNvSpPr>
          <p:nvPr>
            <p:ph type="title"/>
          </p:nvPr>
        </p:nvSpPr>
        <p:spPr>
          <a:solidFill>
            <a:srgbClr val="003399"/>
          </a:solidFill>
        </p:spPr>
        <p:txBody>
          <a:bodyPr>
            <a:normAutofit/>
          </a:bodyPr>
          <a:lstStyle/>
          <a:p>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広島国税局の組織と機構</a:t>
            </a:r>
            <a:endParaRPr kumimoji="1" lang="ja-JP" altLang="en-US" sz="3200" b="0" dirty="0">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4294967295"/>
          </p:nvPr>
        </p:nvSpPr>
        <p:spPr>
          <a:xfrm>
            <a:off x="8567738" y="6453188"/>
            <a:ext cx="576262" cy="404812"/>
          </a:xfrm>
        </p:spPr>
        <p:txBody>
          <a:bodyPr/>
          <a:lstStyle/>
          <a:p>
            <a:fld id="{C870111A-7876-4376-AA8A-B94741648D09}" type="slidenum">
              <a:rPr lang="ja-JP" altLang="en-US" smtClean="0">
                <a:solidFill>
                  <a:prstClr val="black">
                    <a:tint val="75000"/>
                  </a:prstClr>
                </a:solidFill>
              </a:rPr>
              <a:pPr/>
              <a:t>3</a:t>
            </a:fld>
            <a:endParaRPr lang="ja-JP" altLang="en-US" dirty="0">
              <a:solidFill>
                <a:prstClr val="black">
                  <a:tint val="75000"/>
                </a:prstClr>
              </a:solidFill>
            </a:endParaRPr>
          </a:p>
        </p:txBody>
      </p:sp>
      <p:graphicFrame>
        <p:nvGraphicFramePr>
          <p:cNvPr id="7" name="表 6"/>
          <p:cNvGraphicFramePr>
            <a:graphicFrameLocks noGrp="1"/>
          </p:cNvGraphicFramePr>
          <p:nvPr>
            <p:extLst/>
          </p:nvPr>
        </p:nvGraphicFramePr>
        <p:xfrm>
          <a:off x="202385" y="3610623"/>
          <a:ext cx="2514164" cy="2091565"/>
        </p:xfrm>
        <a:graphic>
          <a:graphicData uri="http://schemas.openxmlformats.org/drawingml/2006/table">
            <a:tbl>
              <a:tblPr firstRow="1" bandRow="1">
                <a:tableStyleId>{7DF18680-E054-41AD-8BC1-D1AEF772440D}</a:tableStyleId>
              </a:tblPr>
              <a:tblGrid>
                <a:gridCol w="1257082">
                  <a:extLst>
                    <a:ext uri="{9D8B030D-6E8A-4147-A177-3AD203B41FA5}">
                      <a16:colId xmlns:a16="http://schemas.microsoft.com/office/drawing/2014/main" val="20000"/>
                    </a:ext>
                  </a:extLst>
                </a:gridCol>
                <a:gridCol w="1257082">
                  <a:extLst>
                    <a:ext uri="{9D8B030D-6E8A-4147-A177-3AD203B41FA5}">
                      <a16:colId xmlns:a16="http://schemas.microsoft.com/office/drawing/2014/main" val="20001"/>
                    </a:ext>
                  </a:extLst>
                </a:gridCol>
              </a:tblGrid>
              <a:tr h="298795">
                <a:tc>
                  <a:txBody>
                    <a:bodyPr/>
                    <a:lstStyle/>
                    <a:p>
                      <a:pPr algn="ctr"/>
                      <a:r>
                        <a:rPr kumimoji="1" lang="ja-JP" altLang="en-US" sz="1200" dirty="0"/>
                        <a:t>県　名</a:t>
                      </a:r>
                    </a:p>
                  </a:txBody>
                  <a:tcPr anchor="ctr"/>
                </a:tc>
                <a:tc>
                  <a:txBody>
                    <a:bodyPr/>
                    <a:lstStyle/>
                    <a:p>
                      <a:pPr algn="ctr"/>
                      <a:r>
                        <a:rPr kumimoji="1" lang="ja-JP" altLang="en-US" sz="1200" dirty="0"/>
                        <a:t>税務署数</a:t>
                      </a:r>
                      <a:endParaRPr kumimoji="1" lang="en-US" altLang="ja-JP" sz="1200" dirty="0"/>
                    </a:p>
                  </a:txBody>
                  <a:tcPr anchor="ctr"/>
                </a:tc>
                <a:extLst>
                  <a:ext uri="{0D108BD9-81ED-4DB2-BD59-A6C34878D82A}">
                    <a16:rowId xmlns:a16="http://schemas.microsoft.com/office/drawing/2014/main" val="10000"/>
                  </a:ext>
                </a:extLst>
              </a:tr>
              <a:tr h="298795">
                <a:tc>
                  <a:txBody>
                    <a:bodyPr/>
                    <a:lstStyle/>
                    <a:p>
                      <a:pPr algn="ctr"/>
                      <a:r>
                        <a:rPr kumimoji="1" lang="ja-JP" altLang="en-US" sz="1200" dirty="0"/>
                        <a:t>鳥 取 県</a:t>
                      </a:r>
                    </a:p>
                  </a:txBody>
                  <a:tcPr anchor="ctr"/>
                </a:tc>
                <a:tc>
                  <a:txBody>
                    <a:bodyPr/>
                    <a:lstStyle/>
                    <a:p>
                      <a:r>
                        <a:rPr kumimoji="1" lang="ja-JP" altLang="en-US" sz="1200" dirty="0"/>
                        <a:t>　　　３署</a:t>
                      </a:r>
                      <a:endParaRPr kumimoji="1" lang="en-US" altLang="ja-JP" sz="1200" dirty="0"/>
                    </a:p>
                  </a:txBody>
                  <a:tcPr anchor="ctr"/>
                </a:tc>
                <a:extLst>
                  <a:ext uri="{0D108BD9-81ED-4DB2-BD59-A6C34878D82A}">
                    <a16:rowId xmlns:a16="http://schemas.microsoft.com/office/drawing/2014/main" val="10001"/>
                  </a:ext>
                </a:extLst>
              </a:tr>
              <a:tr h="298795">
                <a:tc>
                  <a:txBody>
                    <a:bodyPr/>
                    <a:lstStyle/>
                    <a:p>
                      <a:pPr algn="ctr"/>
                      <a:r>
                        <a:rPr kumimoji="1" lang="ja-JP" altLang="en-US" sz="1200" dirty="0"/>
                        <a:t>島 根 県</a:t>
                      </a:r>
                    </a:p>
                  </a:txBody>
                  <a:tcPr anchor="ctr"/>
                </a:tc>
                <a:tc>
                  <a:txBody>
                    <a:bodyPr/>
                    <a:lstStyle/>
                    <a:p>
                      <a:r>
                        <a:rPr kumimoji="1" lang="ja-JP" altLang="en-US" sz="1200" dirty="0"/>
                        <a:t>　　　７署</a:t>
                      </a:r>
                    </a:p>
                  </a:txBody>
                  <a:tcPr anchor="ctr"/>
                </a:tc>
                <a:extLst>
                  <a:ext uri="{0D108BD9-81ED-4DB2-BD59-A6C34878D82A}">
                    <a16:rowId xmlns:a16="http://schemas.microsoft.com/office/drawing/2014/main" val="10002"/>
                  </a:ext>
                </a:extLst>
              </a:tr>
              <a:tr h="298795">
                <a:tc>
                  <a:txBody>
                    <a:bodyPr/>
                    <a:lstStyle/>
                    <a:p>
                      <a:pPr algn="ctr"/>
                      <a:r>
                        <a:rPr kumimoji="1" lang="ja-JP" altLang="en-US" sz="1200" dirty="0"/>
                        <a:t>岡 山 県</a:t>
                      </a:r>
                    </a:p>
                  </a:txBody>
                  <a:tcPr anchor="ctr"/>
                </a:tc>
                <a:tc>
                  <a:txBody>
                    <a:bodyPr/>
                    <a:lstStyle/>
                    <a:p>
                      <a:r>
                        <a:rPr kumimoji="1" lang="ja-JP" altLang="en-US" sz="1200" dirty="0"/>
                        <a:t>　　１３署</a:t>
                      </a:r>
                    </a:p>
                  </a:txBody>
                  <a:tcPr anchor="ctr"/>
                </a:tc>
                <a:extLst>
                  <a:ext uri="{0D108BD9-81ED-4DB2-BD59-A6C34878D82A}">
                    <a16:rowId xmlns:a16="http://schemas.microsoft.com/office/drawing/2014/main" val="10003"/>
                  </a:ext>
                </a:extLst>
              </a:tr>
              <a:tr h="298795">
                <a:tc>
                  <a:txBody>
                    <a:bodyPr/>
                    <a:lstStyle/>
                    <a:p>
                      <a:pPr algn="ctr"/>
                      <a:r>
                        <a:rPr kumimoji="1" lang="ja-JP" altLang="en-US" sz="1200" dirty="0"/>
                        <a:t>広 島 県</a:t>
                      </a:r>
                    </a:p>
                  </a:txBody>
                  <a:tcPr anchor="ctr"/>
                </a:tc>
                <a:tc>
                  <a:txBody>
                    <a:bodyPr/>
                    <a:lstStyle/>
                    <a:p>
                      <a:r>
                        <a:rPr kumimoji="1" lang="ja-JP" altLang="en-US" sz="1200" dirty="0"/>
                        <a:t>　　１６署</a:t>
                      </a:r>
                    </a:p>
                  </a:txBody>
                  <a:tcPr anchor="ctr"/>
                </a:tc>
                <a:extLst>
                  <a:ext uri="{0D108BD9-81ED-4DB2-BD59-A6C34878D82A}">
                    <a16:rowId xmlns:a16="http://schemas.microsoft.com/office/drawing/2014/main" val="10004"/>
                  </a:ext>
                </a:extLst>
              </a:tr>
              <a:tr h="298795">
                <a:tc>
                  <a:txBody>
                    <a:bodyPr/>
                    <a:lstStyle/>
                    <a:p>
                      <a:pPr algn="ctr"/>
                      <a:r>
                        <a:rPr kumimoji="1" lang="ja-JP" altLang="en-US" sz="1200" dirty="0"/>
                        <a:t>山 口 県</a:t>
                      </a:r>
                    </a:p>
                  </a:txBody>
                  <a:tcPr anchor="ctr"/>
                </a:tc>
                <a:tc>
                  <a:txBody>
                    <a:bodyPr/>
                    <a:lstStyle/>
                    <a:p>
                      <a:r>
                        <a:rPr kumimoji="1" lang="ja-JP" altLang="en-US" sz="1200" dirty="0"/>
                        <a:t>　　１１署</a:t>
                      </a:r>
                    </a:p>
                  </a:txBody>
                  <a:tcPr anchor="ctr"/>
                </a:tc>
                <a:extLst>
                  <a:ext uri="{0D108BD9-81ED-4DB2-BD59-A6C34878D82A}">
                    <a16:rowId xmlns:a16="http://schemas.microsoft.com/office/drawing/2014/main" val="10005"/>
                  </a:ext>
                </a:extLst>
              </a:tr>
              <a:tr h="298795">
                <a:tc>
                  <a:txBody>
                    <a:bodyPr/>
                    <a:lstStyle/>
                    <a:p>
                      <a:pPr algn="ctr"/>
                      <a:r>
                        <a:rPr kumimoji="1" lang="ja-JP" altLang="en-US" sz="1200" dirty="0"/>
                        <a:t>合　計</a:t>
                      </a:r>
                    </a:p>
                  </a:txBody>
                  <a:tcPr anchor="ctr"/>
                </a:tc>
                <a:tc>
                  <a:txBody>
                    <a:bodyPr/>
                    <a:lstStyle/>
                    <a:p>
                      <a:r>
                        <a:rPr kumimoji="1" lang="ja-JP" altLang="en-US" sz="1200" dirty="0"/>
                        <a:t>　　５０署</a:t>
                      </a:r>
                    </a:p>
                  </a:txBody>
                  <a:tcPr anchor="ctr"/>
                </a:tc>
                <a:extLst>
                  <a:ext uri="{0D108BD9-81ED-4DB2-BD59-A6C34878D82A}">
                    <a16:rowId xmlns:a16="http://schemas.microsoft.com/office/drawing/2014/main" val="10006"/>
                  </a:ext>
                </a:extLst>
              </a:tr>
            </a:tbl>
          </a:graphicData>
        </a:graphic>
      </p:graphicFrame>
      <p:sp>
        <p:nvSpPr>
          <p:cNvPr id="9" name="テキスト ボックス 8"/>
          <p:cNvSpPr txBox="1"/>
          <p:nvPr/>
        </p:nvSpPr>
        <p:spPr>
          <a:xfrm>
            <a:off x="-32385" y="3179120"/>
            <a:ext cx="3029875" cy="307777"/>
          </a:xfrm>
          <a:prstGeom prst="rect">
            <a:avLst/>
          </a:prstGeom>
          <a:noFill/>
        </p:spPr>
        <p:txBody>
          <a:bodyPr wrap="square" rtlCol="0">
            <a:spAutoFit/>
          </a:bodyPr>
          <a:lstStyle/>
          <a:p>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広島国税局管内の県別税務署数</a:t>
            </a:r>
            <a:r>
              <a:rPr kumimoji="1" lang="en-US" altLang="ja-JP" sz="1400" dirty="0">
                <a:latin typeface="HG丸ｺﾞｼｯｸM-PRO" panose="020F0600000000000000" pitchFamily="50" charset="-128"/>
                <a:ea typeface="HG丸ｺﾞｼｯｸM-PRO" panose="020F0600000000000000" pitchFamily="50" charset="-128"/>
              </a:rPr>
              <a:t>〕</a:t>
            </a:r>
            <a:endParaRPr kumimoji="1" lang="ja-JP" altLang="en-US" sz="1400" dirty="0">
              <a:latin typeface="HG丸ｺﾞｼｯｸM-PRO" panose="020F0600000000000000" pitchFamily="50" charset="-128"/>
              <a:ea typeface="HG丸ｺﾞｼｯｸM-PRO" panose="020F0600000000000000" pitchFamily="50" charset="-128"/>
            </a:endParaRPr>
          </a:p>
        </p:txBody>
      </p:sp>
      <p:grpSp>
        <p:nvGrpSpPr>
          <p:cNvPr id="28" name="グループ化 27"/>
          <p:cNvGrpSpPr/>
          <p:nvPr/>
        </p:nvGrpSpPr>
        <p:grpSpPr>
          <a:xfrm>
            <a:off x="2820017" y="1118650"/>
            <a:ext cx="6287640" cy="1975302"/>
            <a:chOff x="287338" y="3519758"/>
            <a:chExt cx="8569326" cy="2879725"/>
          </a:xfrm>
        </p:grpSpPr>
        <p:sp>
          <p:nvSpPr>
            <p:cNvPr id="29" name="AutoShape 26"/>
            <p:cNvSpPr>
              <a:spLocks noChangeArrowheads="1"/>
            </p:cNvSpPr>
            <p:nvPr/>
          </p:nvSpPr>
          <p:spPr bwMode="auto">
            <a:xfrm>
              <a:off x="287338" y="3519758"/>
              <a:ext cx="8569326" cy="2879725"/>
            </a:xfrm>
            <a:prstGeom prst="roundRect">
              <a:avLst>
                <a:gd name="adj" fmla="val 6338"/>
              </a:avLst>
            </a:prstGeom>
            <a:gradFill rotWithShape="1">
              <a:gsLst>
                <a:gs pos="0">
                  <a:srgbClr val="465FAC"/>
                </a:gs>
                <a:gs pos="100000">
                  <a:srgbClr val="FFFFFF"/>
                </a:gs>
              </a:gsLst>
              <a:lin ang="5400000" scaled="1"/>
            </a:gradFill>
            <a:ln>
              <a:noFill/>
            </a:ln>
            <a:effectLs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buFont typeface="Wingdings" panose="05000000000000000000" pitchFamily="2" charset="2"/>
                <a:buNone/>
              </a:pPr>
              <a:endParaRPr lang="ja-JP" altLang="en-US" sz="24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pic>
          <p:nvPicPr>
            <p:cNvPr id="30" name="Picture 4" descr="misc-doc-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9825" y="5059363"/>
              <a:ext cx="2233613" cy="8651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5" descr="misc-doc-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9825" y="3932238"/>
              <a:ext cx="2233613" cy="8651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 descr="misc-doc-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2613" y="5059363"/>
              <a:ext cx="2233612" cy="8651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7" descr="misc-doc-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2613" y="3932238"/>
              <a:ext cx="2233612" cy="8651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8" descr="misc-doc-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9200" y="5059363"/>
              <a:ext cx="2233613" cy="8651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0" descr="misc-doc-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5059363"/>
              <a:ext cx="2233612" cy="8651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1" descr="misc-doc-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3932238"/>
              <a:ext cx="2233612" cy="8651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AutoShape 25"/>
            <p:cNvSpPr>
              <a:spLocks noChangeArrowheads="1"/>
            </p:cNvSpPr>
            <p:nvPr/>
          </p:nvSpPr>
          <p:spPr bwMode="auto">
            <a:xfrm>
              <a:off x="2795588" y="5581650"/>
              <a:ext cx="1439862" cy="144463"/>
            </a:xfrm>
            <a:prstGeom prst="roundRect">
              <a:avLst>
                <a:gd name="adj" fmla="val 50000"/>
              </a:avLst>
            </a:prstGeom>
            <a:solidFill>
              <a:srgbClr val="3366FF"/>
            </a:solidFill>
            <a:ln>
              <a:noFill/>
            </a:ln>
            <a:extLst>
              <a:ext uri="{91240B29-F687-4F45-9708-019B960494DF}">
                <a14:hiddenLine xmlns:a14="http://schemas.microsoft.com/office/drawing/2010/main" w="25400" algn="ctr">
                  <a:solidFill>
                    <a:srgbClr val="000000"/>
                  </a:solidFill>
                  <a:round/>
                  <a:headEnd type="none" w="lg" len="lg"/>
                  <a:tailEnd type="none" w="lg" len="lg"/>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endParaRPr lang="ja-JP" altLang="en-US" sz="24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8" name="AutoShape 26"/>
            <p:cNvSpPr>
              <a:spLocks noChangeArrowheads="1"/>
            </p:cNvSpPr>
            <p:nvPr/>
          </p:nvSpPr>
          <p:spPr bwMode="auto">
            <a:xfrm>
              <a:off x="4776788" y="5581650"/>
              <a:ext cx="1439862" cy="144463"/>
            </a:xfrm>
            <a:prstGeom prst="roundRect">
              <a:avLst>
                <a:gd name="adj" fmla="val 50000"/>
              </a:avLst>
            </a:prstGeom>
            <a:solidFill>
              <a:srgbClr val="33CCCC"/>
            </a:solidFill>
            <a:ln>
              <a:noFill/>
            </a:ln>
            <a:extLst>
              <a:ext uri="{91240B29-F687-4F45-9708-019B960494DF}">
                <a14:hiddenLine xmlns:a14="http://schemas.microsoft.com/office/drawing/2010/main" w="25400" algn="ctr">
                  <a:solidFill>
                    <a:srgbClr val="000000"/>
                  </a:solidFill>
                  <a:round/>
                  <a:headEnd type="none" w="lg" len="lg"/>
                  <a:tailEnd type="none" w="lg" len="lg"/>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endParaRPr lang="ja-JP" altLang="en-US" sz="24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9" name="AutoShape 27"/>
            <p:cNvSpPr>
              <a:spLocks noChangeArrowheads="1"/>
            </p:cNvSpPr>
            <p:nvPr/>
          </p:nvSpPr>
          <p:spPr bwMode="auto">
            <a:xfrm>
              <a:off x="6681788" y="5581650"/>
              <a:ext cx="1439862" cy="144463"/>
            </a:xfrm>
            <a:prstGeom prst="roundRect">
              <a:avLst>
                <a:gd name="adj" fmla="val 50000"/>
              </a:avLst>
            </a:prstGeom>
            <a:solidFill>
              <a:srgbClr val="FF99CC"/>
            </a:solidFill>
            <a:ln>
              <a:noFill/>
            </a:ln>
            <a:extLst>
              <a:ext uri="{91240B29-F687-4F45-9708-019B960494DF}">
                <a14:hiddenLine xmlns:a14="http://schemas.microsoft.com/office/drawing/2010/main" w="25400" algn="ctr">
                  <a:solidFill>
                    <a:srgbClr val="000000"/>
                  </a:solidFill>
                  <a:round/>
                  <a:headEnd type="none" w="lg" len="lg"/>
                  <a:tailEnd type="none" w="lg" len="lg"/>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endParaRPr lang="ja-JP" altLang="en-US" sz="24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0" name="AutoShape 28"/>
            <p:cNvSpPr>
              <a:spLocks noChangeArrowheads="1"/>
            </p:cNvSpPr>
            <p:nvPr/>
          </p:nvSpPr>
          <p:spPr bwMode="auto">
            <a:xfrm>
              <a:off x="857250" y="5581650"/>
              <a:ext cx="1439863" cy="144463"/>
            </a:xfrm>
            <a:prstGeom prst="roundRect">
              <a:avLst>
                <a:gd name="adj" fmla="val 50000"/>
              </a:avLst>
            </a:prstGeom>
            <a:solidFill>
              <a:srgbClr val="008080"/>
            </a:solidFill>
            <a:ln>
              <a:noFill/>
            </a:ln>
            <a:extLst>
              <a:ext uri="{91240B29-F687-4F45-9708-019B960494DF}">
                <a14:hiddenLine xmlns:a14="http://schemas.microsoft.com/office/drawing/2010/main" w="25400" algn="ctr">
                  <a:solidFill>
                    <a:srgbClr val="000000"/>
                  </a:solidFill>
                  <a:round/>
                  <a:headEnd type="none" w="lg" len="lg"/>
                  <a:tailEnd type="none" w="lg" len="lg"/>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endParaRPr lang="ja-JP" altLang="en-US" sz="24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1" name="AutoShape 29"/>
            <p:cNvSpPr>
              <a:spLocks noChangeArrowheads="1"/>
            </p:cNvSpPr>
            <p:nvPr/>
          </p:nvSpPr>
          <p:spPr bwMode="auto">
            <a:xfrm>
              <a:off x="2795588" y="4460875"/>
              <a:ext cx="1439862" cy="144463"/>
            </a:xfrm>
            <a:prstGeom prst="roundRect">
              <a:avLst>
                <a:gd name="adj" fmla="val 50000"/>
              </a:avLst>
            </a:prstGeom>
            <a:solidFill>
              <a:srgbClr val="176000"/>
            </a:solidFill>
            <a:ln>
              <a:noFill/>
            </a:ln>
            <a:extLst>
              <a:ext uri="{91240B29-F687-4F45-9708-019B960494DF}">
                <a14:hiddenLine xmlns:a14="http://schemas.microsoft.com/office/drawing/2010/main" w="25400" algn="ctr">
                  <a:solidFill>
                    <a:srgbClr val="000000"/>
                  </a:solidFill>
                  <a:round/>
                  <a:headEnd type="none" w="lg" len="lg"/>
                  <a:tailEnd type="none" w="lg" len="lg"/>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endParaRPr lang="ja-JP" altLang="en-US" sz="24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2" name="AutoShape 30"/>
            <p:cNvSpPr>
              <a:spLocks noChangeArrowheads="1"/>
            </p:cNvSpPr>
            <p:nvPr/>
          </p:nvSpPr>
          <p:spPr bwMode="auto">
            <a:xfrm>
              <a:off x="4775200" y="4460875"/>
              <a:ext cx="1439863" cy="144463"/>
            </a:xfrm>
            <a:prstGeom prst="roundRect">
              <a:avLst>
                <a:gd name="adj" fmla="val 50000"/>
              </a:avLst>
            </a:prstGeom>
            <a:solidFill>
              <a:srgbClr val="FF6600"/>
            </a:solidFill>
            <a:ln>
              <a:noFill/>
            </a:ln>
            <a:extLst>
              <a:ext uri="{91240B29-F687-4F45-9708-019B960494DF}">
                <a14:hiddenLine xmlns:a14="http://schemas.microsoft.com/office/drawing/2010/main" w="25400" algn="ctr">
                  <a:solidFill>
                    <a:srgbClr val="000000"/>
                  </a:solidFill>
                  <a:round/>
                  <a:headEnd type="none" w="lg" len="lg"/>
                  <a:tailEnd type="none" w="lg" len="lg"/>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endParaRPr lang="ja-JP" altLang="en-US" sz="24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3" name="AutoShape 32"/>
            <p:cNvSpPr>
              <a:spLocks noChangeArrowheads="1"/>
            </p:cNvSpPr>
            <p:nvPr/>
          </p:nvSpPr>
          <p:spPr bwMode="auto">
            <a:xfrm>
              <a:off x="855663" y="4460875"/>
              <a:ext cx="1439862" cy="144463"/>
            </a:xfrm>
            <a:prstGeom prst="roundRect">
              <a:avLst>
                <a:gd name="adj" fmla="val 50000"/>
              </a:avLst>
            </a:prstGeom>
            <a:solidFill>
              <a:srgbClr val="29AE00"/>
            </a:solidFill>
            <a:ln>
              <a:noFill/>
            </a:ln>
            <a:extLst>
              <a:ext uri="{91240B29-F687-4F45-9708-019B960494DF}">
                <a14:hiddenLine xmlns:a14="http://schemas.microsoft.com/office/drawing/2010/main" w="25400" algn="ctr">
                  <a:solidFill>
                    <a:srgbClr val="000000"/>
                  </a:solidFill>
                  <a:round/>
                  <a:headEnd type="none" w="lg" len="lg"/>
                  <a:tailEnd type="none" w="lg" len="lg"/>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endParaRPr lang="ja-JP" altLang="en-US" sz="24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4" name="Rectangle 33"/>
            <p:cNvSpPr>
              <a:spLocks noChangeArrowheads="1"/>
            </p:cNvSpPr>
            <p:nvPr/>
          </p:nvSpPr>
          <p:spPr bwMode="auto">
            <a:xfrm>
              <a:off x="1147063" y="4076700"/>
              <a:ext cx="880874" cy="40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ja-JP" altLang="en-US" sz="1200" dirty="0">
                  <a:latin typeface="HG丸ｺﾞｼｯｸM-PRO" panose="020F0600000000000000" pitchFamily="50" charset="-128"/>
                  <a:ea typeface="HG丸ｺﾞｼｯｸM-PRO" panose="020F0600000000000000" pitchFamily="50" charset="-128"/>
                  <a:cs typeface="メイリオ" panose="020B0604030504040204" pitchFamily="50" charset="-128"/>
                </a:rPr>
                <a:t>総務課</a:t>
              </a:r>
              <a:endParaRPr lang="en-US" altLang="ja-JP" sz="12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5" name="Rectangle 34"/>
            <p:cNvSpPr>
              <a:spLocks noChangeArrowheads="1"/>
            </p:cNvSpPr>
            <p:nvPr/>
          </p:nvSpPr>
          <p:spPr bwMode="auto">
            <a:xfrm>
              <a:off x="2667526" y="4076700"/>
              <a:ext cx="1719802" cy="40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ja-JP" altLang="en-US" sz="1200" dirty="0">
                  <a:latin typeface="HG丸ｺﾞｼｯｸM-PRO" panose="020F0600000000000000" pitchFamily="50" charset="-128"/>
                  <a:ea typeface="HG丸ｺﾞｼｯｸM-PRO" panose="020F0600000000000000" pitchFamily="50" charset="-128"/>
                  <a:cs typeface="メイリオ" panose="020B0604030504040204" pitchFamily="50" charset="-128"/>
                </a:rPr>
                <a:t>税務広報広聴官</a:t>
              </a:r>
              <a:endParaRPr lang="en-US" altLang="ja-JP" sz="12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nvGrpSpPr>
            <p:cNvPr id="46" name="グループ化 51"/>
            <p:cNvGrpSpPr>
              <a:grpSpLocks/>
            </p:cNvGrpSpPr>
            <p:nvPr/>
          </p:nvGrpSpPr>
          <p:grpSpPr bwMode="auto">
            <a:xfrm>
              <a:off x="6299200" y="3932238"/>
              <a:ext cx="2233613" cy="865187"/>
              <a:chOff x="6299201" y="3932238"/>
              <a:chExt cx="2233613" cy="865187"/>
            </a:xfrm>
            <a:effectLst>
              <a:outerShdw blurRad="50800" dist="38100" dir="2700000" algn="tl" rotWithShape="0">
                <a:prstClr val="black">
                  <a:alpha val="40000"/>
                </a:prstClr>
              </a:outerShdw>
            </a:effectLst>
          </p:grpSpPr>
          <p:pic>
            <p:nvPicPr>
              <p:cNvPr id="52" name="Picture 9" descr="misc-doc-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9201" y="3932238"/>
                <a:ext cx="2233613"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AutoShape 31"/>
              <p:cNvSpPr>
                <a:spLocks noChangeArrowheads="1"/>
              </p:cNvSpPr>
              <p:nvPr/>
            </p:nvSpPr>
            <p:spPr bwMode="auto">
              <a:xfrm>
                <a:off x="6680201" y="4460875"/>
                <a:ext cx="1439863" cy="144462"/>
              </a:xfrm>
              <a:prstGeom prst="roundRect">
                <a:avLst>
                  <a:gd name="adj" fmla="val 50000"/>
                </a:avLst>
              </a:prstGeom>
              <a:solidFill>
                <a:srgbClr val="99CCFF"/>
              </a:solidFill>
              <a:ln>
                <a:noFill/>
              </a:ln>
              <a:extLst>
                <a:ext uri="{91240B29-F687-4F45-9708-019B960494DF}">
                  <a14:hiddenLine xmlns:a14="http://schemas.microsoft.com/office/drawing/2010/main" w="25400" algn="ctr">
                    <a:solidFill>
                      <a:srgbClr val="000000"/>
                    </a:solidFill>
                    <a:round/>
                    <a:headEnd type="none" w="lg" len="lg"/>
                    <a:tailEnd type="none" w="lg" len="lg"/>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endParaRPr lang="ja-JP" altLang="en-US" sz="24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4" name="Rectangle 35"/>
              <p:cNvSpPr>
                <a:spLocks noChangeArrowheads="1"/>
              </p:cNvSpPr>
              <p:nvPr/>
            </p:nvSpPr>
            <p:spPr bwMode="auto">
              <a:xfrm>
                <a:off x="6866735" y="4076699"/>
                <a:ext cx="1090607" cy="40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ja-JP" altLang="en-US" sz="1200" dirty="0">
                    <a:latin typeface="HG丸ｺﾞｼｯｸM-PRO" panose="020F0600000000000000" pitchFamily="50" charset="-128"/>
                    <a:ea typeface="HG丸ｺﾞｼｯｸM-PRO" panose="020F0600000000000000" pitchFamily="50" charset="-128"/>
                    <a:cs typeface="メイリオ" panose="020B0604030504040204" pitchFamily="50" charset="-128"/>
                  </a:rPr>
                  <a:t>徴収部門</a:t>
                </a:r>
                <a:endParaRPr lang="en-US" altLang="ja-JP" sz="12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sp>
          <p:nvSpPr>
            <p:cNvPr id="47" name="Rectangle 36"/>
            <p:cNvSpPr>
              <a:spLocks noChangeArrowheads="1"/>
            </p:cNvSpPr>
            <p:nvPr/>
          </p:nvSpPr>
          <p:spPr bwMode="auto">
            <a:xfrm>
              <a:off x="4753589" y="5205413"/>
              <a:ext cx="1510072" cy="40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ja-JP" altLang="en-US" sz="1200" dirty="0">
                  <a:latin typeface="HG丸ｺﾞｼｯｸM-PRO" panose="020F0600000000000000" pitchFamily="50" charset="-128"/>
                  <a:ea typeface="HG丸ｺﾞｼｯｸM-PRO" panose="020F0600000000000000" pitchFamily="50" charset="-128"/>
                  <a:cs typeface="メイリオ" panose="020B0604030504040204" pitchFamily="50" charset="-128"/>
                </a:rPr>
                <a:t>法人課税部門</a:t>
              </a:r>
              <a:endParaRPr lang="en-US" altLang="ja-JP" sz="12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8" name="Rectangle 37"/>
            <p:cNvSpPr>
              <a:spLocks noChangeArrowheads="1"/>
            </p:cNvSpPr>
            <p:nvPr/>
          </p:nvSpPr>
          <p:spPr bwMode="auto">
            <a:xfrm>
              <a:off x="6763458" y="5205413"/>
              <a:ext cx="1300337" cy="40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ja-JP" altLang="en-US" sz="1200" dirty="0">
                  <a:latin typeface="HG丸ｺﾞｼｯｸM-PRO" panose="020F0600000000000000" pitchFamily="50" charset="-128"/>
                  <a:ea typeface="HG丸ｺﾞｼｯｸM-PRO" panose="020F0600000000000000" pitchFamily="50" charset="-128"/>
                  <a:cs typeface="メイリオ" panose="020B0604030504040204" pitchFamily="50" charset="-128"/>
                </a:rPr>
                <a:t>酒類指導官</a:t>
              </a:r>
              <a:endParaRPr lang="en-US" altLang="ja-JP" sz="12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9" name="Rectangle 38"/>
            <p:cNvSpPr>
              <a:spLocks noChangeArrowheads="1"/>
            </p:cNvSpPr>
            <p:nvPr/>
          </p:nvSpPr>
          <p:spPr bwMode="auto">
            <a:xfrm>
              <a:off x="2772389" y="5205413"/>
              <a:ext cx="1510072" cy="40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ja-JP" altLang="en-US" sz="1200" dirty="0">
                  <a:latin typeface="HG丸ｺﾞｼｯｸM-PRO" panose="020F0600000000000000" pitchFamily="50" charset="-128"/>
                  <a:ea typeface="HG丸ｺﾞｼｯｸM-PRO" panose="020F0600000000000000" pitchFamily="50" charset="-128"/>
                  <a:cs typeface="メイリオ" panose="020B0604030504040204" pitchFamily="50" charset="-128"/>
                </a:rPr>
                <a:t>資産課税部門</a:t>
              </a:r>
              <a:endParaRPr lang="en-US" altLang="ja-JP" sz="12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0" name="Rectangle 39"/>
            <p:cNvSpPr>
              <a:spLocks noChangeArrowheads="1"/>
            </p:cNvSpPr>
            <p:nvPr/>
          </p:nvSpPr>
          <p:spPr bwMode="auto">
            <a:xfrm>
              <a:off x="834052" y="5205413"/>
              <a:ext cx="1510072" cy="40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ja-JP" altLang="en-US" sz="1200" dirty="0">
                  <a:latin typeface="HG丸ｺﾞｼｯｸM-PRO" panose="020F0600000000000000" pitchFamily="50" charset="-128"/>
                  <a:ea typeface="HG丸ｺﾞｼｯｸM-PRO" panose="020F0600000000000000" pitchFamily="50" charset="-128"/>
                  <a:cs typeface="メイリオ" panose="020B0604030504040204" pitchFamily="50" charset="-128"/>
                </a:rPr>
                <a:t>個人課税部門</a:t>
              </a:r>
              <a:endParaRPr lang="en-US" altLang="ja-JP" sz="12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1" name="Rectangle 40"/>
            <p:cNvSpPr>
              <a:spLocks noChangeArrowheads="1"/>
            </p:cNvSpPr>
            <p:nvPr/>
          </p:nvSpPr>
          <p:spPr bwMode="auto">
            <a:xfrm>
              <a:off x="4752003" y="4076700"/>
              <a:ext cx="1510072" cy="40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ja-JP" altLang="en-US" sz="1200" dirty="0">
                  <a:latin typeface="HG丸ｺﾞｼｯｸM-PRO" panose="020F0600000000000000" pitchFamily="50" charset="-128"/>
                  <a:ea typeface="HG丸ｺﾞｼｯｸM-PRO" panose="020F0600000000000000" pitchFamily="50" charset="-128"/>
                  <a:cs typeface="メイリオ" panose="020B0604030504040204" pitchFamily="50" charset="-128"/>
                </a:rPr>
                <a:t>管理運営部門</a:t>
              </a:r>
              <a:endParaRPr lang="en-US" altLang="ja-JP" sz="12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sp>
        <p:nvSpPr>
          <p:cNvPr id="56" name="テキスト ボックス 55"/>
          <p:cNvSpPr txBox="1"/>
          <p:nvPr/>
        </p:nvSpPr>
        <p:spPr>
          <a:xfrm>
            <a:off x="2817585" y="1111212"/>
            <a:ext cx="1767669" cy="307777"/>
          </a:xfrm>
          <a:prstGeom prst="rect">
            <a:avLst/>
          </a:prstGeom>
          <a:noFill/>
        </p:spPr>
        <p:txBody>
          <a:bodyPr wrap="square" rtlCol="0">
            <a:spAutoFit/>
          </a:bodyPr>
          <a:lstStyle/>
          <a:p>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税務署の機構</a:t>
            </a:r>
            <a:r>
              <a:rPr kumimoji="1" lang="en-US" altLang="ja-JP" sz="1400" dirty="0">
                <a:latin typeface="HG丸ｺﾞｼｯｸM-PRO" panose="020F0600000000000000" pitchFamily="50" charset="-128"/>
                <a:ea typeface="HG丸ｺﾞｼｯｸM-PRO" panose="020F0600000000000000" pitchFamily="50" charset="-128"/>
              </a:rPr>
              <a:t>〕</a:t>
            </a:r>
            <a:endParaRPr kumimoji="1" lang="ja-JP" altLang="en-US" sz="1400" dirty="0">
              <a:latin typeface="HG丸ｺﾞｼｯｸM-PRO" panose="020F0600000000000000" pitchFamily="50" charset="-128"/>
              <a:ea typeface="HG丸ｺﾞｼｯｸM-PRO" panose="020F0600000000000000" pitchFamily="50" charset="-128"/>
            </a:endParaRPr>
          </a:p>
        </p:txBody>
      </p:sp>
      <p:pic>
        <p:nvPicPr>
          <p:cNvPr id="58" name="図 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0101" y="3032203"/>
            <a:ext cx="6224004" cy="3883320"/>
          </a:xfrm>
          <a:prstGeom prst="rect">
            <a:avLst/>
          </a:prstGeom>
          <a:noFill/>
          <a:extLst>
            <a:ext uri="{909E8E84-426E-40DD-AFC4-6F175D3DCCD1}">
              <a14:hiddenFill xmlns:a14="http://schemas.microsoft.com/office/drawing/2010/main">
                <a:solidFill>
                  <a:srgbClr val="FFFFFF"/>
                </a:solidFill>
              </a14:hiddenFill>
            </a:ext>
          </a:extLst>
        </p:spPr>
      </p:pic>
      <p:sp>
        <p:nvSpPr>
          <p:cNvPr id="59" name="AutoShape 17"/>
          <p:cNvSpPr>
            <a:spLocks noChangeArrowheads="1"/>
          </p:cNvSpPr>
          <p:nvPr/>
        </p:nvSpPr>
        <p:spPr bwMode="auto">
          <a:xfrm>
            <a:off x="4643392" y="3376885"/>
            <a:ext cx="961785" cy="386155"/>
          </a:xfrm>
          <a:prstGeom prst="roundRect">
            <a:avLst>
              <a:gd name="adj" fmla="val 16667"/>
            </a:avLst>
          </a:prstGeom>
          <a:solidFill>
            <a:srgbClr val="CC99FF"/>
          </a:solidFill>
          <a:ln>
            <a:solidFill>
              <a:srgbClr val="7030A0"/>
            </a:solidFill>
          </a:ln>
          <a:effectLst>
            <a:outerShdw blurRad="50800" dist="38100" dir="2700000" algn="tl" rotWithShape="0">
              <a:prstClr val="black">
                <a:alpha val="40000"/>
              </a:prstClr>
            </a:outerShdw>
          </a:effectLs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ClrTx/>
              <a:buFontTx/>
              <a:buNone/>
            </a:pPr>
            <a:endParaRPr lang="ja-JP" altLang="en-US" sz="24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60" name="Rectangle 42"/>
          <p:cNvSpPr>
            <a:spLocks noChangeArrowheads="1"/>
          </p:cNvSpPr>
          <p:nvPr/>
        </p:nvSpPr>
        <p:spPr bwMode="auto">
          <a:xfrm>
            <a:off x="4163421" y="3166210"/>
            <a:ext cx="1981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ClrTx/>
              <a:buFontTx/>
              <a:buNone/>
            </a:pPr>
            <a:r>
              <a:rPr lang="ja-JP" altLang="en-US" sz="1400" dirty="0">
                <a:latin typeface="HG丸ｺﾞｼｯｸM-PRO" panose="020F0600000000000000" pitchFamily="50" charset="-128"/>
                <a:ea typeface="HG丸ｺﾞｼｯｸM-PRO" panose="020F0600000000000000" pitchFamily="50" charset="-128"/>
                <a:cs typeface="メイリオ" panose="020B0604030504040204" pitchFamily="50" charset="-128"/>
              </a:rPr>
              <a:t>島根県</a:t>
            </a:r>
          </a:p>
        </p:txBody>
      </p:sp>
      <p:sp>
        <p:nvSpPr>
          <p:cNvPr id="62" name="AutoShape 17"/>
          <p:cNvSpPr>
            <a:spLocks noChangeArrowheads="1"/>
          </p:cNvSpPr>
          <p:nvPr/>
        </p:nvSpPr>
        <p:spPr bwMode="auto">
          <a:xfrm>
            <a:off x="7166677" y="2779328"/>
            <a:ext cx="961785" cy="386155"/>
          </a:xfrm>
          <a:prstGeom prst="roundRect">
            <a:avLst>
              <a:gd name="adj" fmla="val 16667"/>
            </a:avLst>
          </a:prstGeom>
          <a:solidFill>
            <a:srgbClr val="6699FF"/>
          </a:solidFill>
          <a:ln>
            <a:solidFill>
              <a:srgbClr val="0066FF"/>
            </a:solidFill>
          </a:ln>
          <a:effectLst>
            <a:outerShdw blurRad="50800" dist="38100" dir="2700000" algn="tl" rotWithShape="0">
              <a:prstClr val="black">
                <a:alpha val="40000"/>
              </a:prstClr>
            </a:outerShdw>
          </a:effectLs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ClrTx/>
              <a:buFontTx/>
              <a:buNone/>
            </a:pPr>
            <a:endParaRPr lang="ja-JP" altLang="en-US" sz="24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61" name="Rectangle 42"/>
          <p:cNvSpPr>
            <a:spLocks noChangeArrowheads="1"/>
          </p:cNvSpPr>
          <p:nvPr/>
        </p:nvSpPr>
        <p:spPr bwMode="auto">
          <a:xfrm>
            <a:off x="6676804" y="2581975"/>
            <a:ext cx="1981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ClrTx/>
              <a:buFontTx/>
              <a:buNone/>
            </a:pPr>
            <a:r>
              <a:rPr lang="ja-JP" altLang="en-US" sz="1400" dirty="0">
                <a:latin typeface="HG丸ｺﾞｼｯｸM-PRO" panose="020F0600000000000000" pitchFamily="50" charset="-128"/>
                <a:ea typeface="HG丸ｺﾞｼｯｸM-PRO" panose="020F0600000000000000" pitchFamily="50" charset="-128"/>
                <a:cs typeface="メイリオ" panose="020B0604030504040204" pitchFamily="50" charset="-128"/>
              </a:rPr>
              <a:t>鳥取県</a:t>
            </a:r>
          </a:p>
        </p:txBody>
      </p:sp>
      <p:sp>
        <p:nvSpPr>
          <p:cNvPr id="63" name="AutoShape 17"/>
          <p:cNvSpPr>
            <a:spLocks noChangeArrowheads="1"/>
          </p:cNvSpPr>
          <p:nvPr/>
        </p:nvSpPr>
        <p:spPr bwMode="auto">
          <a:xfrm>
            <a:off x="3135376" y="6356116"/>
            <a:ext cx="961785" cy="386155"/>
          </a:xfrm>
          <a:prstGeom prst="roundRect">
            <a:avLst>
              <a:gd name="adj" fmla="val 16667"/>
            </a:avLst>
          </a:prstGeom>
          <a:solidFill>
            <a:schemeClr val="accent2">
              <a:lumMod val="60000"/>
              <a:lumOff val="40000"/>
            </a:schemeClr>
          </a:solidFill>
          <a:ln>
            <a:solidFill>
              <a:schemeClr val="accent2">
                <a:lumMod val="50000"/>
              </a:schemeClr>
            </a:solidFill>
          </a:ln>
          <a:effectLst>
            <a:outerShdw blurRad="50800" dist="38100" dir="2700000" algn="tl" rotWithShape="0">
              <a:prstClr val="black">
                <a:alpha val="40000"/>
              </a:prstClr>
            </a:outerShdw>
          </a:effectLs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ClrTx/>
              <a:buFontTx/>
              <a:buNone/>
            </a:pPr>
            <a:endParaRPr lang="ja-JP" altLang="en-US" sz="24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64" name="Rectangle 42"/>
          <p:cNvSpPr>
            <a:spLocks noChangeArrowheads="1"/>
          </p:cNvSpPr>
          <p:nvPr/>
        </p:nvSpPr>
        <p:spPr bwMode="auto">
          <a:xfrm>
            <a:off x="2626733" y="6152467"/>
            <a:ext cx="1981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ClrTx/>
              <a:buFontTx/>
              <a:buNone/>
            </a:pPr>
            <a:r>
              <a:rPr lang="ja-JP" altLang="en-US" sz="1400" dirty="0">
                <a:latin typeface="HG丸ｺﾞｼｯｸM-PRO" panose="020F0600000000000000" pitchFamily="50" charset="-128"/>
                <a:ea typeface="HG丸ｺﾞｼｯｸM-PRO" panose="020F0600000000000000" pitchFamily="50" charset="-128"/>
                <a:cs typeface="メイリオ" panose="020B0604030504040204" pitchFamily="50" charset="-128"/>
              </a:rPr>
              <a:t>山口県</a:t>
            </a:r>
          </a:p>
        </p:txBody>
      </p:sp>
      <p:sp>
        <p:nvSpPr>
          <p:cNvPr id="65" name="AutoShape 17"/>
          <p:cNvSpPr>
            <a:spLocks noChangeArrowheads="1"/>
          </p:cNvSpPr>
          <p:nvPr/>
        </p:nvSpPr>
        <p:spPr bwMode="auto">
          <a:xfrm>
            <a:off x="7029810" y="5766312"/>
            <a:ext cx="961785" cy="386155"/>
          </a:xfrm>
          <a:prstGeom prst="roundRect">
            <a:avLst>
              <a:gd name="adj" fmla="val 16667"/>
            </a:avLst>
          </a:prstGeom>
          <a:solidFill>
            <a:schemeClr val="accent1">
              <a:lumMod val="60000"/>
              <a:lumOff val="40000"/>
            </a:schemeClr>
          </a:solidFill>
          <a:ln>
            <a:solidFill>
              <a:schemeClr val="accent1">
                <a:lumMod val="50000"/>
              </a:schemeClr>
            </a:solidFill>
          </a:ln>
          <a:effectLst>
            <a:outerShdw blurRad="50800" dist="38100" dir="2700000" algn="tl" rotWithShape="0">
              <a:prstClr val="black">
                <a:alpha val="40000"/>
              </a:prstClr>
            </a:outerShdw>
          </a:effectLs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ClrTx/>
              <a:buFontTx/>
              <a:buNone/>
            </a:pPr>
            <a:endParaRPr lang="ja-JP" altLang="en-US" sz="24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66" name="Rectangle 42"/>
          <p:cNvSpPr>
            <a:spLocks noChangeArrowheads="1"/>
          </p:cNvSpPr>
          <p:nvPr/>
        </p:nvSpPr>
        <p:spPr bwMode="auto">
          <a:xfrm>
            <a:off x="6520102" y="5574420"/>
            <a:ext cx="1981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ClrTx/>
              <a:buFontTx/>
              <a:buNone/>
            </a:pPr>
            <a:r>
              <a:rPr lang="ja-JP" altLang="en-US" sz="1400" dirty="0">
                <a:latin typeface="HG丸ｺﾞｼｯｸM-PRO" panose="020F0600000000000000" pitchFamily="50" charset="-128"/>
                <a:ea typeface="HG丸ｺﾞｼｯｸM-PRO" panose="020F0600000000000000" pitchFamily="50" charset="-128"/>
                <a:cs typeface="メイリオ" panose="020B0604030504040204" pitchFamily="50" charset="-128"/>
              </a:rPr>
              <a:t>広島県</a:t>
            </a:r>
          </a:p>
        </p:txBody>
      </p:sp>
      <p:sp>
        <p:nvSpPr>
          <p:cNvPr id="67" name="AutoShape 17"/>
          <p:cNvSpPr>
            <a:spLocks noChangeArrowheads="1"/>
          </p:cNvSpPr>
          <p:nvPr/>
        </p:nvSpPr>
        <p:spPr bwMode="auto">
          <a:xfrm>
            <a:off x="8128077" y="5316034"/>
            <a:ext cx="961785" cy="386155"/>
          </a:xfrm>
          <a:prstGeom prst="roundRect">
            <a:avLst>
              <a:gd name="adj" fmla="val 16667"/>
            </a:avLst>
          </a:prstGeom>
          <a:solidFill>
            <a:srgbClr val="FFCCCC"/>
          </a:solidFill>
          <a:ln>
            <a:solidFill>
              <a:srgbClr val="FFCCCC"/>
            </a:solidFill>
          </a:ln>
          <a:effectLst>
            <a:outerShdw blurRad="50800" dist="38100" dir="2700000" algn="tl" rotWithShape="0">
              <a:prstClr val="black">
                <a:alpha val="40000"/>
              </a:prstClr>
            </a:outerShdw>
          </a:effectLs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ClrTx/>
              <a:buFontTx/>
              <a:buNone/>
            </a:pPr>
            <a:endParaRPr lang="ja-JP" altLang="en-US" sz="24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68" name="Rectangle 42"/>
          <p:cNvSpPr>
            <a:spLocks noChangeArrowheads="1"/>
          </p:cNvSpPr>
          <p:nvPr/>
        </p:nvSpPr>
        <p:spPr bwMode="auto">
          <a:xfrm>
            <a:off x="7618369" y="5127507"/>
            <a:ext cx="1981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40000"/>
              </a:spcBef>
              <a:buClr>
                <a:schemeClr val="accent1"/>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1pPr>
            <a:lvl2pPr marL="742950" indent="-28575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40000"/>
              </a:spcBef>
              <a:buClr>
                <a:schemeClr val="accent1"/>
              </a:buClr>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ClrTx/>
              <a:buFontTx/>
              <a:buNone/>
            </a:pPr>
            <a:r>
              <a:rPr lang="ja-JP" altLang="en-US" sz="1400" dirty="0">
                <a:latin typeface="HG丸ｺﾞｼｯｸM-PRO" panose="020F0600000000000000" pitchFamily="50" charset="-128"/>
                <a:ea typeface="HG丸ｺﾞｼｯｸM-PRO" panose="020F0600000000000000" pitchFamily="50" charset="-128"/>
                <a:cs typeface="メイリオ" panose="020B0604030504040204" pitchFamily="50" charset="-128"/>
              </a:rPr>
              <a:t>岡山県</a:t>
            </a:r>
          </a:p>
        </p:txBody>
      </p:sp>
    </p:spTree>
    <p:extLst>
      <p:ext uri="{BB962C8B-B14F-4D97-AF65-F5344CB8AC3E}">
        <p14:creationId xmlns:p14="http://schemas.microsoft.com/office/powerpoint/2010/main" val="1214029798"/>
      </p:ext>
    </p:extLst>
  </p:cSld>
  <p:clrMapOvr>
    <a:masterClrMapping/>
  </p:clrMapOvr>
  <mc:AlternateContent xmlns:mc="http://schemas.openxmlformats.org/markup-compatibility/2006" xmlns:p14="http://schemas.microsoft.com/office/powerpoint/2010/main">
    <mc:Choice Requires="p14">
      <p:transition spd="slow" p14:dur="2000" advTm="30970"/>
    </mc:Choice>
    <mc:Fallback xmlns="">
      <p:transition spd="slow" advTm="3097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200" y="1239121"/>
            <a:ext cx="6604000" cy="4953000"/>
          </a:xfrm>
          <a:prstGeom prst="rect">
            <a:avLst/>
          </a:prstGeom>
        </p:spPr>
      </p:pic>
      <p:sp>
        <p:nvSpPr>
          <p:cNvPr id="4" name="タイトル 3"/>
          <p:cNvSpPr>
            <a:spLocks noGrp="1"/>
          </p:cNvSpPr>
          <p:nvPr>
            <p:ph type="title"/>
          </p:nvPr>
        </p:nvSpPr>
        <p:spPr/>
        <p:txBody>
          <a:bodyPr>
            <a:normAutofit/>
          </a:bodyPr>
          <a:lstStyle/>
          <a:p>
            <a:pPr>
              <a:lnSpc>
                <a:spcPct val="100000"/>
              </a:lnSpc>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国税庁の取組紹介動画</a:t>
            </a:r>
            <a:b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Web-TAX-TV</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「ドラマ版ダイジェスト」～</a:t>
            </a:r>
          </a:p>
        </p:txBody>
      </p:sp>
      <p:sp>
        <p:nvSpPr>
          <p:cNvPr id="3" name="スライド番号プレースホルダー 1">
            <a:extLst>
              <a:ext uri="{FF2B5EF4-FFF2-40B4-BE49-F238E27FC236}">
                <a16:creationId xmlns:a16="http://schemas.microsoft.com/office/drawing/2014/main" id="{6951377B-C287-4598-A88E-BF02B00CA443}"/>
              </a:ext>
            </a:extLst>
          </p:cNvPr>
          <p:cNvSpPr txBox="1">
            <a:spLocks/>
          </p:cNvSpPr>
          <p:nvPr/>
        </p:nvSpPr>
        <p:spPr>
          <a:xfrm>
            <a:off x="8567738" y="6459240"/>
            <a:ext cx="576262" cy="404812"/>
          </a:xfrm>
          <a:prstGeom prst="rect">
            <a:avLst/>
          </a:prstGeom>
        </p:spPr>
        <p:txBody>
          <a:bodyPr vert="horz" lIns="91440" tIns="45720" rIns="91440" bIns="45720" rtlCol="0" anchor="ctr"/>
          <a:lstStyle>
            <a:defPPr>
              <a:defRPr lang="ja-JP"/>
            </a:defPPr>
            <a:lvl1pPr algn="r" rtl="0" eaLnBrk="0" fontAlgn="base" hangingPunct="0">
              <a:spcBef>
                <a:spcPct val="0"/>
              </a:spcBef>
              <a:spcAft>
                <a:spcPct val="0"/>
              </a:spcAft>
              <a:defRPr kumimoji="1" sz="1200" kern="1200">
                <a:solidFill>
                  <a:schemeClr val="tx1">
                    <a:tint val="75000"/>
                  </a:schemeClr>
                </a:solidFill>
                <a:latin typeface="Tahoma" panose="020B0604030504040204" pitchFamily="34" charset="0"/>
                <a:ea typeface="HG丸ｺﾞｼｯｸM-PRO" panose="020F0600000000000000" pitchFamily="50" charset="-128"/>
                <a:cs typeface="+mn-cs"/>
              </a:defRPr>
            </a:lvl1pPr>
            <a:lvl2pPr marL="4572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9pPr>
          </a:lstStyle>
          <a:p>
            <a:fld id="{C870111A-7876-4376-AA8A-B94741648D09}"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t>4</a:t>
            </a:fld>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Rectangle 9">
            <a:extLst>
              <a:ext uri="{FF2B5EF4-FFF2-40B4-BE49-F238E27FC236}">
                <a16:creationId xmlns:a16="http://schemas.microsoft.com/office/drawing/2014/main" id="{19B58B95-26E0-4D9E-8E5F-6D02F0B1135D}"/>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13845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44000" y="3024000"/>
            <a:ext cx="2880000" cy="5715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国税庁の仕事</a:t>
            </a:r>
          </a:p>
        </p:txBody>
      </p:sp>
      <p:sp>
        <p:nvSpPr>
          <p:cNvPr id="11" name="正方形/長方形 10"/>
          <p:cNvSpPr/>
          <p:nvPr/>
        </p:nvSpPr>
        <p:spPr>
          <a:xfrm>
            <a:off x="3132000" y="3024000"/>
            <a:ext cx="2880000" cy="5715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調査官</a:t>
            </a:r>
          </a:p>
        </p:txBody>
      </p:sp>
      <p:sp>
        <p:nvSpPr>
          <p:cNvPr id="12" name="正方形/長方形 11"/>
          <p:cNvSpPr/>
          <p:nvPr/>
        </p:nvSpPr>
        <p:spPr>
          <a:xfrm>
            <a:off x="6120000" y="3024000"/>
            <a:ext cx="2880000" cy="5715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徴収官</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144000" y="5796000"/>
            <a:ext cx="2880000" cy="5715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実査官</a:t>
            </a:r>
            <a:endParaRPr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3132000" y="5796000"/>
            <a:ext cx="2880000" cy="5715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査察官</a:t>
            </a:r>
          </a:p>
        </p:txBody>
      </p:sp>
      <p:sp>
        <p:nvSpPr>
          <p:cNvPr id="15" name="正方形/長方形 14"/>
          <p:cNvSpPr/>
          <p:nvPr/>
        </p:nvSpPr>
        <p:spPr>
          <a:xfrm>
            <a:off x="6120000" y="5796000"/>
            <a:ext cx="2880000" cy="5715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税のプロフェッショナルを目指して</a:t>
            </a:r>
          </a:p>
        </p:txBody>
      </p:sp>
      <p:sp>
        <p:nvSpPr>
          <p:cNvPr id="3" name="タイトル 2"/>
          <p:cNvSpPr>
            <a:spLocks noGrp="1"/>
          </p:cNvSpPr>
          <p:nvPr>
            <p:ph type="title"/>
          </p:nvPr>
        </p:nvSpPr>
        <p:spPr/>
        <p:txBody>
          <a:bodyPr>
            <a:normAutofit/>
          </a:bodyPr>
          <a:lstStyle/>
          <a:p>
            <a:pPr>
              <a:lnSpc>
                <a:spcPct val="100000"/>
              </a:lnSpc>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国税庁の仕事や魅力</a:t>
            </a:r>
            <a:b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Web-TAX-TV</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「税のプロフェッショナルを目指して」～</a:t>
            </a:r>
          </a:p>
        </p:txBody>
      </p:sp>
      <p:pic>
        <p:nvPicPr>
          <p:cNvPr id="16" name="図 15"/>
          <p:cNvPicPr/>
          <p:nvPr/>
        </p:nvPicPr>
        <p:blipFill rotWithShape="1">
          <a:blip r:embed="rId3"/>
          <a:srcRect l="9877" t="10352" r="9866" b="10900"/>
          <a:stretch/>
        </p:blipFill>
        <p:spPr bwMode="auto">
          <a:xfrm>
            <a:off x="144000" y="1296000"/>
            <a:ext cx="2880000" cy="1620000"/>
          </a:xfrm>
          <a:prstGeom prst="rect">
            <a:avLst/>
          </a:prstGeom>
          <a:ln>
            <a:solidFill>
              <a:schemeClr val="tx1"/>
            </a:solidFill>
          </a:ln>
          <a:effectLst>
            <a:outerShdw dist="38100" dir="2700000" algn="tl" rotWithShape="0">
              <a:schemeClr val="accent3">
                <a:alpha val="50000"/>
              </a:schemeClr>
            </a:outerShdw>
          </a:effectLst>
          <a:extLst>
            <a:ext uri="{53640926-AAD7-44D8-BBD7-CCE9431645EC}">
              <a14:shadowObscured xmlns:a14="http://schemas.microsoft.com/office/drawing/2010/main"/>
            </a:ext>
          </a:extLst>
        </p:spPr>
      </p:pic>
      <p:pic>
        <p:nvPicPr>
          <p:cNvPr id="17" name="図 16"/>
          <p:cNvPicPr/>
          <p:nvPr/>
        </p:nvPicPr>
        <p:blipFill rotWithShape="1">
          <a:blip r:embed="rId4"/>
          <a:srcRect l="9525" t="9726" r="10395" b="11839"/>
          <a:stretch/>
        </p:blipFill>
        <p:spPr bwMode="auto">
          <a:xfrm>
            <a:off x="3132000" y="1296000"/>
            <a:ext cx="2880000" cy="1620000"/>
          </a:xfrm>
          <a:prstGeom prst="rect">
            <a:avLst/>
          </a:prstGeom>
          <a:ln>
            <a:solidFill>
              <a:schemeClr val="tx1"/>
            </a:solidFill>
          </a:ln>
          <a:effectLst>
            <a:outerShdw dist="38100" dir="2700000" algn="tl" rotWithShape="0">
              <a:schemeClr val="accent3">
                <a:alpha val="50000"/>
              </a:schemeClr>
            </a:outerShdw>
          </a:effectLst>
          <a:extLst>
            <a:ext uri="{53640926-AAD7-44D8-BBD7-CCE9431645EC}">
              <a14:shadowObscured xmlns:a14="http://schemas.microsoft.com/office/drawing/2010/main"/>
            </a:ext>
          </a:extLst>
        </p:spPr>
      </p:pic>
      <p:pic>
        <p:nvPicPr>
          <p:cNvPr id="18" name="図 17"/>
          <p:cNvPicPr/>
          <p:nvPr/>
        </p:nvPicPr>
        <p:blipFill rotWithShape="1">
          <a:blip r:embed="rId5"/>
          <a:srcRect l="9702" t="9726" r="10747" b="12466"/>
          <a:stretch/>
        </p:blipFill>
        <p:spPr bwMode="auto">
          <a:xfrm>
            <a:off x="6120000" y="1296000"/>
            <a:ext cx="2880000" cy="1620000"/>
          </a:xfrm>
          <a:prstGeom prst="rect">
            <a:avLst/>
          </a:prstGeom>
          <a:ln>
            <a:solidFill>
              <a:schemeClr val="tx1"/>
            </a:solidFill>
          </a:ln>
          <a:effectLst>
            <a:outerShdw dist="38100" dir="2700000" algn="tl" rotWithShape="0">
              <a:schemeClr val="accent3">
                <a:alpha val="50000"/>
              </a:schemeClr>
            </a:outerShdw>
          </a:effectLst>
          <a:extLst>
            <a:ext uri="{53640926-AAD7-44D8-BBD7-CCE9431645EC}">
              <a14:shadowObscured xmlns:a14="http://schemas.microsoft.com/office/drawing/2010/main"/>
            </a:ext>
          </a:extLst>
        </p:spPr>
      </p:pic>
      <p:pic>
        <p:nvPicPr>
          <p:cNvPr id="19" name="図 18"/>
          <p:cNvPicPr/>
          <p:nvPr/>
        </p:nvPicPr>
        <p:blipFill rotWithShape="1">
          <a:blip r:embed="rId6"/>
          <a:srcRect l="10054" t="10039" r="10395" b="12466"/>
          <a:stretch/>
        </p:blipFill>
        <p:spPr bwMode="auto">
          <a:xfrm>
            <a:off x="144000" y="4068000"/>
            <a:ext cx="2880000" cy="1620000"/>
          </a:xfrm>
          <a:prstGeom prst="rect">
            <a:avLst/>
          </a:prstGeom>
          <a:ln>
            <a:solidFill>
              <a:schemeClr val="tx1"/>
            </a:solidFill>
          </a:ln>
          <a:effectLst>
            <a:outerShdw dist="38100" dir="2700000" algn="tl" rotWithShape="0">
              <a:schemeClr val="accent3">
                <a:alpha val="50000"/>
              </a:schemeClr>
            </a:outerShdw>
          </a:effectLst>
          <a:extLst>
            <a:ext uri="{53640926-AAD7-44D8-BBD7-CCE9431645EC}">
              <a14:shadowObscured xmlns:a14="http://schemas.microsoft.com/office/drawing/2010/main"/>
            </a:ext>
          </a:extLst>
        </p:spPr>
      </p:pic>
      <p:pic>
        <p:nvPicPr>
          <p:cNvPr id="20" name="図 19"/>
          <p:cNvPicPr/>
          <p:nvPr/>
        </p:nvPicPr>
        <p:blipFill rotWithShape="1">
          <a:blip r:embed="rId7"/>
          <a:srcRect l="9702" t="9414" r="10749" b="12465"/>
          <a:stretch/>
        </p:blipFill>
        <p:spPr bwMode="auto">
          <a:xfrm>
            <a:off x="3132000" y="4068000"/>
            <a:ext cx="2880000" cy="1620000"/>
          </a:xfrm>
          <a:prstGeom prst="rect">
            <a:avLst/>
          </a:prstGeom>
          <a:ln>
            <a:solidFill>
              <a:schemeClr val="tx1"/>
            </a:solidFill>
          </a:ln>
          <a:effectLst>
            <a:outerShdw dist="38100" dir="2700000" algn="tl" rotWithShape="0">
              <a:schemeClr val="accent3">
                <a:alpha val="50000"/>
              </a:schemeClr>
            </a:outerShdw>
          </a:effectLst>
          <a:extLst>
            <a:ext uri="{53640926-AAD7-44D8-BBD7-CCE9431645EC}">
              <a14:shadowObscured xmlns:a14="http://schemas.microsoft.com/office/drawing/2010/main"/>
            </a:ext>
          </a:extLst>
        </p:spPr>
      </p:pic>
      <p:pic>
        <p:nvPicPr>
          <p:cNvPr id="21" name="図 20"/>
          <p:cNvPicPr/>
          <p:nvPr/>
        </p:nvPicPr>
        <p:blipFill rotWithShape="1">
          <a:blip r:embed="rId8"/>
          <a:srcRect l="9877" t="10981" r="9866" b="11211"/>
          <a:stretch/>
        </p:blipFill>
        <p:spPr bwMode="auto">
          <a:xfrm>
            <a:off x="6120000" y="4068000"/>
            <a:ext cx="2880000" cy="1620000"/>
          </a:xfrm>
          <a:prstGeom prst="rect">
            <a:avLst/>
          </a:prstGeom>
          <a:ln>
            <a:solidFill>
              <a:schemeClr val="tx1"/>
            </a:solidFill>
          </a:ln>
          <a:effectLst>
            <a:outerShdw dist="38100" dir="2700000" algn="tl" rotWithShape="0">
              <a:schemeClr val="accent3">
                <a:alpha val="50000"/>
              </a:schemeClr>
            </a:outerShdw>
          </a:effectLst>
          <a:extLst>
            <a:ext uri="{53640926-AAD7-44D8-BBD7-CCE9431645EC}">
              <a14:shadowObscured xmlns:a14="http://schemas.microsoft.com/office/drawing/2010/main"/>
            </a:ext>
          </a:extLst>
        </p:spPr>
      </p:pic>
      <p:sp>
        <p:nvSpPr>
          <p:cNvPr id="2" name="スライド番号プレースホルダー 1">
            <a:extLst>
              <a:ext uri="{FF2B5EF4-FFF2-40B4-BE49-F238E27FC236}">
                <a16:creationId xmlns:a16="http://schemas.microsoft.com/office/drawing/2014/main" id="{D4FC2A83-F4B3-4639-A736-2AD6ECDA5D56}"/>
              </a:ext>
            </a:extLst>
          </p:cNvPr>
          <p:cNvSpPr txBox="1">
            <a:spLocks/>
          </p:cNvSpPr>
          <p:nvPr/>
        </p:nvSpPr>
        <p:spPr>
          <a:xfrm>
            <a:off x="8567738" y="6459240"/>
            <a:ext cx="576262" cy="404812"/>
          </a:xfrm>
          <a:prstGeom prst="rect">
            <a:avLst/>
          </a:prstGeom>
        </p:spPr>
        <p:txBody>
          <a:bodyPr vert="horz" lIns="91440" tIns="45720" rIns="91440" bIns="45720" rtlCol="0" anchor="ctr"/>
          <a:lstStyle>
            <a:defPPr>
              <a:defRPr lang="ja-JP"/>
            </a:defPPr>
            <a:lvl1pPr algn="r" rtl="0" eaLnBrk="0" fontAlgn="base" hangingPunct="0">
              <a:spcBef>
                <a:spcPct val="0"/>
              </a:spcBef>
              <a:spcAft>
                <a:spcPct val="0"/>
              </a:spcAft>
              <a:defRPr kumimoji="1" sz="1200" kern="1200">
                <a:solidFill>
                  <a:schemeClr val="tx1">
                    <a:tint val="75000"/>
                  </a:schemeClr>
                </a:solidFill>
                <a:latin typeface="Tahoma" panose="020B0604030504040204" pitchFamily="34" charset="0"/>
                <a:ea typeface="HG丸ｺﾞｼｯｸM-PRO" panose="020F0600000000000000" pitchFamily="50" charset="-128"/>
                <a:cs typeface="+mn-cs"/>
              </a:defRPr>
            </a:lvl1pPr>
            <a:lvl2pPr marL="4572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9pPr>
          </a:lstStyle>
          <a:p>
            <a:fld id="{C870111A-7876-4376-AA8A-B94741648D09}"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t>5</a:t>
            </a:fld>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8BBD6F85-B3DF-430D-8A36-F72694787ADE}"/>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93647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5"/>
          <p:cNvSpPr>
            <a:spLocks noChangeArrowheads="1"/>
          </p:cNvSpPr>
          <p:nvPr/>
        </p:nvSpPr>
        <p:spPr bwMode="auto">
          <a:xfrm>
            <a:off x="2051050" y="2205038"/>
            <a:ext cx="66246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lnSpc>
                <a:spcPct val="150000"/>
              </a:lnSpc>
              <a:spcBef>
                <a:spcPct val="20000"/>
              </a:spcBef>
              <a:buClr>
                <a:schemeClr val="tx1"/>
              </a:buClr>
              <a:buSzPct val="60000"/>
              <a:buFont typeface="Wingdings" panose="05000000000000000000" pitchFamily="2" charset="2"/>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302" name="Rectangle 5"/>
          <p:cNvSpPr>
            <a:spLocks noChangeArrowheads="1"/>
          </p:cNvSpPr>
          <p:nvPr/>
        </p:nvSpPr>
        <p:spPr bwMode="auto">
          <a:xfrm>
            <a:off x="3418693" y="2707284"/>
            <a:ext cx="5473787"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学校に必要なものは何？</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税金の集め方</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タイトル 2"/>
          <p:cNvSpPr>
            <a:spLocks noGrp="1"/>
          </p:cNvSpPr>
          <p:nvPr>
            <p:ph type="title"/>
          </p:nvPr>
        </p:nvSpPr>
        <p:spPr/>
        <p:txBody>
          <a:bodyPr anchor="ctr">
            <a:normAutofit/>
          </a:bodyPr>
          <a:lstStyle/>
          <a:p>
            <a:pPr>
              <a:lnSpc>
                <a:spcPct val="100000"/>
              </a:lnSpc>
            </a:pPr>
            <a:r>
              <a:rPr kumimoji="1" lang="ja-JP" altLang="en-US"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みんなで</a:t>
            </a:r>
            <a:br>
              <a:rPr kumimoji="1" lang="en-US" altLang="ja-JP"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考えよう</a:t>
            </a:r>
          </a:p>
        </p:txBody>
      </p:sp>
      <p:sp>
        <p:nvSpPr>
          <p:cNvPr id="2" name="スライド番号プレースホルダー 1"/>
          <p:cNvSpPr>
            <a:spLocks noGrp="1"/>
          </p:cNvSpPr>
          <p:nvPr>
            <p:ph type="sldNum" sz="quarter" idx="12"/>
          </p:nvPr>
        </p:nvSpPr>
        <p:spPr>
          <a:xfrm>
            <a:off x="8567738" y="6453188"/>
            <a:ext cx="576262" cy="404812"/>
          </a:xfrm>
        </p:spPr>
        <p:txBody>
          <a:bodyPr/>
          <a:lstStyle/>
          <a:p>
            <a:fld id="{C870111A-7876-4376-AA8A-B94741648D09}"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t>6</a:t>
            </a:fld>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6502401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384"/>
            <a:ext cx="9144000" cy="1143000"/>
          </a:xfrm>
        </p:spPr>
        <p:txBody>
          <a:bodyPr>
            <a:normAutofit/>
          </a:bodyPr>
          <a:lstStyle/>
          <a:p>
            <a:pPr>
              <a:lnSpc>
                <a:spcPct val="150000"/>
              </a:lnSpc>
            </a:pPr>
            <a:r>
              <a:rPr lang="ja-JP" altLang="en-US" sz="4000" dirty="0">
                <a:latin typeface="メイリオ" panose="020B0604030504040204" pitchFamily="50" charset="-128"/>
                <a:ea typeface="メイリオ" panose="020B0604030504040204" pitchFamily="50" charset="-128"/>
              </a:rPr>
              <a:t>学校</a:t>
            </a:r>
            <a:r>
              <a:rPr kumimoji="1" lang="ja-JP" altLang="en-US" sz="4000" dirty="0">
                <a:latin typeface="メイリオ" panose="020B0604030504040204" pitchFamily="50" charset="-128"/>
                <a:ea typeface="メイリオ" panose="020B0604030504040204" pitchFamily="50" charset="-128"/>
              </a:rPr>
              <a:t>に必要なものは何？</a:t>
            </a:r>
          </a:p>
        </p:txBody>
      </p:sp>
      <p:sp>
        <p:nvSpPr>
          <p:cNvPr id="4" name="タイトル 1"/>
          <p:cNvSpPr txBox="1">
            <a:spLocks/>
          </p:cNvSpPr>
          <p:nvPr/>
        </p:nvSpPr>
        <p:spPr bwMode="auto">
          <a:xfrm>
            <a:off x="518864" y="2996952"/>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r>
              <a:rPr lang="ja-JP" altLang="en-US" sz="4800" kern="0" dirty="0">
                <a:solidFill>
                  <a:schemeClr val="tx1">
                    <a:lumMod val="95000"/>
                    <a:lumOff val="5000"/>
                  </a:schemeClr>
                </a:solidFill>
                <a:latin typeface="メイリオ" panose="020B0604030504040204" pitchFamily="50" charset="-128"/>
                <a:ea typeface="メイリオ" panose="020B0604030504040204" pitchFamily="50" charset="-128"/>
              </a:rPr>
              <a:t>みんなで考えてみよう。</a:t>
            </a:r>
          </a:p>
        </p:txBody>
      </p:sp>
    </p:spTree>
    <p:extLst>
      <p:ext uri="{BB962C8B-B14F-4D97-AF65-F5344CB8AC3E}">
        <p14:creationId xmlns:p14="http://schemas.microsoft.com/office/powerpoint/2010/main" val="2323235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88640"/>
            <a:ext cx="8331935" cy="978729"/>
          </a:xfrm>
        </p:spPr>
        <p:txBody>
          <a:bodyPr wrap="square" anchor="ctr" anchorCtr="0">
            <a:spAutoFit/>
          </a:bodyPr>
          <a:lstStyle/>
          <a:p>
            <a:pPr algn="ctr"/>
            <a:r>
              <a:rPr kumimoji="1" lang="ja-JP" altLang="en-US" sz="36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税金の集め方について考えてみよう</a:t>
            </a:r>
            <a:br>
              <a:rPr kumimoji="1" lang="ja-JP" altLang="en-US" sz="32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br>
            <a:r>
              <a:rPr lang="en-US" altLang="ja-JP"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キーワードは「公平」</a:t>
            </a:r>
            <a:r>
              <a:rPr lang="en-US" altLang="ja-JP"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a:xfrm>
            <a:off x="7051104" y="6448251"/>
            <a:ext cx="2057400" cy="365125"/>
          </a:xfrm>
        </p:spPr>
        <p:txBody>
          <a:bodyPr/>
          <a:lstStyle/>
          <a:p>
            <a:fld id="{C6D69D1C-EB00-4C12-BBD8-9AA00A26CDDD}" type="slidenum">
              <a:rPr kumimoji="1" lang="ja-JP" altLang="en-US" sz="1400" smtClean="0">
                <a:solidFill>
                  <a:schemeClr val="tx1"/>
                </a:solidFill>
              </a:rPr>
              <a:t>8</a:t>
            </a:fld>
            <a:endParaRPr kumimoji="1" lang="ja-JP" altLang="en-US" sz="1400" dirty="0">
              <a:solidFill>
                <a:schemeClr val="tx1"/>
              </a:solidFill>
            </a:endParaRPr>
          </a:p>
        </p:txBody>
      </p:sp>
      <p:sp>
        <p:nvSpPr>
          <p:cNvPr id="3" name="テキスト ボックス 2"/>
          <p:cNvSpPr txBox="1"/>
          <p:nvPr/>
        </p:nvSpPr>
        <p:spPr>
          <a:xfrm>
            <a:off x="755857" y="3000417"/>
            <a:ext cx="477077" cy="369332"/>
          </a:xfrm>
          <a:prstGeom prst="rect">
            <a:avLst/>
          </a:prstGeom>
          <a:noFill/>
        </p:spPr>
        <p:txBody>
          <a:bodyPr wrap="square" rtlCol="0">
            <a:spAutoFit/>
          </a:bodyPr>
          <a:lstStyle/>
          <a:p>
            <a:pPr fontAlgn="auto">
              <a:spcBef>
                <a:spcPts val="0"/>
              </a:spcBef>
              <a:spcAft>
                <a:spcPts val="0"/>
              </a:spcAft>
            </a:pPr>
            <a:r>
              <a:rPr lang="ja-JP" altLang="en-US" b="1" dirty="0">
                <a:solidFill>
                  <a:prstClr val="black"/>
                </a:solidFill>
                <a:latin typeface="Calibri" panose="020F0502020204030204"/>
              </a:rPr>
              <a:t>家</a:t>
            </a:r>
          </a:p>
        </p:txBody>
      </p:sp>
      <p:graphicFrame>
        <p:nvGraphicFramePr>
          <p:cNvPr id="6" name="表 5"/>
          <p:cNvGraphicFramePr>
            <a:graphicFrameLocks noGrp="1"/>
          </p:cNvGraphicFramePr>
          <p:nvPr>
            <p:extLst/>
          </p:nvPr>
        </p:nvGraphicFramePr>
        <p:xfrm>
          <a:off x="395536" y="1196752"/>
          <a:ext cx="8331935" cy="5040558"/>
        </p:xfrm>
        <a:graphic>
          <a:graphicData uri="http://schemas.openxmlformats.org/drawingml/2006/table">
            <a:tbl>
              <a:tblPr firstRow="1" bandRow="1">
                <a:tableStyleId>{5C22544A-7EE6-4342-B048-85BDC9FD1C3A}</a:tableStyleId>
              </a:tblPr>
              <a:tblGrid>
                <a:gridCol w="478573">
                  <a:extLst>
                    <a:ext uri="{9D8B030D-6E8A-4147-A177-3AD203B41FA5}">
                      <a16:colId xmlns:a16="http://schemas.microsoft.com/office/drawing/2014/main" val="20000"/>
                    </a:ext>
                  </a:extLst>
                </a:gridCol>
                <a:gridCol w="1362392">
                  <a:extLst>
                    <a:ext uri="{9D8B030D-6E8A-4147-A177-3AD203B41FA5}">
                      <a16:colId xmlns:a16="http://schemas.microsoft.com/office/drawing/2014/main" val="20001"/>
                    </a:ext>
                  </a:extLst>
                </a:gridCol>
                <a:gridCol w="823331">
                  <a:extLst>
                    <a:ext uri="{9D8B030D-6E8A-4147-A177-3AD203B41FA5}">
                      <a16:colId xmlns:a16="http://schemas.microsoft.com/office/drawing/2014/main" val="20002"/>
                    </a:ext>
                  </a:extLst>
                </a:gridCol>
                <a:gridCol w="804174">
                  <a:extLst>
                    <a:ext uri="{9D8B030D-6E8A-4147-A177-3AD203B41FA5}">
                      <a16:colId xmlns:a16="http://schemas.microsoft.com/office/drawing/2014/main" val="20003"/>
                    </a:ext>
                  </a:extLst>
                </a:gridCol>
                <a:gridCol w="852010">
                  <a:extLst>
                    <a:ext uri="{9D8B030D-6E8A-4147-A177-3AD203B41FA5}">
                      <a16:colId xmlns:a16="http://schemas.microsoft.com/office/drawing/2014/main" val="20004"/>
                    </a:ext>
                  </a:extLst>
                </a:gridCol>
                <a:gridCol w="746920">
                  <a:extLst>
                    <a:ext uri="{9D8B030D-6E8A-4147-A177-3AD203B41FA5}">
                      <a16:colId xmlns:a16="http://schemas.microsoft.com/office/drawing/2014/main" val="20005"/>
                    </a:ext>
                  </a:extLst>
                </a:gridCol>
                <a:gridCol w="858279">
                  <a:extLst>
                    <a:ext uri="{9D8B030D-6E8A-4147-A177-3AD203B41FA5}">
                      <a16:colId xmlns:a16="http://schemas.microsoft.com/office/drawing/2014/main" val="20006"/>
                    </a:ext>
                  </a:extLst>
                </a:gridCol>
                <a:gridCol w="769226">
                  <a:extLst>
                    <a:ext uri="{9D8B030D-6E8A-4147-A177-3AD203B41FA5}">
                      <a16:colId xmlns:a16="http://schemas.microsoft.com/office/drawing/2014/main" val="20007"/>
                    </a:ext>
                  </a:extLst>
                </a:gridCol>
                <a:gridCol w="865935">
                  <a:extLst>
                    <a:ext uri="{9D8B030D-6E8A-4147-A177-3AD203B41FA5}">
                      <a16:colId xmlns:a16="http://schemas.microsoft.com/office/drawing/2014/main" val="20008"/>
                    </a:ext>
                  </a:extLst>
                </a:gridCol>
                <a:gridCol w="771095">
                  <a:extLst>
                    <a:ext uri="{9D8B030D-6E8A-4147-A177-3AD203B41FA5}">
                      <a16:colId xmlns:a16="http://schemas.microsoft.com/office/drawing/2014/main" val="20009"/>
                    </a:ext>
                  </a:extLst>
                </a:gridCol>
              </a:tblGrid>
              <a:tr h="840093">
                <a:tc rowSpan="2">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2">
                  <a:txBody>
                    <a:bodyP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所得</a:t>
                      </a:r>
                    </a:p>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（もうけ）</a:t>
                      </a:r>
                    </a:p>
                  </a:txBody>
                  <a:tcPr anchor="ctr"/>
                </a:tc>
                <a:tc gridSpan="2">
                  <a:txBody>
                    <a:bodyP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4000" dirty="0">
                          <a:latin typeface="Meiryo UI" panose="020B0604030504040204" pitchFamily="50" charset="-128"/>
                          <a:ea typeface="Meiryo UI" panose="020B0604030504040204" pitchFamily="50" charset="-128"/>
                          <a:cs typeface="Meiryo UI" panose="020B0604030504040204" pitchFamily="50" charset="-128"/>
                        </a:rPr>
                        <a:t>①</a:t>
                      </a:r>
                    </a:p>
                  </a:txBody>
                  <a:tcPr anchor="ctr"/>
                </a:tc>
                <a:tc hMerge="1">
                  <a:txBody>
                    <a:bodyPr/>
                    <a:lstStyle/>
                    <a:p>
                      <a:endParaRPr kumimoji="1" lang="ja-JP" altLang="en-US" dirty="0"/>
                    </a:p>
                  </a:txBody>
                  <a:tcPr anchor="ctr"/>
                </a:tc>
                <a:tc gridSpan="2">
                  <a:txBody>
                    <a:bodyPr/>
                    <a:lstStyle/>
                    <a:p>
                      <a:r>
                        <a:rPr kumimoji="1" lang="ja-JP" altLang="en-US" sz="40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4000" baseline="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4000" dirty="0">
                          <a:latin typeface="Meiryo UI" panose="020B0604030504040204" pitchFamily="50" charset="-128"/>
                          <a:ea typeface="Meiryo UI" panose="020B0604030504040204" pitchFamily="50" charset="-128"/>
                          <a:cs typeface="Meiryo UI" panose="020B0604030504040204" pitchFamily="50" charset="-128"/>
                        </a:rPr>
                        <a:t>②</a:t>
                      </a:r>
                    </a:p>
                  </a:txBody>
                  <a:tcPr anchor="ctr"/>
                </a:tc>
                <a:tc hMerge="1">
                  <a:txBody>
                    <a:bodyPr/>
                    <a:lstStyle/>
                    <a:p>
                      <a:endParaRPr kumimoji="1" lang="ja-JP" altLang="en-US" dirty="0"/>
                    </a:p>
                  </a:txBody>
                  <a:tcPr anchor="ctr"/>
                </a:tc>
                <a:tc gridSpan="2">
                  <a:txBody>
                    <a:bodyPr/>
                    <a:lstStyle/>
                    <a:p>
                      <a:r>
                        <a:rPr kumimoji="1" lang="ja-JP" altLang="en-US" sz="4000" dirty="0">
                          <a:latin typeface="Meiryo UI" panose="020B0604030504040204" pitchFamily="50" charset="-128"/>
                          <a:ea typeface="Meiryo UI" panose="020B0604030504040204" pitchFamily="50" charset="-128"/>
                          <a:cs typeface="Meiryo UI" panose="020B0604030504040204" pitchFamily="50" charset="-128"/>
                        </a:rPr>
                        <a:t>   ③</a:t>
                      </a:r>
                    </a:p>
                  </a:txBody>
                  <a:tcPr anchor="ctr"/>
                </a:tc>
                <a:tc hMerge="1">
                  <a:txBody>
                    <a:bodyPr/>
                    <a:lstStyle/>
                    <a:p>
                      <a:endParaRPr kumimoji="1" lang="ja-JP" altLang="en-US" dirty="0"/>
                    </a:p>
                  </a:txBody>
                  <a:tcPr anchor="ctr"/>
                </a:tc>
                <a:tc gridSpan="2">
                  <a:txBody>
                    <a:bodyPr/>
                    <a:lstStyle/>
                    <a:p>
                      <a:r>
                        <a:rPr kumimoji="1" lang="ja-JP" altLang="en-US" sz="4000" dirty="0">
                          <a:latin typeface="Meiryo UI" panose="020B0604030504040204" pitchFamily="50" charset="-128"/>
                          <a:ea typeface="Meiryo UI" panose="020B0604030504040204" pitchFamily="50" charset="-128"/>
                          <a:cs typeface="Meiryo UI" panose="020B0604030504040204" pitchFamily="50" charset="-128"/>
                        </a:rPr>
                        <a:t>   ④</a:t>
                      </a:r>
                    </a:p>
                  </a:txBody>
                  <a:tcPr anchor="ctr"/>
                </a:tc>
                <a:tc hMerge="1">
                  <a:txBody>
                    <a:bodyPr/>
                    <a:lstStyle/>
                    <a:p>
                      <a:endParaRPr kumimoji="1" lang="ja-JP" altLang="en-US" dirty="0"/>
                    </a:p>
                  </a:txBody>
                  <a:tcPr anchor="ctr"/>
                </a:tc>
                <a:extLst>
                  <a:ext uri="{0D108BD9-81ED-4DB2-BD59-A6C34878D82A}">
                    <a16:rowId xmlns:a16="http://schemas.microsoft.com/office/drawing/2014/main" val="10000"/>
                  </a:ext>
                </a:extLst>
              </a:tr>
              <a:tr h="840093">
                <a:tc vMerge="1">
                  <a:txBody>
                    <a:bodyPr/>
                    <a:lstStyle/>
                    <a:p>
                      <a:endParaRPr kumimoji="1" lang="ja-JP" altLang="en-US" dirty="0"/>
                    </a:p>
                  </a:txBody>
                  <a:tcPr/>
                </a:tc>
                <a:tc vMerge="1">
                  <a:txBody>
                    <a:bodyPr/>
                    <a:lstStyle/>
                    <a:p>
                      <a:endParaRPr kumimoji="1" lang="ja-JP" altLang="en-US" dirty="0"/>
                    </a:p>
                  </a:txBody>
                  <a:tcPr/>
                </a:tc>
                <a:tc>
                  <a:txBody>
                    <a:bodyP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税金</a:t>
                      </a:r>
                    </a:p>
                  </a:txBody>
                  <a:tcPr anchor="ctr"/>
                </a:tc>
                <a:tc>
                  <a:txBody>
                    <a:bodyP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残り</a:t>
                      </a:r>
                    </a:p>
                  </a:txBody>
                  <a:tcPr anchor="ctr"/>
                </a:tc>
                <a:tc>
                  <a:txBody>
                    <a:bodyP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税金</a:t>
                      </a:r>
                    </a:p>
                  </a:txBody>
                  <a:tcPr anchor="ctr"/>
                </a:tc>
                <a:tc>
                  <a:txBody>
                    <a:bodyP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残り</a:t>
                      </a:r>
                    </a:p>
                  </a:txBody>
                  <a:tcPr anchor="ctr"/>
                </a:tc>
                <a:tc>
                  <a:txBody>
                    <a:bodyP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税金</a:t>
                      </a:r>
                    </a:p>
                  </a:txBody>
                  <a:tcPr anchor="ctr"/>
                </a:tc>
                <a:tc>
                  <a:txBody>
                    <a:bodyP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残り</a:t>
                      </a:r>
                    </a:p>
                  </a:txBody>
                  <a:tcPr anchor="ctr"/>
                </a:tc>
                <a:tc>
                  <a:txBody>
                    <a:bodyP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税金</a:t>
                      </a:r>
                    </a:p>
                  </a:txBody>
                  <a:tcPr anchor="ctr"/>
                </a:tc>
                <a:tc>
                  <a:txBody>
                    <a:bodyP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残り</a:t>
                      </a:r>
                    </a:p>
                  </a:txBody>
                  <a:tcPr anchor="ctr"/>
                </a:tc>
                <a:extLst>
                  <a:ext uri="{0D108BD9-81ED-4DB2-BD59-A6C34878D82A}">
                    <a16:rowId xmlns:a16="http://schemas.microsoft.com/office/drawing/2014/main" val="10001"/>
                  </a:ext>
                </a:extLst>
              </a:tr>
              <a:tr h="840093">
                <a:tc>
                  <a:txBody>
                    <a:bodyPr/>
                    <a:lstStyle/>
                    <a:p>
                      <a:pPr algn="ct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A</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700</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家を所有</a:t>
                      </a:r>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2"/>
                  </a:ext>
                </a:extLst>
              </a:tr>
              <a:tr h="840093">
                <a:tc>
                  <a:txBody>
                    <a:bodyPr/>
                    <a:lstStyle/>
                    <a:p>
                      <a:pPr algn="ct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B</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200</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万円</a:t>
                      </a:r>
                    </a:p>
                  </a:txBody>
                  <a:tcPr anchor="ctr"/>
                </a:tc>
                <a:tc>
                  <a:txBody>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3"/>
                  </a:ext>
                </a:extLst>
              </a:tr>
              <a:tr h="840093">
                <a:tc>
                  <a:txBody>
                    <a:bodyPr/>
                    <a:lstStyle/>
                    <a:p>
                      <a:pPr algn="ct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C</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万円</a:t>
                      </a:r>
                    </a:p>
                  </a:txBody>
                  <a:tcPr anchor="ctr"/>
                </a:tc>
                <a:tc>
                  <a:txBody>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4"/>
                  </a:ext>
                </a:extLst>
              </a:tr>
              <a:tr h="840093">
                <a:tc>
                  <a:txBody>
                    <a:bodyP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計</a:t>
                      </a:r>
                    </a:p>
                  </a:txBody>
                  <a:tcPr anchor="ctr"/>
                </a:tc>
                <a:tc>
                  <a:txBody>
                    <a:bodyPr/>
                    <a:lstStyle/>
                    <a:p>
                      <a:pPr algn="ct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1,000</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万円</a:t>
                      </a: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5"/>
                  </a:ext>
                </a:extLst>
              </a:tr>
            </a:tbl>
          </a:graphicData>
        </a:graphic>
      </p:graphicFrame>
      <p:sp>
        <p:nvSpPr>
          <p:cNvPr id="5" name="Rectangle 5"/>
          <p:cNvSpPr>
            <a:spLocks noChangeArrowheads="1"/>
          </p:cNvSpPr>
          <p:nvPr/>
        </p:nvSpPr>
        <p:spPr bwMode="auto">
          <a:xfrm>
            <a:off x="3175" y="0"/>
            <a:ext cx="9140825" cy="6856413"/>
          </a:xfrm>
          <a:prstGeom prst="rect">
            <a:avLst/>
          </a:prstGeom>
          <a:noFill/>
          <a:ln w="9525" algn="ctr">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sz="2400">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sz="2400">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sz="2400">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sz="2400">
                <a:solidFill>
                  <a:schemeClr val="tx1"/>
                </a:solidFill>
                <a:latin typeface="Tahoma" panose="020B060403050404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333333"/>
              </a:solidFill>
              <a:effectLst/>
              <a:uLnTx/>
              <a:uFillTx/>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953305560"/>
      </p:ext>
    </p:extLst>
  </p:cSld>
  <p:clrMapOvr>
    <a:masterClrMapping/>
  </p:clrMapOvr>
</p:sld>
</file>

<file path=ppt/theme/theme1.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8aac__x660e_ xmlns="8fe4d1f7-9dac-473b-bde5-951e1cbc35f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7A217E08946B6C4B85EDC662FC36E188" ma:contentTypeVersion="1" ma:contentTypeDescription="新しいドキュメントを作成します。" ma:contentTypeScope="" ma:versionID="d2c55beaba98c6a601792970750815aa">
  <xsd:schema xmlns:xsd="http://www.w3.org/2001/XMLSchema" xmlns:xs="http://www.w3.org/2001/XMLSchema" xmlns:p="http://schemas.microsoft.com/office/2006/metadata/properties" xmlns:ns2="8fe4d1f7-9dac-473b-bde5-951e1cbc35f9" targetNamespace="http://schemas.microsoft.com/office/2006/metadata/properties" ma:root="true" ma:fieldsID="8124583d94efbedee1f4180b0f527f5c" ns2:_="">
    <xsd:import namespace="8fe4d1f7-9dac-473b-bde5-951e1cbc35f9"/>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4d1f7-9dac-473b-bde5-951e1cbc35f9" elementFormDefault="qualified">
    <xsd:import namespace="http://schemas.microsoft.com/office/2006/documentManagement/types"/>
    <xsd:import namespace="http://schemas.microsoft.com/office/infopath/2007/PartnerControls"/>
    <xsd:element name="_x8aac__x660e_" ma:index="8" nillable="true" ma:displayName="説明" ma:internalName="_x8aac__x660e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E80D5C-C05A-4A80-8ACC-6A1D8D9FAFEA}">
  <ds:schemaRefs>
    <ds:schemaRef ds:uri="http://purl.org/dc/terms/"/>
    <ds:schemaRef ds:uri="http://purl.org/dc/elements/1.1/"/>
    <ds:schemaRef ds:uri="http://www.w3.org/XML/1998/namespace"/>
    <ds:schemaRef ds:uri="http://schemas.microsoft.com/office/2006/documentManagement/types"/>
    <ds:schemaRef ds:uri="http://purl.org/dc/dcmitype/"/>
    <ds:schemaRef ds:uri="8fe4d1f7-9dac-473b-bde5-951e1cbc35f9"/>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0F57872D-ED15-4180-A069-48D0A19847D7}">
  <ds:schemaRefs>
    <ds:schemaRef ds:uri="http://schemas.microsoft.com/sharepoint/v3/contenttype/forms"/>
  </ds:schemaRefs>
</ds:datastoreItem>
</file>

<file path=customXml/itemProps3.xml><?xml version="1.0" encoding="utf-8"?>
<ds:datastoreItem xmlns:ds="http://schemas.openxmlformats.org/officeDocument/2006/customXml" ds:itemID="{57B893F3-7D62-4EA1-AD92-9AB220EA88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4d1f7-9dac-473b-bde5-951e1cbc35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54926</TotalTime>
  <Words>2778</Words>
  <Application>Microsoft Office PowerPoint</Application>
  <PresentationFormat>画面に合わせる (4:3)</PresentationFormat>
  <Paragraphs>406</Paragraphs>
  <Slides>20</Slides>
  <Notes>20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20</vt:i4>
      </vt:variant>
    </vt:vector>
  </HeadingPairs>
  <TitlesOfParts>
    <vt:vector size="32" baseType="lpstr">
      <vt:lpstr>HG丸ｺﾞｼｯｸM-PRO</vt:lpstr>
      <vt:lpstr>Meiryo UI</vt:lpstr>
      <vt:lpstr>ＭＳ Ｐゴシック</vt:lpstr>
      <vt:lpstr>ＭＳ ゴシック</vt:lpstr>
      <vt:lpstr>メイリオ</vt:lpstr>
      <vt:lpstr>游ゴシック</vt:lpstr>
      <vt:lpstr>Arial</vt:lpstr>
      <vt:lpstr>Calibri</vt:lpstr>
      <vt:lpstr>Tahoma</vt:lpstr>
      <vt:lpstr>Times New Roman</vt:lpstr>
      <vt:lpstr>Wingdings</vt:lpstr>
      <vt:lpstr>1_デザインの設定</vt:lpstr>
      <vt:lpstr>PowerPoint プレゼンテーション</vt:lpstr>
      <vt:lpstr>税務署の仕事</vt:lpstr>
      <vt:lpstr>国税庁の組織と機構</vt:lpstr>
      <vt:lpstr>広島国税局の組織と機構</vt:lpstr>
      <vt:lpstr>国税庁の取組紹介動画 ～Web-TAX-TV「ドラマ版ダイジェスト」～</vt:lpstr>
      <vt:lpstr>国税庁の仕事や魅力 ～Web-TAX-TV「税のプロフェッショナルを目指して」～</vt:lpstr>
      <vt:lpstr>みんなで 考えよう</vt:lpstr>
      <vt:lpstr>学校に必要なものは何？</vt:lpstr>
      <vt:lpstr>税金の集め方について考えてみよう 《キーワードは「公平」》</vt:lpstr>
      <vt:lpstr>みんなから同じ金額を集める</vt:lpstr>
      <vt:lpstr>特定の人が全額負担する</vt:lpstr>
      <vt:lpstr>みんなから同じ率で集める</vt:lpstr>
      <vt:lpstr>負担する能力に応じて集める</vt:lpstr>
      <vt:lpstr>PowerPoint プレゼンテーション</vt:lpstr>
      <vt:lpstr>教室の生徒数・・・30名とすると。</vt:lpstr>
      <vt:lpstr>ドリンクサーバーは本当に必要?</vt:lpstr>
      <vt:lpstr>本当に必要なもの?</vt:lpstr>
      <vt:lpstr>「社会」にとって必要なことって 誰が考えるの?</vt:lpstr>
      <vt:lpstr>おわりに</vt:lpstr>
      <vt:lpstr>自ら考えることが大切</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subject/>
  <dc:creator>川添 真奈美</dc:creator>
  <cp:keywords/>
  <dc:description/>
  <cp:lastModifiedBy>広島局　秋尾</cp:lastModifiedBy>
  <cp:revision>334</cp:revision>
  <cp:lastPrinted>2024-11-13T04:10:07Z</cp:lastPrinted>
  <dcterms:created xsi:type="dcterms:W3CDTF">2009-01-13T00:21:37Z</dcterms:created>
  <dcterms:modified xsi:type="dcterms:W3CDTF">2025-06-18T05:18:16Z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ドキュメント</vt:lpwstr>
  </property>
  <property fmtid="{D5CDD505-2E9C-101B-9397-08002B2CF9AE}" pid="3" name="ContentTypeId">
    <vt:lpwstr>0x0101007A217E08946B6C4B85EDC662FC36E188</vt:lpwstr>
  </property>
</Properties>
</file>