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801" r:id="rId4"/>
  </p:sldMasterIdLst>
  <p:notesMasterIdLst>
    <p:notesMasterId r:id="rId25"/>
  </p:notesMasterIdLst>
  <p:handoutMasterIdLst>
    <p:handoutMasterId r:id="rId26"/>
  </p:handoutMasterIdLst>
  <p:sldIdLst>
    <p:sldId id="1244" r:id="rId5"/>
    <p:sldId id="1245" r:id="rId6"/>
    <p:sldId id="1246" r:id="rId7"/>
    <p:sldId id="1319" r:id="rId8"/>
    <p:sldId id="1248" r:id="rId9"/>
    <p:sldId id="1249" r:id="rId10"/>
    <p:sldId id="1250" r:id="rId11"/>
    <p:sldId id="1251" r:id="rId12"/>
    <p:sldId id="1252" r:id="rId13"/>
    <p:sldId id="1253" r:id="rId14"/>
    <p:sldId id="1254" r:id="rId15"/>
    <p:sldId id="1255" r:id="rId16"/>
    <p:sldId id="1256" r:id="rId17"/>
    <p:sldId id="1257" r:id="rId18"/>
    <p:sldId id="1258" r:id="rId19"/>
    <p:sldId id="1259" r:id="rId20"/>
    <p:sldId id="1260" r:id="rId21"/>
    <p:sldId id="1261" r:id="rId22"/>
    <p:sldId id="1262" r:id="rId23"/>
    <p:sldId id="1263" r:id="rId24"/>
  </p:sldIdLst>
  <p:sldSz cx="9144000" cy="6858000" type="screen4x3"/>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guide id="3" orient="horz" pos="436" userDrawn="1">
          <p15:clr>
            <a:srgbClr val="A4A3A4"/>
          </p15:clr>
        </p15:guide>
        <p15:guide id="4" pos="3696" userDrawn="1">
          <p15:clr>
            <a:srgbClr val="A4A3A4"/>
          </p15:clr>
        </p15:guide>
        <p15:guide id="5" pos="567" userDrawn="1">
          <p15:clr>
            <a:srgbClr val="A4A3A4"/>
          </p15:clr>
        </p15:guide>
        <p15:guide id="6" orient="horz" pos="2795" userDrawn="1">
          <p15:clr>
            <a:srgbClr val="A4A3A4"/>
          </p15:clr>
        </p15:guide>
        <p15:guide id="7" orient="horz" pos="29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税庁" initials="国税庁" lastIdx="6" clrIdx="0">
    <p:extLst>
      <p:ext uri="{19B8F6BF-5375-455C-9EA6-DF929625EA0E}">
        <p15:presenceInfo xmlns:p15="http://schemas.microsoft.com/office/powerpoint/2012/main" userId="国税庁" providerId="None"/>
      </p:ext>
    </p:extLst>
  </p:cmAuthor>
  <p:cmAuthor id="2" name="監理二　熊谷" initials="国税庁" lastIdx="2" clrIdx="1">
    <p:extLst>
      <p:ext uri="{19B8F6BF-5375-455C-9EA6-DF929625EA0E}">
        <p15:presenceInfo xmlns:p15="http://schemas.microsoft.com/office/powerpoint/2012/main" userId="監理二　熊谷" providerId="None"/>
      </p:ext>
    </p:extLst>
  </p:cmAuthor>
  <p:cmAuthor id="3" name="特調村田" initials="特調村田" lastIdx="5" clrIdx="2">
    <p:extLst>
      <p:ext uri="{19B8F6BF-5375-455C-9EA6-DF929625EA0E}">
        <p15:presenceInfo xmlns:p15="http://schemas.microsoft.com/office/powerpoint/2012/main" userId="特調村田" providerId="None"/>
      </p:ext>
    </p:extLst>
  </p:cmAuthor>
  <p:cmAuthor id="4" name="arz11" initials="a" lastIdx="1" clrIdx="3">
    <p:extLst>
      <p:ext uri="{19B8F6BF-5375-455C-9EA6-DF929625EA0E}">
        <p15:presenceInfo xmlns:p15="http://schemas.microsoft.com/office/powerpoint/2012/main" userId="arz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FF"/>
    <a:srgbClr val="9933FF"/>
    <a:srgbClr val="99FF66"/>
    <a:srgbClr val="FFFF66"/>
    <a:srgbClr val="FF66FF"/>
    <a:srgbClr val="CC0099"/>
    <a:srgbClr val="7E2E83"/>
    <a:srgbClr val="465FAC"/>
    <a:srgbClr val="FFDCD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3750" autoAdjust="0"/>
    <p:restoredTop sz="94523" autoAdjust="0"/>
  </p:normalViewPr>
  <p:slideViewPr>
    <p:cSldViewPr>
      <p:cViewPr varScale="1">
        <p:scale>
          <a:sx n="65" d="100"/>
          <a:sy n="65" d="100"/>
        </p:scale>
        <p:origin x="348" y="72"/>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3972" y="102"/>
      </p:cViewPr>
      <p:guideLst>
        <p:guide orient="horz" pos="3108"/>
        <p:guide pos="2122"/>
        <p:guide orient="horz" pos="436"/>
        <p:guide pos="3696"/>
        <p:guide pos="567"/>
        <p:guide orient="horz" pos="2795"/>
        <p:guide orient="horz" pos="29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6" y="6"/>
            <a:ext cx="2916238"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l" defTabSz="94784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1" name="Rectangle 3"/>
          <p:cNvSpPr>
            <a:spLocks noGrp="1" noChangeArrowheads="1"/>
          </p:cNvSpPr>
          <p:nvPr>
            <p:ph type="dt" sz="quarter" idx="1"/>
          </p:nvPr>
        </p:nvSpPr>
        <p:spPr bwMode="auto">
          <a:xfrm>
            <a:off x="3816351" y="6"/>
            <a:ext cx="2917825"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r" defTabSz="94784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2" name="Rectangle 4"/>
          <p:cNvSpPr>
            <a:spLocks noGrp="1" noChangeArrowheads="1"/>
          </p:cNvSpPr>
          <p:nvPr>
            <p:ph type="ftr" sz="quarter" idx="2"/>
          </p:nvPr>
        </p:nvSpPr>
        <p:spPr bwMode="auto">
          <a:xfrm>
            <a:off x="6" y="9374191"/>
            <a:ext cx="2916238" cy="488950"/>
          </a:xfrm>
          <a:prstGeom prst="rect">
            <a:avLst/>
          </a:prstGeom>
          <a:noFill/>
          <a:ln w="9525">
            <a:noFill/>
            <a:miter lim="800000"/>
            <a:headEnd/>
            <a:tailEnd/>
          </a:ln>
        </p:spPr>
        <p:txBody>
          <a:bodyPr vert="horz" wrap="square" lIns="94767" tIns="47383" rIns="94767" bIns="47383" numCol="1" anchor="b" anchorCtr="0" compatLnSpc="1">
            <a:prstTxWarp prst="textNoShape">
              <a:avLst/>
            </a:prstTxWarp>
          </a:bodyPr>
          <a:lstStyle>
            <a:lvl1pPr algn="l" defTabSz="94784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3"/>
          </p:nvPr>
        </p:nvSpPr>
        <p:spPr>
          <a:xfrm>
            <a:off x="3814765" y="9371013"/>
            <a:ext cx="2919412" cy="495300"/>
          </a:xfrm>
          <a:prstGeom prst="rect">
            <a:avLst/>
          </a:prstGeom>
        </p:spPr>
        <p:txBody>
          <a:bodyPr vert="horz" lIns="91421" tIns="45713" rIns="91421" bIns="45713" rtlCol="0" anchor="b"/>
          <a:lstStyle>
            <a:lvl1pPr algn="r">
              <a:defRPr sz="1200"/>
            </a:lvl1pPr>
          </a:lstStyle>
          <a:p>
            <a:fld id="{98E5C912-049A-4572-AD58-7326EA6F45B9}" type="slidenum">
              <a:rPr kumimoji="1" lang="ja-JP" altLang="en-US" smtClean="0"/>
              <a:t>‹#›</a:t>
            </a:fld>
            <a:endParaRPr kumimoji="1" lang="ja-JP" altLang="en-US" dirty="0"/>
          </a:p>
        </p:txBody>
      </p:sp>
    </p:spTree>
    <p:extLst>
      <p:ext uri="{BB962C8B-B14F-4D97-AF65-F5344CB8AC3E}">
        <p14:creationId xmlns:p14="http://schemas.microsoft.com/office/powerpoint/2010/main" val="490004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6" y="6"/>
            <a:ext cx="2916238"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l" defTabSz="94784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3" name="日付プレースホルダ 2"/>
          <p:cNvSpPr>
            <a:spLocks noGrp="1"/>
          </p:cNvSpPr>
          <p:nvPr>
            <p:ph type="dt" idx="1"/>
          </p:nvPr>
        </p:nvSpPr>
        <p:spPr bwMode="auto">
          <a:xfrm>
            <a:off x="3816351" y="6"/>
            <a:ext cx="2917825"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r" defTabSz="947845" eaLnBrk="1" hangingPunct="1">
              <a:defRPr sz="1200">
                <a:latin typeface="Calibri" pitchFamily="34" charset="0"/>
                <a:ea typeface="HG丸ｺﾞｼｯｸM-PRO" panose="020F0600000000000000" pitchFamily="50" charset="-128"/>
              </a:defRPr>
            </a:lvl1pPr>
          </a:lstStyle>
          <a:p>
            <a:pPr>
              <a:defRPr/>
            </a:pPr>
            <a:fld id="{CF3495D0-BAB5-49C2-ABB2-80EABA00C3D8}" type="datetimeFigureOut">
              <a:rPr lang="ja-JP" altLang="en-US" smtClean="0"/>
              <a:pPr>
                <a:defRPr/>
              </a:pPr>
              <a:t>2024/6/4</a:t>
            </a:fld>
            <a:endParaRPr lang="en-US" altLang="ja-JP" dirty="0"/>
          </a:p>
        </p:txBody>
      </p:sp>
      <p:sp>
        <p:nvSpPr>
          <p:cNvPr id="5" name="ノート プレースホルダ 4"/>
          <p:cNvSpPr>
            <a:spLocks noGrp="1"/>
          </p:cNvSpPr>
          <p:nvPr>
            <p:ph type="body" sz="quarter" idx="3"/>
          </p:nvPr>
        </p:nvSpPr>
        <p:spPr bwMode="auto">
          <a:xfrm>
            <a:off x="673106" y="4482002"/>
            <a:ext cx="5389563" cy="5384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6" y="9374191"/>
            <a:ext cx="2916238" cy="488950"/>
          </a:xfrm>
          <a:prstGeom prst="rect">
            <a:avLst/>
          </a:prstGeom>
          <a:noFill/>
          <a:ln w="9525">
            <a:noFill/>
            <a:miter lim="800000"/>
            <a:headEnd/>
            <a:tailEnd/>
          </a:ln>
        </p:spPr>
        <p:txBody>
          <a:bodyPr vert="horz" wrap="square" lIns="94767" tIns="47383" rIns="94767" bIns="47383" numCol="1" anchor="b" anchorCtr="0" compatLnSpc="1">
            <a:prstTxWarp prst="textNoShape">
              <a:avLst/>
            </a:prstTxWarp>
          </a:bodyPr>
          <a:lstStyle>
            <a:lvl1pPr algn="l" defTabSz="94784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4" name="スライド イメージ プレースホルダー 3"/>
          <p:cNvSpPr>
            <a:spLocks noGrp="1" noRot="1" noChangeAspect="1"/>
          </p:cNvSpPr>
          <p:nvPr>
            <p:ph type="sldImg" idx="2"/>
          </p:nvPr>
        </p:nvSpPr>
        <p:spPr>
          <a:xfrm>
            <a:off x="901700" y="539750"/>
            <a:ext cx="4932363" cy="3700463"/>
          </a:xfrm>
          <a:prstGeom prst="rect">
            <a:avLst/>
          </a:prstGeom>
          <a:noFill/>
          <a:ln w="12700">
            <a:solidFill>
              <a:prstClr val="black"/>
            </a:solidFill>
          </a:ln>
        </p:spPr>
        <p:txBody>
          <a:bodyPr vert="horz" lIns="91402" tIns="45704" rIns="91402" bIns="45704" rtlCol="0" anchor="ctr"/>
          <a:lstStyle/>
          <a:p>
            <a:endParaRPr lang="ja-JP" altLang="en-US" dirty="0"/>
          </a:p>
        </p:txBody>
      </p:sp>
      <p:sp>
        <p:nvSpPr>
          <p:cNvPr id="7" name="スライド番号プレースホルダー 6"/>
          <p:cNvSpPr>
            <a:spLocks noGrp="1"/>
          </p:cNvSpPr>
          <p:nvPr>
            <p:ph type="sldNum" sz="quarter" idx="5"/>
          </p:nvPr>
        </p:nvSpPr>
        <p:spPr>
          <a:xfrm>
            <a:off x="3814765" y="9371013"/>
            <a:ext cx="2919412" cy="495300"/>
          </a:xfrm>
          <a:prstGeom prst="rect">
            <a:avLst/>
          </a:prstGeom>
        </p:spPr>
        <p:txBody>
          <a:bodyPr vert="horz" lIns="91421" tIns="45713" rIns="91421" bIns="45713" rtlCol="0" anchor="b"/>
          <a:lstStyle>
            <a:lvl1pPr algn="r">
              <a:defRPr sz="1200"/>
            </a:lvl1pPr>
          </a:lstStyle>
          <a:p>
            <a:fld id="{F1CA59A0-E8DD-44A8-ACDE-F95F4A0BEB4F}" type="slidenum">
              <a:rPr kumimoji="1" lang="ja-JP" altLang="en-US" smtClean="0"/>
              <a:t>‹#›</a:t>
            </a:fld>
            <a:endParaRPr kumimoji="1" lang="ja-JP" altLang="en-US" dirty="0"/>
          </a:p>
        </p:txBody>
      </p:sp>
    </p:spTree>
    <p:extLst>
      <p:ext uri="{BB962C8B-B14F-4D97-AF65-F5344CB8AC3E}">
        <p14:creationId xmlns:p14="http://schemas.microsoft.com/office/powerpoint/2010/main" val="2467842859"/>
      </p:ext>
    </p:extLst>
  </p:cSld>
  <p:clrMap bg1="lt1" tx1="dk1" bg2="lt2" tx2="dk2" accent1="accent1" accent2="accent2" accent3="accent3" accent4="accent4" accent5="accent5" accent6="accent6" hlink="hlink" folHlink="folHlink"/>
  <p:hf hdr="0" ftr="0" dt="0"/>
  <p:notesStyle>
    <a:lvl1pPr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6" y="4482002"/>
            <a:ext cx="5389563" cy="4357547"/>
          </a:xfrm>
        </p:spPr>
        <p:txBody>
          <a:bodyPr/>
          <a:lstStyle/>
          <a:p>
            <a:pPr defTabSz="907600">
              <a:defRPr/>
            </a:pPr>
            <a:r>
              <a:rPr lang="en-US" altLang="ja-JP" dirty="0"/>
              <a:t>【</a:t>
            </a:r>
            <a:r>
              <a:rPr lang="ja-JP" altLang="en-US" dirty="0"/>
              <a:t>★マークでクリックする</a:t>
            </a:r>
            <a:r>
              <a:rPr lang="en-US" altLang="ja-JP" dirty="0"/>
              <a:t>】</a:t>
            </a:r>
          </a:p>
          <a:p>
            <a:pPr>
              <a:spcBef>
                <a:spcPts val="600"/>
              </a:spcBef>
            </a:pPr>
            <a:r>
              <a:rPr lang="ja-JP" altLang="en-US" dirty="0"/>
              <a:t>　皆さん、こんにちは。</a:t>
            </a:r>
          </a:p>
          <a:p>
            <a:pPr>
              <a:spcBef>
                <a:spcPts val="600"/>
              </a:spcBef>
            </a:pPr>
            <a:r>
              <a:rPr lang="ja-JP" altLang="en-US" dirty="0"/>
              <a:t>　私は、●●の●●●●といいます。</a:t>
            </a:r>
          </a:p>
          <a:p>
            <a:pPr>
              <a:spcBef>
                <a:spcPts val="600"/>
              </a:spcBef>
            </a:pPr>
            <a:r>
              <a:rPr lang="ja-JP" altLang="en-US" dirty="0"/>
              <a:t>　（簡単な自己紹介をしておきます。）</a:t>
            </a:r>
          </a:p>
          <a:p>
            <a:pPr>
              <a:spcBef>
                <a:spcPts val="600"/>
              </a:spcBef>
            </a:pPr>
            <a:endParaRPr lang="en-US" altLang="ja-JP" dirty="0"/>
          </a:p>
          <a:p>
            <a:pPr>
              <a:spcBef>
                <a:spcPts val="600"/>
              </a:spcBef>
            </a:pPr>
            <a:r>
              <a:rPr lang="ja-JP" altLang="en-US" dirty="0"/>
              <a:t>　</a:t>
            </a:r>
            <a:r>
              <a:rPr lang="ja-JP" altLang="ja-JP" dirty="0"/>
              <a:t>今日は租税教室ということで、</a:t>
            </a:r>
            <a:r>
              <a:rPr lang="ja-JP" altLang="en-US" dirty="0"/>
              <a:t>皆さん</a:t>
            </a:r>
            <a:r>
              <a:rPr lang="ja-JP" altLang="ja-JP" dirty="0"/>
              <a:t>と一緒に税金の役割や使い</a:t>
            </a:r>
            <a:r>
              <a:rPr lang="ja-JP" altLang="en-US" dirty="0"/>
              <a:t>道</a:t>
            </a:r>
            <a:r>
              <a:rPr lang="ja-JP" altLang="ja-JP" dirty="0"/>
              <a:t>について考えていきたいと思います。</a:t>
            </a:r>
            <a:endParaRPr lang="ja-JP" altLang="en-US" dirty="0"/>
          </a:p>
          <a:p>
            <a:pPr>
              <a:spcBef>
                <a:spcPts val="600"/>
              </a:spcBef>
            </a:pPr>
            <a:r>
              <a:rPr lang="ja-JP" altLang="en-US" dirty="0"/>
              <a:t>　どうぞ、</a:t>
            </a:r>
            <a:r>
              <a:rPr lang="ja-JP" altLang="ja-JP" dirty="0"/>
              <a:t>よろしくお願いします。</a:t>
            </a:r>
            <a:r>
              <a:rPr lang="ja-JP" altLang="en-US" dirty="0"/>
              <a:t>　★</a:t>
            </a:r>
          </a:p>
          <a:p>
            <a:pPr defTabSz="907600">
              <a:defRPr/>
            </a:pPr>
            <a:endParaRPr lang="ja-JP" altLang="en-US" dirty="0"/>
          </a:p>
          <a:p>
            <a:endParaRPr kumimoji="1" lang="ja-JP" altLang="en-US" dirty="0"/>
          </a:p>
        </p:txBody>
      </p:sp>
    </p:spTree>
    <p:extLst>
      <p:ext uri="{BB962C8B-B14F-4D97-AF65-F5344CB8AC3E}">
        <p14:creationId xmlns:p14="http://schemas.microsoft.com/office/powerpoint/2010/main" val="286232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400" dirty="0"/>
              <a:t>　★</a:t>
            </a:r>
            <a:r>
              <a:rPr lang="ja-JP" altLang="en-US" sz="1200" dirty="0"/>
              <a:t>まず、みんなから同額の１００万円ずつ集める。</a:t>
            </a:r>
            <a:endParaRPr lang="en-US" altLang="ja-JP" sz="1200" dirty="0"/>
          </a:p>
          <a:p>
            <a:pPr>
              <a:lnSpc>
                <a:spcPct val="150000"/>
              </a:lnSpc>
            </a:pPr>
            <a:r>
              <a:rPr lang="ja-JP" altLang="en-US" sz="1200" dirty="0"/>
              <a:t>　平等に</a:t>
            </a:r>
            <a:r>
              <a:rPr lang="en-US" altLang="ja-JP" sz="1200" dirty="0"/>
              <a:t>100</a:t>
            </a:r>
            <a:r>
              <a:rPr lang="ja-JP" altLang="en-US" sz="1200" dirty="0"/>
              <a:t>万円ずつ集めるということです。</a:t>
            </a:r>
            <a:endParaRPr lang="en-US" altLang="ja-JP" sz="1200" dirty="0"/>
          </a:p>
          <a:p>
            <a:pPr>
              <a:lnSpc>
                <a:spcPct val="150000"/>
              </a:lnSpc>
            </a:pPr>
            <a:r>
              <a:rPr lang="ja-JP" altLang="en-US" sz="1200" dirty="0"/>
              <a:t>　★Ａさんはみんなが同じ金額だから平等だと言っていますが、</a:t>
            </a:r>
            <a:endParaRPr lang="en-US" altLang="ja-JP" sz="1200" dirty="0"/>
          </a:p>
          <a:p>
            <a:pPr>
              <a:lnSpc>
                <a:spcPct val="150000"/>
              </a:lnSpc>
            </a:pPr>
            <a:r>
              <a:rPr lang="ja-JP" altLang="en-US" sz="1200" dirty="0"/>
              <a:t>　★Ｂさんは、納得していません。</a:t>
            </a:r>
            <a:r>
              <a:rPr lang="en-US" altLang="ja-JP" sz="1200" dirty="0"/>
              <a:t>100</a:t>
            </a:r>
            <a:r>
              <a:rPr lang="ja-JP" altLang="en-US" sz="1200" dirty="0"/>
              <a:t>万しか残らないからです。</a:t>
            </a:r>
            <a:endParaRPr lang="en-US" altLang="ja-JP" sz="1200" dirty="0"/>
          </a:p>
          <a:p>
            <a:pPr>
              <a:lnSpc>
                <a:spcPct val="150000"/>
              </a:lnSpc>
            </a:pPr>
            <a:r>
              <a:rPr lang="ja-JP" altLang="en-US" sz="1200" dirty="0"/>
              <a:t>　★Ｃさんは、</a:t>
            </a:r>
            <a:r>
              <a:rPr lang="en-US" altLang="ja-JP" sz="1200" dirty="0"/>
              <a:t>100</a:t>
            </a:r>
            <a:r>
              <a:rPr lang="ja-JP" altLang="en-US" sz="1200" dirty="0"/>
              <a:t>万円集めると、生活費が残らないため、生活ができないと泣いています。★</a:t>
            </a:r>
            <a:endParaRPr lang="en-US" altLang="ja-JP" sz="1200" dirty="0"/>
          </a:p>
          <a:p>
            <a:pPr>
              <a:lnSpc>
                <a:spcPct val="150000"/>
              </a:lnSpc>
            </a:pPr>
            <a:endParaRPr lang="en-US" altLang="ja-JP" sz="1400" dirty="0"/>
          </a:p>
          <a:p>
            <a:pPr>
              <a:lnSpc>
                <a:spcPct val="150000"/>
              </a:lnSpc>
            </a:pPr>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ja-JP" altLang="en-US" sz="1400" dirty="0">
              <a:latin typeface="+mj-ea"/>
              <a:ea typeface="+mj-ea"/>
            </a:endParaRPr>
          </a:p>
        </p:txBody>
      </p:sp>
      <p:sp>
        <p:nvSpPr>
          <p:cNvPr id="4" name="スライド番号プレースホルダー 3"/>
          <p:cNvSpPr txBox="1">
            <a:spLocks noGrp="1"/>
          </p:cNvSpPr>
          <p:nvPr/>
        </p:nvSpPr>
        <p:spPr bwMode="auto">
          <a:xfrm>
            <a:off x="3761423" y="9171304"/>
            <a:ext cx="2909711" cy="49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9" tIns="45202" rIns="90409" bIns="4520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10</a:t>
            </a:r>
          </a:p>
        </p:txBody>
      </p:sp>
    </p:spTree>
    <p:extLst>
      <p:ext uri="{BB962C8B-B14F-4D97-AF65-F5344CB8AC3E}">
        <p14:creationId xmlns:p14="http://schemas.microsoft.com/office/powerpoint/2010/main" val="26271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400" dirty="0"/>
              <a:t>　★</a:t>
            </a:r>
            <a:r>
              <a:rPr lang="ja-JP" altLang="en-US" sz="1200" dirty="0"/>
              <a:t>次は、特定の人から全額集める。</a:t>
            </a:r>
            <a:endParaRPr lang="en-US" altLang="ja-JP" sz="1200" dirty="0"/>
          </a:p>
          <a:p>
            <a:pPr>
              <a:lnSpc>
                <a:spcPct val="150000"/>
              </a:lnSpc>
            </a:pPr>
            <a:r>
              <a:rPr lang="ja-JP" altLang="en-US" sz="1200" dirty="0"/>
              <a:t>　★お金持ちで、家も持っているＡさんだけから全額集める。</a:t>
            </a:r>
            <a:endParaRPr lang="en-US" altLang="ja-JP" sz="1200" dirty="0"/>
          </a:p>
          <a:p>
            <a:pPr>
              <a:lnSpc>
                <a:spcPct val="150000"/>
              </a:lnSpc>
            </a:pPr>
            <a:r>
              <a:rPr lang="ja-JP" altLang="en-US" sz="1200" dirty="0"/>
              <a:t>　</a:t>
            </a:r>
            <a:r>
              <a:rPr lang="en-US" altLang="ja-JP" sz="1200" dirty="0"/>
              <a:t>A</a:t>
            </a:r>
            <a:r>
              <a:rPr lang="ja-JP" altLang="en-US" sz="1200" dirty="0" err="1"/>
              <a:t>さん</a:t>
            </a:r>
            <a:r>
              <a:rPr lang="ja-JP" altLang="en-US" sz="1200" dirty="0"/>
              <a:t>から</a:t>
            </a:r>
            <a:r>
              <a:rPr lang="en-US" altLang="ja-JP" sz="1200" dirty="0"/>
              <a:t>300</a:t>
            </a:r>
            <a:r>
              <a:rPr lang="ja-JP" altLang="en-US" sz="1200" dirty="0"/>
              <a:t>万円集めたとしても、残りの金額は</a:t>
            </a:r>
            <a:r>
              <a:rPr lang="en-US" altLang="ja-JP" sz="1200" dirty="0"/>
              <a:t>A</a:t>
            </a:r>
            <a:r>
              <a:rPr lang="ja-JP" altLang="en-US" sz="1200" dirty="0" err="1"/>
              <a:t>さんが</a:t>
            </a:r>
            <a:r>
              <a:rPr lang="ja-JP" altLang="en-US" sz="1200" dirty="0"/>
              <a:t>一番多いですね。</a:t>
            </a:r>
            <a:endParaRPr lang="en-US" altLang="ja-JP" sz="1200" dirty="0"/>
          </a:p>
          <a:p>
            <a:pPr>
              <a:lnSpc>
                <a:spcPct val="150000"/>
              </a:lnSpc>
            </a:pPr>
            <a:r>
              <a:rPr lang="ja-JP" altLang="en-US" sz="1200" dirty="0"/>
              <a:t>　ですが、これは、Ａさんに不満が残ります。私だけが払うの</a:t>
            </a:r>
            <a:r>
              <a:rPr lang="en-US" altLang="ja-JP" sz="1200" dirty="0"/>
              <a:t>?</a:t>
            </a:r>
            <a:r>
              <a:rPr lang="ja-JP" altLang="en-US" sz="1200" dirty="0"/>
              <a:t>と思っています。★</a:t>
            </a:r>
          </a:p>
        </p:txBody>
      </p:sp>
      <p:sp>
        <p:nvSpPr>
          <p:cNvPr id="4" name="スライド番号プレースホルダー 3"/>
          <p:cNvSpPr txBox="1">
            <a:spLocks noGrp="1"/>
          </p:cNvSpPr>
          <p:nvPr/>
        </p:nvSpPr>
        <p:spPr bwMode="auto">
          <a:xfrm>
            <a:off x="3690721" y="9097401"/>
            <a:ext cx="2909711" cy="49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9" tIns="45202" rIns="90409" bIns="4520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dirty="0">
                <a:latin typeface="ＭＳ ゴシック" panose="020B0609070205080204" pitchFamily="49" charset="-128"/>
                <a:ea typeface="ＭＳ ゴシック" panose="020B0609070205080204" pitchFamily="49" charset="-128"/>
                <a:cs typeface="メイリオ" panose="020B0604030504040204" pitchFamily="50" charset="-128"/>
              </a:rPr>
              <a:t>11</a:t>
            </a:r>
            <a:endPar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15837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200" dirty="0"/>
              <a:t>　★次は、みんなに同じ率、割合で負担してもらう。</a:t>
            </a:r>
            <a:endParaRPr lang="en-US" altLang="ja-JP" sz="1200" dirty="0"/>
          </a:p>
          <a:p>
            <a:pPr>
              <a:lnSpc>
                <a:spcPct val="150000"/>
              </a:lnSpc>
            </a:pPr>
            <a:r>
              <a:rPr lang="ja-JP" altLang="en-US" sz="1200" dirty="0"/>
              <a:t>　３００万を集めるのに、もっているお金に一律</a:t>
            </a:r>
            <a:r>
              <a:rPr lang="en-US" altLang="ja-JP" sz="1200" dirty="0"/>
              <a:t>30</a:t>
            </a:r>
            <a:r>
              <a:rPr lang="ja-JP" altLang="en-US" sz="1200" dirty="0"/>
              <a:t>％を掛けてお金を集める方法です。</a:t>
            </a:r>
            <a:endParaRPr lang="en-US" altLang="ja-JP" sz="1200" dirty="0"/>
          </a:p>
          <a:p>
            <a:pPr>
              <a:lnSpc>
                <a:spcPct val="150000"/>
              </a:lnSpc>
            </a:pPr>
            <a:r>
              <a:rPr lang="ja-JP" altLang="en-US" sz="1200" dirty="0"/>
              <a:t>　一見、同じ率なので公平なように感じます。</a:t>
            </a:r>
            <a:endParaRPr lang="en-US" altLang="ja-JP" sz="1200" dirty="0"/>
          </a:p>
          <a:p>
            <a:pPr>
              <a:lnSpc>
                <a:spcPct val="150000"/>
              </a:lnSpc>
            </a:pPr>
            <a:r>
              <a:rPr lang="ja-JP" altLang="en-US" sz="1200" dirty="0"/>
              <a:t>　★Ａさん、Ｂさんともに浮かない顔になっています。そして、★Ｃさんは残金が少ないので生活が苦しいとつぶやいています。★</a:t>
            </a:r>
          </a:p>
        </p:txBody>
      </p:sp>
      <p:sp>
        <p:nvSpPr>
          <p:cNvPr id="4" name="スライド番号プレースホルダー 3"/>
          <p:cNvSpPr txBox="1">
            <a:spLocks noGrp="1"/>
          </p:cNvSpPr>
          <p:nvPr/>
        </p:nvSpPr>
        <p:spPr bwMode="auto">
          <a:xfrm>
            <a:off x="3796738" y="9242441"/>
            <a:ext cx="2909711" cy="49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9" tIns="45202" rIns="90409" bIns="4520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12</a:t>
            </a:r>
          </a:p>
        </p:txBody>
      </p:sp>
    </p:spTree>
    <p:extLst>
      <p:ext uri="{BB962C8B-B14F-4D97-AF65-F5344CB8AC3E}">
        <p14:creationId xmlns:p14="http://schemas.microsoft.com/office/powerpoint/2010/main" val="206798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200" dirty="0"/>
              <a:t>　★最後は、負担する能力に応じて集める案です。</a:t>
            </a:r>
            <a:endParaRPr lang="en-US" altLang="ja-JP" sz="1200" dirty="0"/>
          </a:p>
          <a:p>
            <a:pPr>
              <a:lnSpc>
                <a:spcPct val="150000"/>
              </a:lnSpc>
            </a:pPr>
            <a:r>
              <a:rPr lang="ja-JP" altLang="en-US" sz="1200" dirty="0"/>
              <a:t>　</a:t>
            </a:r>
            <a:r>
              <a:rPr lang="en-US" altLang="ja-JP" sz="1200" dirty="0"/>
              <a:t>A</a:t>
            </a:r>
            <a:r>
              <a:rPr lang="ja-JP" altLang="en-US" sz="1200" dirty="0" err="1"/>
              <a:t>さんは</a:t>
            </a:r>
            <a:r>
              <a:rPr lang="ja-JP" altLang="en-US" sz="1200" dirty="0"/>
              <a:t>一番お金を持っているので、</a:t>
            </a:r>
            <a:r>
              <a:rPr lang="en-US" altLang="ja-JP" sz="1200" dirty="0"/>
              <a:t>35</a:t>
            </a:r>
            <a:r>
              <a:rPr lang="ja-JP" altLang="en-US" sz="1200" dirty="0"/>
              <a:t>％、Ｃさんの持っているお金はそれに比べて少ないので、</a:t>
            </a:r>
            <a:r>
              <a:rPr lang="en-US" altLang="ja-JP" sz="1200" dirty="0"/>
              <a:t>15</a:t>
            </a:r>
            <a:r>
              <a:rPr lang="ja-JP" altLang="en-US" sz="1200" dirty="0"/>
              <a:t>％、というように、持っているお金で税率を変え、多くを持っている人には高い税率で、少ない人には低い税率で負担してもらう方法です。</a:t>
            </a:r>
            <a:endParaRPr lang="en-US" altLang="ja-JP" sz="1200" dirty="0"/>
          </a:p>
          <a:p>
            <a:pPr>
              <a:lnSpc>
                <a:spcPct val="150000"/>
              </a:lnSpc>
            </a:pPr>
            <a:r>
              <a:rPr lang="ja-JP" altLang="en-US" sz="1200" dirty="0"/>
              <a:t>　これを累進課税と言います。</a:t>
            </a:r>
            <a:endParaRPr lang="en-US" altLang="ja-JP" sz="1200" dirty="0"/>
          </a:p>
          <a:p>
            <a:pPr>
              <a:lnSpc>
                <a:spcPct val="150000"/>
              </a:lnSpc>
            </a:pPr>
            <a:r>
              <a:rPr lang="ja-JP" altLang="en-US" sz="1200" dirty="0"/>
              <a:t>　★これは、Ａさんもしょうがないなと納得、★Ｂさんは公平だと納得、★Ｃさんも何とか払えると納得の表情になっています。</a:t>
            </a:r>
            <a:endParaRPr lang="en-US" altLang="ja-JP" sz="1200" dirty="0"/>
          </a:p>
          <a:p>
            <a:pPr>
              <a:lnSpc>
                <a:spcPct val="150000"/>
              </a:lnSpc>
            </a:pPr>
            <a:r>
              <a:rPr lang="ja-JP" altLang="en-US" sz="1200" dirty="0"/>
              <a:t>　ちなみに、所得税はこの方法で集めています。★</a:t>
            </a:r>
          </a:p>
        </p:txBody>
      </p:sp>
      <p:sp>
        <p:nvSpPr>
          <p:cNvPr id="4" name="スライド番号プレースホルダー 3"/>
          <p:cNvSpPr txBox="1">
            <a:spLocks noGrp="1"/>
          </p:cNvSpPr>
          <p:nvPr/>
        </p:nvSpPr>
        <p:spPr bwMode="auto">
          <a:xfrm>
            <a:off x="3796738" y="9100169"/>
            <a:ext cx="2909711" cy="49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9" tIns="45202" rIns="90409" bIns="4520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13</a:t>
            </a:r>
          </a:p>
        </p:txBody>
      </p:sp>
    </p:spTree>
    <p:extLst>
      <p:ext uri="{BB962C8B-B14F-4D97-AF65-F5344CB8AC3E}">
        <p14:creationId xmlns:p14="http://schemas.microsoft.com/office/powerpoint/2010/main" val="81889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lnSpc>
                <a:spcPct val="150000"/>
              </a:lnSpc>
            </a:pPr>
            <a:r>
              <a:rPr lang="ja-JP" altLang="en-US" sz="1200" dirty="0"/>
              <a:t>★色々な集め方を紹介しましたが、さて、皆さんはどれが公平な集め方だと思いますか。</a:t>
            </a:r>
            <a:endParaRPr lang="en-US" altLang="ja-JP" sz="1200" dirty="0"/>
          </a:p>
          <a:p>
            <a:pPr algn="just">
              <a:lnSpc>
                <a:spcPct val="150000"/>
              </a:lnSpc>
            </a:pPr>
            <a:r>
              <a:rPr lang="ja-JP" altLang="en-US" sz="1200" dirty="0"/>
              <a:t>★１、みんなから同じ金額を集める方法</a:t>
            </a:r>
            <a:endParaRPr lang="en-US" altLang="ja-JP" sz="1200" dirty="0"/>
          </a:p>
          <a:p>
            <a:pPr algn="just">
              <a:lnSpc>
                <a:spcPct val="150000"/>
              </a:lnSpc>
            </a:pPr>
            <a:r>
              <a:rPr lang="ja-JP" altLang="en-US" sz="1200" dirty="0"/>
              <a:t>★２、特定の人が全額負担する方法</a:t>
            </a:r>
            <a:endParaRPr lang="en-US" altLang="ja-JP" sz="1200" dirty="0"/>
          </a:p>
          <a:p>
            <a:pPr algn="just">
              <a:lnSpc>
                <a:spcPct val="150000"/>
              </a:lnSpc>
            </a:pPr>
            <a:r>
              <a:rPr lang="ja-JP" altLang="en-US" sz="1200" dirty="0"/>
              <a:t>★３、みんなが同じ率で集める方法</a:t>
            </a:r>
            <a:endParaRPr lang="en-US" altLang="ja-JP" sz="1200" dirty="0"/>
          </a:p>
          <a:p>
            <a:pPr algn="just">
              <a:lnSpc>
                <a:spcPct val="150000"/>
              </a:lnSpc>
            </a:pPr>
            <a:r>
              <a:rPr lang="ja-JP" altLang="en-US" sz="1200" dirty="0"/>
              <a:t>★４、負担する能力に応じて集める方法</a:t>
            </a:r>
            <a:endParaRPr lang="en-US" altLang="ja-JP" sz="1200" dirty="0"/>
          </a:p>
          <a:p>
            <a:pPr algn="just">
              <a:lnSpc>
                <a:spcPct val="150000"/>
              </a:lnSpc>
            </a:pPr>
            <a:r>
              <a:rPr lang="ja-JP" altLang="en-US" sz="1200" dirty="0"/>
              <a:t>　一言で公平と言っても、色々な考え方があるし、立場が変われば公平の感じ方も変わります。これらの集め方は、ある意味、全てが公平と言えます。</a:t>
            </a:r>
            <a:endParaRPr lang="en-US" altLang="ja-JP" sz="1200" dirty="0"/>
          </a:p>
          <a:p>
            <a:pPr algn="just">
              <a:lnSpc>
                <a:spcPct val="150000"/>
              </a:lnSpc>
            </a:pPr>
            <a:r>
              <a:rPr lang="ja-JP" altLang="en-US" sz="1200" dirty="0"/>
              <a:t>　でも、この集め方の中で、１種類だけに限定した方法で集めてしまうと、多くの人が公平と感じることが難しくなるため、日本の税金は、色々な集め方を組み合わせているんです。★</a:t>
            </a:r>
            <a:endParaRPr lang="en-US" altLang="ja-JP" sz="1200" dirty="0"/>
          </a:p>
        </p:txBody>
      </p:sp>
      <p:sp>
        <p:nvSpPr>
          <p:cNvPr id="4" name="スライド番号プレースホルダー 3"/>
          <p:cNvSpPr txBox="1">
            <a:spLocks noGrp="1"/>
          </p:cNvSpPr>
          <p:nvPr/>
        </p:nvSpPr>
        <p:spPr bwMode="auto">
          <a:xfrm>
            <a:off x="3754161" y="9100169"/>
            <a:ext cx="2909711" cy="49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9" tIns="45202" rIns="90409" bIns="4520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14</a:t>
            </a:r>
          </a:p>
        </p:txBody>
      </p:sp>
    </p:spTree>
    <p:extLst>
      <p:ext uri="{BB962C8B-B14F-4D97-AF65-F5344CB8AC3E}">
        <p14:creationId xmlns:p14="http://schemas.microsoft.com/office/powerpoint/2010/main" val="210458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en-US" altLang="ja-JP" dirty="0"/>
              <a:t>【</a:t>
            </a:r>
            <a:r>
              <a:rPr lang="ja-JP" altLang="en-US" sz="1200" dirty="0"/>
              <a:t>負担方法の例</a:t>
            </a:r>
            <a:r>
              <a:rPr lang="en-US" altLang="ja-JP" sz="1200" dirty="0"/>
              <a:t>】</a:t>
            </a:r>
          </a:p>
          <a:p>
            <a:pPr>
              <a:lnSpc>
                <a:spcPct val="150000"/>
              </a:lnSpc>
            </a:pPr>
            <a:r>
              <a:rPr lang="ja-JP" altLang="en-US" sz="1200" dirty="0"/>
              <a:t>　学校に必要なもので様々な意見を出してもらいましたが、身近な例として教室に「ドリンクサーバー」（ファミレスにあるようなもの）があったらどうでしょうか。</a:t>
            </a:r>
            <a:endParaRPr lang="en-US" altLang="ja-JP" sz="1200" dirty="0"/>
          </a:p>
          <a:p>
            <a:pPr>
              <a:lnSpc>
                <a:spcPct val="150000"/>
              </a:lnSpc>
            </a:pPr>
            <a:r>
              <a:rPr lang="ja-JP" altLang="en-US" sz="1200" dirty="0"/>
              <a:t>　設置費用</a:t>
            </a:r>
            <a:r>
              <a:rPr lang="en-US" altLang="ja-JP" sz="1200" dirty="0"/>
              <a:t>60</a:t>
            </a:r>
            <a:r>
              <a:rPr lang="ja-JP" altLang="en-US" sz="1200" dirty="0"/>
              <a:t>万円をみんなで均等に負担すると、一人あたり２万円です。</a:t>
            </a:r>
            <a:endParaRPr lang="en-US" altLang="ja-JP" sz="1200" dirty="0"/>
          </a:p>
          <a:p>
            <a:pPr>
              <a:lnSpc>
                <a:spcPct val="150000"/>
              </a:lnSpc>
            </a:pPr>
            <a:r>
              <a:rPr lang="ja-JP" altLang="en-US" sz="1200" dirty="0"/>
              <a:t>　次に、使う人</a:t>
            </a:r>
            <a:r>
              <a:rPr lang="en-US" altLang="ja-JP" sz="1200" dirty="0"/>
              <a:t>10</a:t>
            </a:r>
            <a:r>
              <a:rPr lang="ja-JP" altLang="en-US" sz="1200" dirty="0"/>
              <a:t>人が負担する方法では、一人あたり６万円となります。★</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14</a:t>
            </a:fld>
            <a:endParaRPr kumimoji="1" lang="ja-JP" altLang="en-US" dirty="0"/>
          </a:p>
        </p:txBody>
      </p:sp>
    </p:spTree>
    <p:extLst>
      <p:ext uri="{BB962C8B-B14F-4D97-AF65-F5344CB8AC3E}">
        <p14:creationId xmlns:p14="http://schemas.microsoft.com/office/powerpoint/2010/main" val="189185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en-US" altLang="ja-JP" dirty="0"/>
              <a:t>【</a:t>
            </a:r>
            <a:r>
              <a:rPr lang="ja-JP" altLang="en-US" dirty="0"/>
              <a:t>自分が実際に負担することは、お金を払うことを認識（意識）する</a:t>
            </a:r>
            <a:r>
              <a:rPr lang="en-US" altLang="ja-JP" dirty="0"/>
              <a:t>】</a:t>
            </a:r>
          </a:p>
          <a:p>
            <a:pPr>
              <a:lnSpc>
                <a:spcPct val="150000"/>
              </a:lnSpc>
            </a:pPr>
            <a:r>
              <a:rPr lang="ja-JP" altLang="en-US" sz="1200" dirty="0"/>
              <a:t>　★無料で設置できるなら使いたいかな。</a:t>
            </a:r>
            <a:endParaRPr lang="en-US" altLang="ja-JP" sz="1200" dirty="0"/>
          </a:p>
          <a:p>
            <a:pPr>
              <a:lnSpc>
                <a:spcPct val="150000"/>
              </a:lnSpc>
            </a:pPr>
            <a:r>
              <a:rPr lang="ja-JP" altLang="en-US" sz="1200" dirty="0"/>
              <a:t>　だけど、自分がお金を払うならいらない。</a:t>
            </a:r>
            <a:endParaRPr lang="en-US" altLang="ja-JP" sz="1200" dirty="0"/>
          </a:p>
          <a:p>
            <a:pPr>
              <a:lnSpc>
                <a:spcPct val="150000"/>
              </a:lnSpc>
            </a:pPr>
            <a:r>
              <a:rPr lang="ja-JP" altLang="en-US" sz="1200" dirty="0"/>
              <a:t>　この違いはなにか。自分でそれを負担する（お金を払う）となると真剣に考えます。</a:t>
            </a:r>
            <a:endParaRPr lang="en-US" altLang="ja-JP" sz="1200" dirty="0"/>
          </a:p>
          <a:p>
            <a:pPr>
              <a:lnSpc>
                <a:spcPct val="150000"/>
              </a:lnSpc>
            </a:pPr>
            <a:r>
              <a:rPr lang="ja-JP" altLang="en-US" sz="1200" dirty="0"/>
              <a:t>　自分が負担するものは本当に必要なのだろうか。★</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15</a:t>
            </a:fld>
            <a:endParaRPr kumimoji="1" lang="ja-JP" altLang="en-US" dirty="0"/>
          </a:p>
        </p:txBody>
      </p:sp>
    </p:spTree>
    <p:extLst>
      <p:ext uri="{BB962C8B-B14F-4D97-AF65-F5344CB8AC3E}">
        <p14:creationId xmlns:p14="http://schemas.microsoft.com/office/powerpoint/2010/main" val="83265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a:t>　★</a:t>
            </a:r>
            <a:r>
              <a:rPr lang="ja-JP" altLang="en-US" sz="1200" dirty="0"/>
              <a:t>例えば、１セット２万円の机とイス、</a:t>
            </a:r>
            <a:r>
              <a:rPr lang="en-US" altLang="ja-JP" sz="1200" dirty="0"/>
              <a:t>30</a:t>
            </a:r>
            <a:r>
              <a:rPr lang="ja-JP" altLang="en-US" sz="1200" dirty="0"/>
              <a:t>名分が必要とします。</a:t>
            </a:r>
            <a:endParaRPr lang="en-US" altLang="ja-JP" sz="1200" dirty="0"/>
          </a:p>
          <a:p>
            <a:pPr>
              <a:lnSpc>
                <a:spcPct val="150000"/>
              </a:lnSpc>
            </a:pPr>
            <a:r>
              <a:rPr lang="ja-JP" altLang="en-US" sz="1200" dirty="0"/>
              <a:t>　お金が</a:t>
            </a:r>
            <a:r>
              <a:rPr lang="en-US" altLang="ja-JP" sz="1200" dirty="0"/>
              <a:t>60</a:t>
            </a:r>
            <a:r>
              <a:rPr lang="ja-JP" altLang="en-US" sz="1200" dirty="0"/>
              <a:t>万円必要となり、一人あたりの負担金額は、</a:t>
            </a:r>
            <a:r>
              <a:rPr lang="en-US" altLang="ja-JP" sz="1200" dirty="0"/>
              <a:t>30</a:t>
            </a:r>
            <a:r>
              <a:rPr lang="ja-JP" altLang="en-US" sz="1200" dirty="0"/>
              <a:t>人なら</a:t>
            </a:r>
            <a:r>
              <a:rPr lang="en-US" altLang="ja-JP" sz="1200" dirty="0"/>
              <a:t>2</a:t>
            </a:r>
            <a:r>
              <a:rPr lang="ja-JP" altLang="en-US" sz="1200" dirty="0"/>
              <a:t>万円、</a:t>
            </a:r>
            <a:r>
              <a:rPr lang="en-US" altLang="ja-JP" sz="1200" dirty="0"/>
              <a:t>3</a:t>
            </a:r>
            <a:r>
              <a:rPr lang="ja-JP" altLang="en-US" sz="1200" dirty="0"/>
              <a:t>千人なら</a:t>
            </a:r>
            <a:r>
              <a:rPr lang="en-US" altLang="ja-JP" sz="1200" dirty="0"/>
              <a:t>200</a:t>
            </a:r>
            <a:r>
              <a:rPr lang="ja-JP" altLang="en-US" sz="1200" dirty="0"/>
              <a:t>円、</a:t>
            </a:r>
            <a:r>
              <a:rPr lang="en-US" altLang="ja-JP" sz="1200" dirty="0"/>
              <a:t>30</a:t>
            </a:r>
            <a:r>
              <a:rPr lang="ja-JP" altLang="en-US" sz="1200" dirty="0"/>
              <a:t>万人なら</a:t>
            </a:r>
            <a:r>
              <a:rPr lang="en-US" altLang="ja-JP" sz="1200" dirty="0"/>
              <a:t>2</a:t>
            </a:r>
            <a:r>
              <a:rPr lang="ja-JP" altLang="en-US" sz="1200" dirty="0"/>
              <a:t>円となります。</a:t>
            </a:r>
            <a:endParaRPr lang="en-US" altLang="ja-JP" sz="1200" dirty="0"/>
          </a:p>
          <a:p>
            <a:pPr>
              <a:lnSpc>
                <a:spcPct val="150000"/>
              </a:lnSpc>
            </a:pPr>
            <a:r>
              <a:rPr lang="ja-JP" altLang="en-US" sz="1200" dirty="0"/>
              <a:t>　本当に必要なものは、社会にいるみんなが一人ひとりの負担を少なくして準備することができます。</a:t>
            </a:r>
            <a:endParaRPr lang="en-US" altLang="ja-JP" sz="1200" dirty="0"/>
          </a:p>
          <a:p>
            <a:pPr>
              <a:lnSpc>
                <a:spcPct val="150000"/>
              </a:lnSpc>
            </a:pPr>
            <a:r>
              <a:rPr lang="ja-JP" altLang="en-US" sz="1200" dirty="0"/>
              <a:t>　</a:t>
            </a:r>
            <a:r>
              <a:rPr lang="ja-JP" altLang="en-US" sz="1200" u="sng" dirty="0"/>
              <a:t>税金は「お金」を集めることが目的でなく、みんなが生きていくために社会で必要なことを考えて、それを準備するために必要なものです。★</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16</a:t>
            </a:fld>
            <a:endParaRPr kumimoji="1" lang="ja-JP" altLang="en-US" dirty="0"/>
          </a:p>
        </p:txBody>
      </p:sp>
    </p:spTree>
    <p:extLst>
      <p:ext uri="{BB962C8B-B14F-4D97-AF65-F5344CB8AC3E}">
        <p14:creationId xmlns:p14="http://schemas.microsoft.com/office/powerpoint/2010/main" val="229545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200" dirty="0"/>
              <a:t>　★社会にとって必要なものとは</a:t>
            </a:r>
            <a:endParaRPr lang="en-US" altLang="ja-JP" sz="1200" dirty="0"/>
          </a:p>
          <a:p>
            <a:pPr>
              <a:lnSpc>
                <a:spcPct val="150000"/>
              </a:lnSpc>
            </a:pPr>
            <a:r>
              <a:rPr lang="ja-JP" altLang="en-US" sz="1200" dirty="0"/>
              <a:t>　例えば、医療費（社会保障給付）、病気やケガをした時のリスクを社会全体で支え合うことです。</a:t>
            </a:r>
            <a:endParaRPr lang="en-US" altLang="ja-JP" sz="1200" dirty="0"/>
          </a:p>
          <a:p>
            <a:pPr>
              <a:lnSpc>
                <a:spcPct val="150000"/>
              </a:lnSpc>
            </a:pPr>
            <a:r>
              <a:rPr lang="ja-JP" altLang="en-US" sz="1200" dirty="0"/>
              <a:t>　高等学校の授業料ですが、例えば、公立高校の授業料が免除（就学支援金制度）といった制度があります。</a:t>
            </a:r>
            <a:endParaRPr lang="en-US" altLang="ja-JP" sz="1200" dirty="0"/>
          </a:p>
          <a:p>
            <a:pPr>
              <a:lnSpc>
                <a:spcPct val="150000"/>
              </a:lnSpc>
            </a:pPr>
            <a:r>
              <a:rPr lang="ja-JP" altLang="en-US" sz="1200" dirty="0"/>
              <a:t>　医療費の制度は以前からありますが、高等学校の制度は</a:t>
            </a:r>
            <a:r>
              <a:rPr lang="en-US" altLang="ja-JP" sz="1200" dirty="0"/>
              <a:t>2010</a:t>
            </a:r>
            <a:r>
              <a:rPr lang="ja-JP" altLang="en-US" sz="1200" dirty="0"/>
              <a:t>年からです。</a:t>
            </a:r>
            <a:endParaRPr lang="en-US" altLang="ja-JP" sz="1200" dirty="0"/>
          </a:p>
          <a:p>
            <a:pPr>
              <a:lnSpc>
                <a:spcPct val="150000"/>
              </a:lnSpc>
            </a:pPr>
            <a:r>
              <a:rPr lang="ja-JP" altLang="en-US" sz="1200" dirty="0"/>
              <a:t>　常に変化しているこの社会の中で、「必要なこと」を「みんなで考えた」結果、制度化されています。</a:t>
            </a:r>
            <a:endParaRPr lang="en-US" altLang="ja-JP" sz="1200" dirty="0"/>
          </a:p>
          <a:p>
            <a:pPr>
              <a:lnSpc>
                <a:spcPct val="150000"/>
              </a:lnSpc>
            </a:pPr>
            <a:r>
              <a:rPr lang="ja-JP" altLang="en-US" sz="1200" dirty="0"/>
              <a:t>　民主主義の基本的な考えは、「みんなが税金を負担する」、「税をどのように使うのかみんなで考える責任がある」これが対となっています。★</a:t>
            </a:r>
            <a:endParaRPr lang="en-US" altLang="ja-JP" sz="1200" dirty="0"/>
          </a:p>
          <a:p>
            <a:pPr>
              <a:lnSpc>
                <a:spcPct val="150000"/>
              </a:lnSpc>
            </a:pPr>
            <a:endParaRPr lang="en-US" altLang="ja-JP" sz="1200" dirty="0"/>
          </a:p>
          <a:p>
            <a:pPr>
              <a:lnSpc>
                <a:spcPct val="150000"/>
              </a:lnSpc>
            </a:pPr>
            <a:r>
              <a:rPr lang="ja-JP" altLang="en-US" sz="1200" dirty="0"/>
              <a:t>　　　　　　　　</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17</a:t>
            </a:fld>
            <a:endParaRPr kumimoji="1" lang="ja-JP" altLang="en-US" dirty="0"/>
          </a:p>
        </p:txBody>
      </p:sp>
    </p:spTree>
    <p:extLst>
      <p:ext uri="{BB962C8B-B14F-4D97-AF65-F5344CB8AC3E}">
        <p14:creationId xmlns:p14="http://schemas.microsoft.com/office/powerpoint/2010/main" val="2157106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3"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7" tIns="47031" rIns="94067" bIns="47031"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18</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02200"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7" y="4482003"/>
            <a:ext cx="5389563" cy="4357547"/>
          </a:xfrm>
        </p:spPr>
        <p:txBody>
          <a:bodyPr/>
          <a:lstStyle/>
          <a:p>
            <a:pPr defTabSz="907460">
              <a:defRPr/>
            </a:pPr>
            <a:r>
              <a:rPr lang="ja-JP" altLang="en-US" dirty="0"/>
              <a:t>　</a:t>
            </a:r>
            <a:endParaRPr kumimoji="1" lang="ja-JP" altLang="en-US" dirty="0"/>
          </a:p>
        </p:txBody>
      </p:sp>
    </p:spTree>
    <p:extLst>
      <p:ext uri="{BB962C8B-B14F-4D97-AF65-F5344CB8AC3E}">
        <p14:creationId xmlns:p14="http://schemas.microsoft.com/office/powerpoint/2010/main" val="60246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6" y="4482002"/>
            <a:ext cx="5389563" cy="4357547"/>
          </a:xfrm>
        </p:spPr>
        <p:txBody>
          <a:bodyPr/>
          <a:lstStyle/>
          <a:p>
            <a:pPr defTabSz="907600">
              <a:defRPr/>
            </a:pPr>
            <a:r>
              <a:rPr lang="ja-JP" altLang="en-US" dirty="0"/>
              <a:t>　</a:t>
            </a:r>
            <a:endParaRPr kumimoji="1" lang="ja-JP" altLang="en-US" dirty="0"/>
          </a:p>
        </p:txBody>
      </p:sp>
    </p:spTree>
    <p:extLst>
      <p:ext uri="{BB962C8B-B14F-4D97-AF65-F5344CB8AC3E}">
        <p14:creationId xmlns:p14="http://schemas.microsoft.com/office/powerpoint/2010/main" val="804742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08088" y="358775"/>
            <a:ext cx="4289425" cy="3217863"/>
          </a:xfrm>
          <a:ln/>
        </p:spPr>
      </p:sp>
      <p:sp>
        <p:nvSpPr>
          <p:cNvPr id="53251" name="ノート プレースホルダ 2"/>
          <p:cNvSpPr>
            <a:spLocks noGrp="1"/>
          </p:cNvSpPr>
          <p:nvPr>
            <p:ph type="body" idx="1"/>
          </p:nvPr>
        </p:nvSpPr>
        <p:spPr>
          <a:xfrm>
            <a:off x="619126" y="3816350"/>
            <a:ext cx="5565775" cy="5437188"/>
          </a:xfrm>
          <a:ln/>
        </p:spPr>
        <p:txBody>
          <a:bodyPr/>
          <a:lstStyle/>
          <a:p>
            <a:pPr>
              <a:spcBef>
                <a:spcPts val="596"/>
              </a:spcBef>
              <a:spcAft>
                <a:spcPts val="0"/>
              </a:spcAft>
              <a:defRPr/>
            </a:pPr>
            <a:r>
              <a:rPr lang="ja-JP" altLang="en-US" dirty="0">
                <a:latin typeface="HG丸ｺﾞｼｯｸM-PRO" pitchFamily="50" charset="-128"/>
                <a:ea typeface="HG丸ｺﾞｼｯｸM-PRO" pitchFamily="50" charset="-128"/>
              </a:rPr>
              <a:t>　</a:t>
            </a:r>
            <a:r>
              <a:rPr lang="ja-JP" altLang="en-US" kern="0" dirty="0"/>
              <a:t>私たちが豊かで安心して生活するためには、税はなくてはならないものであり、そのために国や地方公共団体は、日本の将来を考え、様々な政策を行っています。</a:t>
            </a:r>
            <a:endParaRPr lang="en-US" altLang="ja-JP" kern="0" dirty="0"/>
          </a:p>
          <a:p>
            <a:pPr fontAlgn="auto">
              <a:spcBef>
                <a:spcPts val="596"/>
              </a:spcBef>
              <a:spcAft>
                <a:spcPts val="0"/>
              </a:spcAft>
              <a:defRPr/>
            </a:pPr>
            <a:r>
              <a:rPr lang="ja-JP" altLang="en-US" kern="0" dirty="0"/>
              <a:t>　税金に対して正しく理解し、国や社会の在り方を、自ら考えることがとても大切なことです。</a:t>
            </a:r>
            <a:r>
              <a:rPr lang="ja-JP" altLang="en-US" dirty="0"/>
              <a:t>★</a:t>
            </a:r>
            <a:endParaRPr lang="en-US" altLang="ja-JP" dirty="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551" indent="-274596">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6951"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0906"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275"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405"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534"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4664"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1793"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84F127-6026-4A90-B0F7-9F69A84E31B6}"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45675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06DF89C3-ECEC-4CEC-B351-92AE6B4800B7}" type="slidenum">
              <a:rPr lang="en-US" altLang="ja-JP">
                <a:ea typeface="HG丸ｺﾞｼｯｸM-PRO" panose="020F0600000000000000" pitchFamily="50" charset="-128"/>
              </a:rPr>
              <a:pPr algn="r" eaLnBrk="1" hangingPunct="1">
                <a:spcBef>
                  <a:spcPct val="0"/>
                </a:spcBef>
              </a:pPr>
              <a:t>2</a:t>
            </a:fld>
            <a:endParaRPr lang="en-US" altLang="ja-JP" dirty="0">
              <a:ea typeface="HG丸ｺﾞｼｯｸM-PRO" panose="020F0600000000000000" pitchFamily="50" charset="-128"/>
            </a:endParaRPr>
          </a:p>
        </p:txBody>
      </p:sp>
      <p:sp>
        <p:nvSpPr>
          <p:cNvPr id="6" name="スライド イメージ プレースホルダー 5">
            <a:extLst>
              <a:ext uri="{FF2B5EF4-FFF2-40B4-BE49-F238E27FC236}">
                <a16:creationId xmlns:a16="http://schemas.microsoft.com/office/drawing/2014/main" id="{D403BDD4-D4E2-43F8-8398-850366A2372C}"/>
              </a:ext>
            </a:extLst>
          </p:cNvPr>
          <p:cNvSpPr>
            <a:spLocks noGrp="1" noRot="1" noChangeAspect="1"/>
          </p:cNvSpPr>
          <p:nvPr>
            <p:ph type="sldImg"/>
          </p:nvPr>
        </p:nvSpPr>
        <p:spPr>
          <a:xfrm>
            <a:off x="885825" y="536575"/>
            <a:ext cx="4903788" cy="3678238"/>
          </a:xfrm>
        </p:spPr>
      </p:sp>
      <p:sp>
        <p:nvSpPr>
          <p:cNvPr id="7" name="ノート プレースホルダー 6">
            <a:extLst>
              <a:ext uri="{FF2B5EF4-FFF2-40B4-BE49-F238E27FC236}">
                <a16:creationId xmlns:a16="http://schemas.microsoft.com/office/drawing/2014/main" id="{A2CB9C11-5592-44A9-9E8E-E00A8DBAAC2F}"/>
              </a:ext>
            </a:extLst>
          </p:cNvPr>
          <p:cNvSpPr>
            <a:spLocks noGrp="1"/>
          </p:cNvSpPr>
          <p:nvPr>
            <p:ph type="body" idx="1"/>
          </p:nvPr>
        </p:nvSpPr>
        <p:spPr>
          <a:xfrm>
            <a:off x="673106" y="4482003"/>
            <a:ext cx="5389563" cy="4835221"/>
          </a:xfrm>
        </p:spPr>
        <p:txBody>
          <a:bodyPr/>
          <a:lstStyle/>
          <a:p>
            <a:pPr algn="just">
              <a:spcBef>
                <a:spcPts val="600"/>
              </a:spcBef>
            </a:pPr>
            <a:r>
              <a:rPr lang="ja-JP" altLang="en-US" dirty="0">
                <a:cs typeface="メイリオ" panose="020B0604030504040204" pitchFamily="50" charset="-128"/>
              </a:rPr>
              <a:t>　国税庁は、昭和</a:t>
            </a:r>
            <a:r>
              <a:rPr lang="en-US" altLang="ja-JP" dirty="0">
                <a:cs typeface="メイリオ" panose="020B0604030504040204" pitchFamily="50" charset="-128"/>
              </a:rPr>
              <a:t>24</a:t>
            </a:r>
            <a:r>
              <a:rPr lang="ja-JP" altLang="en-US" dirty="0">
                <a:cs typeface="メイリオ" panose="020B0604030504040204" pitchFamily="50" charset="-128"/>
              </a:rPr>
              <a:t>年に大蔵省（現財務省）の外局として設置されました。</a:t>
            </a:r>
            <a:endParaRPr lang="en-US" altLang="ja-JP" dirty="0">
              <a:cs typeface="メイリオ" panose="020B0604030504040204" pitchFamily="50" charset="-128"/>
            </a:endParaRPr>
          </a:p>
          <a:p>
            <a:pPr algn="just">
              <a:spcBef>
                <a:spcPts val="600"/>
              </a:spcBef>
            </a:pPr>
            <a:r>
              <a:rPr lang="ja-JP" altLang="en-US" dirty="0">
                <a:cs typeface="メイリオ" panose="020B0604030504040204" pitchFamily="50" charset="-128"/>
              </a:rPr>
              <a:t>　国税庁の下には、全国に沖縄国税事務所を含む</a:t>
            </a:r>
            <a:r>
              <a:rPr lang="en-US" altLang="ja-JP" dirty="0">
                <a:cs typeface="メイリオ" panose="020B0604030504040204" pitchFamily="50" charset="-128"/>
              </a:rPr>
              <a:t>12</a:t>
            </a:r>
            <a:r>
              <a:rPr lang="ja-JP" altLang="en-US" dirty="0">
                <a:cs typeface="メイリオ" panose="020B0604030504040204" pitchFamily="50" charset="-128"/>
              </a:rPr>
              <a:t>の国税局、</a:t>
            </a:r>
            <a:r>
              <a:rPr lang="en-US" altLang="ja-JP" dirty="0">
                <a:cs typeface="メイリオ" panose="020B0604030504040204" pitchFamily="50" charset="-128"/>
              </a:rPr>
              <a:t>524</a:t>
            </a:r>
            <a:r>
              <a:rPr lang="ja-JP" altLang="en-US" dirty="0">
                <a:cs typeface="メイリオ" panose="020B0604030504040204" pitchFamily="50" charset="-128"/>
              </a:rPr>
              <a:t>の税務署が設置されています。</a:t>
            </a:r>
            <a:endParaRPr lang="en-US" altLang="ja-JP" dirty="0">
              <a:cs typeface="メイリオ" panose="020B0604030504040204" pitchFamily="50" charset="-128"/>
            </a:endParaRPr>
          </a:p>
          <a:p>
            <a:pPr algn="just">
              <a:spcBef>
                <a:spcPts val="600"/>
              </a:spcBef>
            </a:pPr>
            <a:r>
              <a:rPr lang="ja-JP" altLang="en-US" dirty="0">
                <a:cs typeface="メイリオ" panose="020B0604030504040204" pitchFamily="50" charset="-128"/>
              </a:rPr>
              <a:t>　税務署は、国税庁や国税局の指導・監督の下に、国税の賦課・徴収を行う第一線の執行機関であり、納税者と密接なつながりを持つ行政機関です。★</a:t>
            </a:r>
            <a:endParaRPr lang="en-US" altLang="ja-JP" dirty="0">
              <a:cs typeface="メイリオ" panose="020B0604030504040204" pitchFamily="50" charset="-128"/>
            </a:endParaRPr>
          </a:p>
          <a:p>
            <a:pPr algn="just">
              <a:spcBef>
                <a:spcPts val="600"/>
              </a:spcBef>
            </a:pPr>
            <a:r>
              <a:rPr lang="ja-JP" altLang="en-US" dirty="0">
                <a:cs typeface="メイリオ" panose="020B0604030504040204" pitchFamily="50" charset="-128"/>
              </a:rPr>
              <a:t>　</a:t>
            </a:r>
            <a:endParaRPr kumimoji="1" lang="ja-JP" altLang="en-US" dirty="0"/>
          </a:p>
        </p:txBody>
      </p:sp>
    </p:spTree>
    <p:extLst>
      <p:ext uri="{BB962C8B-B14F-4D97-AF65-F5344CB8AC3E}">
        <p14:creationId xmlns:p14="http://schemas.microsoft.com/office/powerpoint/2010/main" val="146496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950913" y="757238"/>
            <a:ext cx="5030787" cy="3771900"/>
          </a:xfrm>
          <a:prstGeom prst="rect">
            <a:avLst/>
          </a:prstGeom>
          <a:ln w="6350">
            <a:solidFill>
              <a:srgbClr val="000000"/>
            </a:solidFill>
            <a:miter lim="800000"/>
            <a:headEnd/>
            <a:tailEnd/>
          </a:ln>
        </p:spPr>
      </p:sp>
      <p:sp>
        <p:nvSpPr>
          <p:cNvPr id="3" name="ノート プレースホルダー 2"/>
          <p:cNvSpPr>
            <a:spLocks noGrp="1"/>
          </p:cNvSpPr>
          <p:nvPr>
            <p:ph type="body" idx="1"/>
          </p:nvPr>
        </p:nvSpPr>
        <p:spPr>
          <a:xfrm>
            <a:off x="697490" y="4777121"/>
            <a:ext cx="5990979" cy="5271276"/>
          </a:xfrm>
        </p:spPr>
        <p:txBody>
          <a:bodyPr/>
          <a:lstStyle/>
          <a:p>
            <a:pPr>
              <a:spcBef>
                <a:spcPts val="604"/>
              </a:spcBef>
            </a:pPr>
            <a:r>
              <a:rPr lang="ja-JP" altLang="en-US" dirty="0">
                <a:solidFill>
                  <a:prstClr val="black"/>
                </a:solidFill>
              </a:rPr>
              <a:t>　広島国税局は中国地方５県、</a:t>
            </a:r>
            <a:r>
              <a:rPr lang="en-US" altLang="ja-JP" dirty="0">
                <a:solidFill>
                  <a:prstClr val="black"/>
                </a:solidFill>
              </a:rPr>
              <a:t>50</a:t>
            </a:r>
            <a:r>
              <a:rPr lang="ja-JP" altLang="en-US" dirty="0">
                <a:solidFill>
                  <a:prstClr val="black"/>
                </a:solidFill>
              </a:rPr>
              <a:t>の税務署を管轄し、約</a:t>
            </a:r>
            <a:r>
              <a:rPr lang="en-US" altLang="ja-JP" dirty="0">
                <a:solidFill>
                  <a:prstClr val="black"/>
                </a:solidFill>
              </a:rPr>
              <a:t>3,000</a:t>
            </a:r>
            <a:r>
              <a:rPr lang="ja-JP" altLang="en-US" dirty="0">
                <a:solidFill>
                  <a:prstClr val="black"/>
                </a:solidFill>
              </a:rPr>
              <a:t>人の職員が従事しています。</a:t>
            </a:r>
            <a:endParaRPr lang="en-US" altLang="ja-JP" dirty="0">
              <a:solidFill>
                <a:prstClr val="black"/>
              </a:solidFill>
            </a:endParaRPr>
          </a:p>
          <a:p>
            <a:pPr>
              <a:spcBef>
                <a:spcPts val="604"/>
              </a:spcBef>
            </a:pPr>
            <a:r>
              <a:rPr lang="ja-JP" altLang="en-US" dirty="0">
                <a:cs typeface="メイリオ" panose="020B0604030504040204" pitchFamily="50" charset="-128"/>
              </a:rPr>
              <a:t>　税務署には様々な部門があります。</a:t>
            </a:r>
            <a:endParaRPr lang="en-US" altLang="ja-JP" dirty="0">
              <a:cs typeface="メイリオ" panose="020B0604030504040204" pitchFamily="50" charset="-128"/>
            </a:endParaRPr>
          </a:p>
          <a:p>
            <a:pPr>
              <a:spcBef>
                <a:spcPts val="604"/>
              </a:spcBef>
            </a:pPr>
            <a:r>
              <a:rPr lang="ja-JP" altLang="en-US" dirty="0">
                <a:cs typeface="メイリオ" panose="020B0604030504040204" pitchFamily="50" charset="-128"/>
              </a:rPr>
              <a:t>　</a:t>
            </a:r>
            <a:endParaRPr lang="en-US" altLang="ja-JP" dirty="0">
              <a:cs typeface="メイリオ" panose="020B0604030504040204" pitchFamily="50" charset="-128"/>
            </a:endParaRPr>
          </a:p>
          <a:p>
            <a:pPr>
              <a:spcBef>
                <a:spcPts val="604"/>
              </a:spcBef>
            </a:pPr>
            <a:r>
              <a:rPr lang="en-US" altLang="ja-JP" dirty="0">
                <a:cs typeface="メイリオ" panose="020B0604030504040204" pitchFamily="50" charset="-128"/>
              </a:rPr>
              <a:t>《</a:t>
            </a:r>
            <a:r>
              <a:rPr lang="ja-JP" altLang="en-US" dirty="0">
                <a:cs typeface="メイリオ" panose="020B0604030504040204" pitchFamily="50" charset="-128"/>
              </a:rPr>
              <a:t>管理運営部門</a:t>
            </a:r>
            <a:r>
              <a:rPr lang="en-US" altLang="ja-JP" dirty="0">
                <a:cs typeface="メイリオ" panose="020B0604030504040204" pitchFamily="50" charset="-128"/>
              </a:rPr>
              <a:t>》</a:t>
            </a:r>
          </a:p>
          <a:p>
            <a:pPr>
              <a:spcBef>
                <a:spcPts val="604"/>
              </a:spcBef>
            </a:pPr>
            <a:r>
              <a:rPr lang="ja-JP" altLang="en-US" dirty="0">
                <a:cs typeface="メイリオ" panose="020B0604030504040204" pitchFamily="50" charset="-128"/>
              </a:rPr>
              <a:t>　国税の債権管理及び還付手続、国税の領収などの窓口関係事務などを行っています。</a:t>
            </a:r>
            <a:endParaRPr lang="en-US" altLang="ja-JP" dirty="0">
              <a:cs typeface="メイリオ" panose="020B0604030504040204" pitchFamily="50" charset="-128"/>
            </a:endParaRPr>
          </a:p>
          <a:p>
            <a:pPr>
              <a:spcBef>
                <a:spcPts val="604"/>
              </a:spcBef>
            </a:pPr>
            <a:r>
              <a:rPr lang="en-US" altLang="ja-JP" dirty="0">
                <a:cs typeface="メイリオ" panose="020B0604030504040204" pitchFamily="50" charset="-128"/>
              </a:rPr>
              <a:t>《</a:t>
            </a:r>
            <a:r>
              <a:rPr lang="ja-JP" altLang="en-US" dirty="0">
                <a:cs typeface="メイリオ" panose="020B0604030504040204" pitchFamily="50" charset="-128"/>
              </a:rPr>
              <a:t>徴収部門</a:t>
            </a:r>
            <a:r>
              <a:rPr lang="en-US" altLang="ja-JP" dirty="0">
                <a:cs typeface="メイリオ" panose="020B0604030504040204" pitchFamily="50" charset="-128"/>
              </a:rPr>
              <a:t>》</a:t>
            </a:r>
          </a:p>
          <a:p>
            <a:pPr>
              <a:spcBef>
                <a:spcPts val="604"/>
              </a:spcBef>
            </a:pPr>
            <a:r>
              <a:rPr lang="ja-JP" altLang="en-US" dirty="0">
                <a:cs typeface="メイリオ" panose="020B0604030504040204" pitchFamily="50" charset="-128"/>
              </a:rPr>
              <a:t>　納期限までに納付されないときは督促状を送付しますが、それでも納付がされない場合に、　　</a:t>
            </a:r>
            <a:endParaRPr lang="en-US" altLang="ja-JP" dirty="0">
              <a:cs typeface="メイリオ" panose="020B0604030504040204" pitchFamily="50" charset="-128"/>
            </a:endParaRPr>
          </a:p>
          <a:p>
            <a:pPr>
              <a:spcBef>
                <a:spcPts val="604"/>
              </a:spcBef>
            </a:pPr>
            <a:r>
              <a:rPr lang="ja-JP" altLang="en-US" dirty="0">
                <a:cs typeface="メイリオ" panose="020B0604030504040204" pitchFamily="50" charset="-128"/>
              </a:rPr>
              <a:t>　滞納整理を行います。</a:t>
            </a:r>
            <a:endParaRPr lang="en-US" altLang="ja-JP" dirty="0">
              <a:cs typeface="メイリオ" panose="020B0604030504040204" pitchFamily="50" charset="-128"/>
            </a:endParaRPr>
          </a:p>
          <a:p>
            <a:pPr>
              <a:spcBef>
                <a:spcPts val="604"/>
              </a:spcBef>
            </a:pPr>
            <a:r>
              <a:rPr lang="en-US" altLang="ja-JP" dirty="0">
                <a:cs typeface="メイリオ" panose="020B0604030504040204" pitchFamily="50" charset="-128"/>
              </a:rPr>
              <a:t>《</a:t>
            </a:r>
            <a:r>
              <a:rPr lang="ja-JP" altLang="en-US" dirty="0">
                <a:cs typeface="メイリオ" panose="020B0604030504040204" pitchFamily="50" charset="-128"/>
              </a:rPr>
              <a:t>個人課税部門</a:t>
            </a:r>
            <a:r>
              <a:rPr lang="en-US" altLang="ja-JP" dirty="0">
                <a:cs typeface="メイリオ" panose="020B0604030504040204" pitchFamily="50" charset="-128"/>
              </a:rPr>
              <a:t>》</a:t>
            </a:r>
          </a:p>
          <a:p>
            <a:pPr>
              <a:spcBef>
                <a:spcPts val="604"/>
              </a:spcBef>
            </a:pPr>
            <a:r>
              <a:rPr lang="ja-JP" altLang="en-US" dirty="0">
                <a:cs typeface="メイリオ" panose="020B0604030504040204" pitchFamily="50" charset="-128"/>
              </a:rPr>
              <a:t>　個人事業者の所得税や消費税について、申告等の相談・指導・調査など行っています。</a:t>
            </a:r>
            <a:endParaRPr lang="en-US" altLang="ja-JP" dirty="0">
              <a:cs typeface="メイリオ" panose="020B0604030504040204" pitchFamily="50" charset="-128"/>
            </a:endParaRPr>
          </a:p>
          <a:p>
            <a:pPr>
              <a:spcBef>
                <a:spcPts val="604"/>
              </a:spcBef>
            </a:pPr>
            <a:r>
              <a:rPr lang="en-US" altLang="ja-JP" dirty="0">
                <a:cs typeface="メイリオ" panose="020B0604030504040204" pitchFamily="50" charset="-128"/>
              </a:rPr>
              <a:t>《</a:t>
            </a:r>
            <a:r>
              <a:rPr lang="ja-JP" altLang="en-US" dirty="0">
                <a:cs typeface="メイリオ" panose="020B0604030504040204" pitchFamily="50" charset="-128"/>
              </a:rPr>
              <a:t>資産課税部門</a:t>
            </a:r>
            <a:r>
              <a:rPr lang="en-US" altLang="ja-JP" dirty="0">
                <a:cs typeface="メイリオ" panose="020B0604030504040204" pitchFamily="50" charset="-128"/>
              </a:rPr>
              <a:t>》</a:t>
            </a:r>
          </a:p>
          <a:p>
            <a:pPr>
              <a:spcBef>
                <a:spcPts val="604"/>
              </a:spcBef>
            </a:pPr>
            <a:r>
              <a:rPr lang="ja-JP" altLang="en-US" dirty="0">
                <a:cs typeface="メイリオ" panose="020B0604030504040204" pitchFamily="50" charset="-128"/>
              </a:rPr>
              <a:t>　相続税、贈与税や、土地・株式等の譲渡所得について、申告等の相談・指導・調査を行っています。</a:t>
            </a:r>
            <a:endParaRPr lang="en-US" altLang="ja-JP" dirty="0">
              <a:cs typeface="メイリオ" panose="020B0604030504040204" pitchFamily="50" charset="-128"/>
            </a:endParaRPr>
          </a:p>
          <a:p>
            <a:pPr>
              <a:spcBef>
                <a:spcPts val="604"/>
              </a:spcBef>
            </a:pPr>
            <a:r>
              <a:rPr lang="en-US" altLang="ja-JP" dirty="0">
                <a:cs typeface="メイリオ" panose="020B0604030504040204" pitchFamily="50" charset="-128"/>
              </a:rPr>
              <a:t>《</a:t>
            </a:r>
            <a:r>
              <a:rPr lang="ja-JP" altLang="en-US" dirty="0">
                <a:cs typeface="メイリオ" panose="020B0604030504040204" pitchFamily="50" charset="-128"/>
              </a:rPr>
              <a:t>法人課税部門</a:t>
            </a:r>
            <a:r>
              <a:rPr lang="en-US" altLang="ja-JP" dirty="0">
                <a:cs typeface="メイリオ" panose="020B0604030504040204" pitchFamily="50" charset="-128"/>
              </a:rPr>
              <a:t>》</a:t>
            </a:r>
          </a:p>
          <a:p>
            <a:pPr>
              <a:spcBef>
                <a:spcPts val="604"/>
              </a:spcBef>
            </a:pPr>
            <a:r>
              <a:rPr lang="ja-JP" altLang="en-US" dirty="0">
                <a:cs typeface="メイリオ" panose="020B0604030504040204" pitchFamily="50" charset="-128"/>
              </a:rPr>
              <a:t>　株式会社等の企業の法人税や消費税、源泉所得税や印紙税等について申告等の相談・指導・調査を行っています。</a:t>
            </a:r>
            <a:endParaRPr lang="en-US" altLang="ja-JP" dirty="0">
              <a:cs typeface="メイリオ" panose="020B0604030504040204" pitchFamily="50" charset="-128"/>
            </a:endParaRPr>
          </a:p>
          <a:p>
            <a:pPr>
              <a:spcBef>
                <a:spcPts val="604"/>
              </a:spcBef>
            </a:pPr>
            <a:r>
              <a:rPr lang="en-US" altLang="ja-JP" dirty="0">
                <a:cs typeface="メイリオ" panose="020B0604030504040204" pitchFamily="50" charset="-128"/>
              </a:rPr>
              <a:t>《</a:t>
            </a:r>
            <a:r>
              <a:rPr lang="ja-JP" altLang="en-US" dirty="0">
                <a:cs typeface="メイリオ" panose="020B0604030504040204" pitchFamily="50" charset="-128"/>
              </a:rPr>
              <a:t>酒類指導官</a:t>
            </a:r>
            <a:r>
              <a:rPr lang="en-US" altLang="ja-JP" dirty="0">
                <a:cs typeface="メイリオ" panose="020B0604030504040204" pitchFamily="50" charset="-128"/>
              </a:rPr>
              <a:t>》</a:t>
            </a:r>
          </a:p>
          <a:p>
            <a:pPr>
              <a:spcBef>
                <a:spcPts val="604"/>
              </a:spcBef>
            </a:pPr>
            <a:r>
              <a:rPr lang="ja-JP" altLang="en-US" dirty="0">
                <a:cs typeface="メイリオ" panose="020B0604030504040204" pitchFamily="50" charset="-128"/>
              </a:rPr>
              <a:t>　酒類の製造・販売業に必要な免許申請に関する相談・審査を行っています。★</a:t>
            </a:r>
            <a:endParaRPr lang="en-US" altLang="ja-JP" dirty="0">
              <a:cs typeface="メイリオ" panose="020B0604030504040204" pitchFamily="50" charset="-128"/>
            </a:endParaRPr>
          </a:p>
          <a:p>
            <a:pPr>
              <a:spcBef>
                <a:spcPts val="604"/>
              </a:spcBef>
            </a:pPr>
            <a:endParaRPr lang="ja-JP" altLang="en-US" sz="800" dirty="0"/>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3</a:t>
            </a:fld>
            <a:endParaRPr kumimoji="1" lang="ja-JP" altLang="en-US"/>
          </a:p>
        </p:txBody>
      </p:sp>
    </p:spTree>
    <p:extLst>
      <p:ext uri="{BB962C8B-B14F-4D97-AF65-F5344CB8AC3E}">
        <p14:creationId xmlns:p14="http://schemas.microsoft.com/office/powerpoint/2010/main" val="388371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スライド番号プレースホルダ 3"/>
          <p:cNvSpPr txBox="1">
            <a:spLocks noGrp="1"/>
          </p:cNvSpPr>
          <p:nvPr/>
        </p:nvSpPr>
        <p:spPr bwMode="auto">
          <a:xfrm>
            <a:off x="3816350"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2" tIns="47390" rIns="94782" bIns="47390"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08B1C1AC-9999-4391-BAD9-C15FFFC5B2C7}" type="slidenum">
              <a:rPr lang="en-US" altLang="ja-JP">
                <a:ea typeface="HG丸ｺﾞｼｯｸM-PRO" panose="020F0600000000000000" pitchFamily="50" charset="-128"/>
              </a:rPr>
              <a:pPr algn="r" eaLnBrk="1" hangingPunct="1">
                <a:spcBef>
                  <a:spcPct val="0"/>
                </a:spcBef>
              </a:pPr>
              <a:t>4</a:t>
            </a:fld>
            <a:endParaRPr lang="en-US" altLang="ja-JP" dirty="0">
              <a:ea typeface="HG丸ｺﾞｼｯｸM-PRO" panose="020F0600000000000000" pitchFamily="50" charset="-128"/>
            </a:endParaRPr>
          </a:p>
        </p:txBody>
      </p:sp>
      <p:sp>
        <p:nvSpPr>
          <p:cNvPr id="3" name="スライド イメージ プレースホルダー 2">
            <a:extLst>
              <a:ext uri="{FF2B5EF4-FFF2-40B4-BE49-F238E27FC236}">
                <a16:creationId xmlns:a16="http://schemas.microsoft.com/office/drawing/2014/main" id="{6956D8CC-EA53-4DE6-86E8-8FCE42F44C9A}"/>
              </a:ext>
            </a:extLst>
          </p:cNvPr>
          <p:cNvSpPr>
            <a:spLocks noGrp="1" noRot="1" noChangeAspect="1"/>
          </p:cNvSpPr>
          <p:nvPr>
            <p:ph type="sldImg"/>
          </p:nvPr>
        </p:nvSpPr>
        <p:spPr>
          <a:xfrm>
            <a:off x="901700" y="539750"/>
            <a:ext cx="4932363" cy="3700463"/>
          </a:xfrm>
        </p:spPr>
      </p:sp>
      <p:sp>
        <p:nvSpPr>
          <p:cNvPr id="4" name="ノート プレースホルダー 3">
            <a:extLst>
              <a:ext uri="{FF2B5EF4-FFF2-40B4-BE49-F238E27FC236}">
                <a16:creationId xmlns:a16="http://schemas.microsoft.com/office/drawing/2014/main" id="{60E87C53-BCFB-4C73-8B12-7CD33B1531DB}"/>
              </a:ext>
            </a:extLst>
          </p:cNvPr>
          <p:cNvSpPr>
            <a:spLocks noGrp="1"/>
          </p:cNvSpPr>
          <p:nvPr>
            <p:ph type="body" idx="1"/>
          </p:nvPr>
        </p:nvSpPr>
        <p:spPr/>
        <p:txBody>
          <a:bodyPr/>
          <a:lstStyle/>
          <a:p>
            <a:r>
              <a:rPr lang="ja-JP" altLang="en-US" dirty="0">
                <a:cs typeface="メイリオ" panose="020B0604030504040204" pitchFamily="50" charset="-128"/>
              </a:rPr>
              <a:t>　国税庁インターネット番組「</a:t>
            </a:r>
            <a:r>
              <a:rPr lang="en-US" altLang="ja-JP" dirty="0">
                <a:cs typeface="メイリオ" panose="020B0604030504040204" pitchFamily="50" charset="-128"/>
              </a:rPr>
              <a:t>Web-TAX-TV</a:t>
            </a:r>
            <a:r>
              <a:rPr lang="ja-JP" altLang="en-US" dirty="0">
                <a:cs typeface="メイリオ" panose="020B0604030504040204" pitchFamily="50" charset="-128"/>
              </a:rPr>
              <a:t>」では、様々な取組を紹介する番組</a:t>
            </a:r>
            <a:r>
              <a:rPr lang="ja-JP" altLang="en-US" dirty="0"/>
              <a:t>を配信しています。</a:t>
            </a:r>
            <a:endParaRPr lang="en-US" altLang="ja-JP" dirty="0"/>
          </a:p>
          <a:p>
            <a:pPr algn="just" eaLnBrk="1" hangingPunct="1"/>
            <a:r>
              <a:rPr lang="ja-JP" altLang="en-US" dirty="0">
                <a:cs typeface="メイリオ" panose="020B0604030504040204" pitchFamily="50" charset="-128"/>
              </a:rPr>
              <a:t>　</a:t>
            </a:r>
            <a:r>
              <a:rPr lang="ja-JP" altLang="ja-JP" dirty="0">
                <a:cs typeface="メイリオ" panose="020B0604030504040204" pitchFamily="50" charset="-128"/>
              </a:rPr>
              <a:t>人気の６番組を２分３０秒のダイジェストにまとめ</a:t>
            </a:r>
            <a:r>
              <a:rPr lang="ja-JP" altLang="en-US" dirty="0">
                <a:cs typeface="メイリオ" panose="020B0604030504040204" pitchFamily="50" charset="-128"/>
              </a:rPr>
              <a:t>た「ドラマ版ダイジェスト」も配信しています。</a:t>
            </a:r>
            <a:endParaRPr lang="en-US" altLang="ja-JP" dirty="0">
              <a:cs typeface="メイリオ" panose="020B0604030504040204" pitchFamily="50" charset="-128"/>
            </a:endParaRPr>
          </a:p>
          <a:p>
            <a:pPr marL="0" marR="0" lvl="0" indent="0" algn="just" defTabSz="914400" rtl="0" eaLnBrk="1" fontAlgn="base" latinLnBrk="0" hangingPunct="1">
              <a:lnSpc>
                <a:spcPct val="100000"/>
              </a:lnSpc>
              <a:spcBef>
                <a:spcPts val="400"/>
              </a:spcBef>
              <a:spcAft>
                <a:spcPct val="0"/>
              </a:spcAft>
              <a:buClrTx/>
              <a:buSzTx/>
              <a:buFontTx/>
              <a:buNone/>
              <a:tabLst/>
              <a:defRPr/>
            </a:pPr>
            <a:r>
              <a:rPr lang="ja-JP" altLang="en-US" dirty="0">
                <a:cs typeface="メイリオ" panose="020B0604030504040204" pitchFamily="50" charset="-128"/>
              </a:rPr>
              <a:t>　税務</a:t>
            </a:r>
            <a:r>
              <a:rPr lang="ja-JP" altLang="ja-JP" dirty="0">
                <a:cs typeface="メイリオ" panose="020B0604030504040204" pitchFamily="50" charset="-128"/>
              </a:rPr>
              <a:t>調査、徴収の現場の雰囲気を体験いただけるものとなっています</a:t>
            </a:r>
            <a:r>
              <a:rPr lang="ja-JP" altLang="en-US" dirty="0">
                <a:cs typeface="メイリオ" panose="020B0604030504040204" pitchFamily="50" charset="-128"/>
              </a:rPr>
              <a:t>。</a:t>
            </a:r>
            <a:endParaRPr lang="en-US" altLang="ja-JP" dirty="0">
              <a:cs typeface="メイリオ" panose="020B0604030504040204" pitchFamily="50" charset="-128"/>
            </a:endParaRPr>
          </a:p>
          <a:p>
            <a:pPr algn="just">
              <a:defRPr/>
            </a:pPr>
            <a:r>
              <a:rPr lang="ja-JP" altLang="en-US" dirty="0"/>
              <a:t>　</a:t>
            </a:r>
            <a:r>
              <a:rPr lang="ja-JP" altLang="en-US" dirty="0">
                <a:cs typeface="メイリオ" panose="020B0604030504040204" pitchFamily="50" charset="-128"/>
              </a:rPr>
              <a:t>国税庁ホームページに掲載されていますので、</a:t>
            </a:r>
            <a:r>
              <a:rPr lang="ja-JP" altLang="en-US" dirty="0"/>
              <a:t>是非、ご覧ください。</a:t>
            </a:r>
          </a:p>
          <a:p>
            <a:pPr marL="0" marR="0" lvl="0" indent="0" algn="just" defTabSz="914400" rtl="0" eaLnBrk="1" fontAlgn="base" latinLnBrk="0" hangingPunct="1">
              <a:lnSpc>
                <a:spcPct val="100000"/>
              </a:lnSpc>
              <a:spcBef>
                <a:spcPts val="400"/>
              </a:spcBef>
              <a:spcAft>
                <a:spcPct val="0"/>
              </a:spcAft>
              <a:buClrTx/>
              <a:buSzTx/>
              <a:buFontTx/>
              <a:buNone/>
              <a:tabLst/>
              <a:defRPr/>
            </a:pPr>
            <a:r>
              <a:rPr lang="ja-JP" altLang="en-US" dirty="0"/>
              <a:t>　また、</a:t>
            </a:r>
            <a:r>
              <a:rPr lang="en-US" altLang="ja-JP" dirty="0"/>
              <a:t>YouTube</a:t>
            </a:r>
            <a:r>
              <a:rPr lang="ja-JP" altLang="en-US" dirty="0"/>
              <a:t>「国税庁動画チャンネル」でも配信しています。★</a:t>
            </a:r>
            <a:endParaRPr lang="en-US" altLang="ja-JP" dirty="0"/>
          </a:p>
          <a:p>
            <a:pPr marL="0" marR="0" lvl="0" indent="0" algn="just" defTabSz="914400" rtl="0" eaLnBrk="1" fontAlgn="base" latinLnBrk="0" hangingPunct="1">
              <a:lnSpc>
                <a:spcPct val="100000"/>
              </a:lnSpc>
              <a:spcBef>
                <a:spcPts val="400"/>
              </a:spcBef>
              <a:spcAft>
                <a:spcPct val="0"/>
              </a:spcAft>
              <a:buClrTx/>
              <a:buSzTx/>
              <a:buFontTx/>
              <a:buNone/>
              <a:tabLst/>
              <a:defRPr/>
            </a:pPr>
            <a:endParaRPr lang="en-US" altLang="ja-JP" dirty="0">
              <a:cs typeface="メイリオ" panose="020B0604030504040204" pitchFamily="50" charset="-128"/>
            </a:endParaRPr>
          </a:p>
          <a:p>
            <a:pPr marL="0" marR="0" lvl="0" indent="0" algn="just" defTabSz="914400" rtl="0" eaLnBrk="1" fontAlgn="base" latinLnBrk="0" hangingPunct="1">
              <a:lnSpc>
                <a:spcPct val="100000"/>
              </a:lnSpc>
              <a:spcBef>
                <a:spcPts val="400"/>
              </a:spcBef>
              <a:spcAft>
                <a:spcPct val="0"/>
              </a:spcAft>
              <a:buClrTx/>
              <a:buSzTx/>
              <a:buFontTx/>
              <a:buNone/>
              <a:tabLst/>
              <a:defRPr/>
            </a:pPr>
            <a:endParaRPr lang="en-US" altLang="ja-JP" dirty="0">
              <a:cs typeface="メイリオ" panose="020B0604030504040204" pitchFamily="50" charset="-128"/>
            </a:endParaRPr>
          </a:p>
          <a:p>
            <a:pPr algn="just" eaLnBrk="1" hangingPunct="1"/>
            <a:r>
              <a:rPr lang="en-US" altLang="ja-JP" dirty="0">
                <a:cs typeface="メイリオ" panose="020B0604030504040204" pitchFamily="50" charset="-128"/>
              </a:rPr>
              <a:t>[</a:t>
            </a:r>
            <a:r>
              <a:rPr lang="ja-JP" altLang="en-US" dirty="0">
                <a:cs typeface="メイリオ" panose="020B0604030504040204" pitchFamily="50" charset="-128"/>
              </a:rPr>
              <a:t>収録ドラマ　６作品</a:t>
            </a:r>
            <a:r>
              <a:rPr lang="en-US" altLang="ja-JP" dirty="0">
                <a:cs typeface="メイリオ" panose="020B0604030504040204" pitchFamily="50" charset="-128"/>
              </a:rPr>
              <a:t>]</a:t>
            </a:r>
          </a:p>
          <a:p>
            <a:pPr algn="just" eaLnBrk="1" hangingPunct="1"/>
            <a:r>
              <a:rPr lang="ja-JP" altLang="en-US" dirty="0">
                <a:cs typeface="メイリオ" panose="020B0604030504040204" pitchFamily="50" charset="-128"/>
              </a:rPr>
              <a:t>・「国税査察官の仕事」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・「海を越えた税務調査　国税局調査部の仕事」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・「海を越えた税務調査</a:t>
            </a:r>
            <a:r>
              <a:rPr lang="en-US" altLang="ja-JP" dirty="0">
                <a:cs typeface="メイリオ" panose="020B0604030504040204" pitchFamily="50" charset="-128"/>
              </a:rPr>
              <a:t>Ⅱ</a:t>
            </a:r>
            <a:r>
              <a:rPr lang="ja-JP" altLang="en-US" dirty="0">
                <a:cs typeface="メイリオ" panose="020B0604030504040204" pitchFamily="50" charset="-128"/>
              </a:rPr>
              <a:t>　日韓税務協力の推進」</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・「国際的租税回避行為への対応　国際税務専門官の仕事」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・「あなたのインターネット取引、確定申告していますか」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・「国税徴収官の仕事」</a:t>
            </a:r>
            <a:endParaRPr lang="en-US" altLang="ja-JP" dirty="0">
              <a:cs typeface="メイリオ" panose="020B0604030504040204" pitchFamily="50" charset="-128"/>
            </a:endParaRPr>
          </a:p>
          <a:p>
            <a:pPr algn="just" eaLnBrk="1" hangingPunct="1"/>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　</a:t>
            </a:r>
            <a:endParaRPr kumimoji="1" lang="ja-JP" altLang="en-US" dirty="0"/>
          </a:p>
        </p:txBody>
      </p:sp>
    </p:spTree>
    <p:extLst>
      <p:ext uri="{BB962C8B-B14F-4D97-AF65-F5344CB8AC3E}">
        <p14:creationId xmlns:p14="http://schemas.microsoft.com/office/powerpoint/2010/main" val="8724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スライド番号プレースホルダ 3"/>
          <p:cNvSpPr txBox="1">
            <a:spLocks noGrp="1"/>
          </p:cNvSpPr>
          <p:nvPr/>
        </p:nvSpPr>
        <p:spPr bwMode="auto">
          <a:xfrm>
            <a:off x="3816350"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2" tIns="47390" rIns="94782" bIns="47390"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08B1C1AC-9999-4391-BAD9-C15FFFC5B2C7}" type="slidenum">
              <a:rPr lang="en-US" altLang="ja-JP">
                <a:ea typeface="HG丸ｺﾞｼｯｸM-PRO" panose="020F0600000000000000" pitchFamily="50" charset="-128"/>
              </a:rPr>
              <a:pPr algn="r" eaLnBrk="1" hangingPunct="1">
                <a:spcBef>
                  <a:spcPct val="0"/>
                </a:spcBef>
              </a:pPr>
              <a:t>5</a:t>
            </a:fld>
            <a:endParaRPr lang="en-US" altLang="ja-JP" dirty="0">
              <a:ea typeface="HG丸ｺﾞｼｯｸM-PRO" panose="020F0600000000000000" pitchFamily="50" charset="-128"/>
            </a:endParaRPr>
          </a:p>
        </p:txBody>
      </p:sp>
      <p:sp>
        <p:nvSpPr>
          <p:cNvPr id="3" name="スライド イメージ プレースホルダー 2">
            <a:extLst>
              <a:ext uri="{FF2B5EF4-FFF2-40B4-BE49-F238E27FC236}">
                <a16:creationId xmlns:a16="http://schemas.microsoft.com/office/drawing/2014/main" id="{629F29E0-C55E-4957-B858-62C45AB2EA01}"/>
              </a:ext>
            </a:extLst>
          </p:cNvPr>
          <p:cNvSpPr>
            <a:spLocks noGrp="1" noRot="1" noChangeAspect="1"/>
          </p:cNvSpPr>
          <p:nvPr>
            <p:ph type="sldImg"/>
          </p:nvPr>
        </p:nvSpPr>
        <p:spPr>
          <a:xfrm>
            <a:off x="901700" y="539750"/>
            <a:ext cx="4932363" cy="3700463"/>
          </a:xfrm>
        </p:spPr>
      </p:sp>
      <p:sp>
        <p:nvSpPr>
          <p:cNvPr id="4" name="ノート プレースホルダー 3">
            <a:extLst>
              <a:ext uri="{FF2B5EF4-FFF2-40B4-BE49-F238E27FC236}">
                <a16:creationId xmlns:a16="http://schemas.microsoft.com/office/drawing/2014/main" id="{23C64916-BD94-4072-8502-CEEDEEBCAC35}"/>
              </a:ext>
            </a:extLst>
          </p:cNvPr>
          <p:cNvSpPr>
            <a:spLocks noGrp="1"/>
          </p:cNvSpPr>
          <p:nvPr>
            <p:ph type="body" idx="1"/>
          </p:nvPr>
        </p:nvSpPr>
        <p:spPr/>
        <p:txBody>
          <a:bodyPr/>
          <a:lstStyle/>
          <a:p>
            <a:pPr algn="just" eaLnBrk="1" hangingPunct="1">
              <a:spcBef>
                <a:spcPts val="600"/>
              </a:spcBef>
            </a:pPr>
            <a:r>
              <a:rPr lang="ja-JP" altLang="en-US" dirty="0">
                <a:cs typeface="メイリオ" panose="020B0604030504040204" pitchFamily="50" charset="-128"/>
              </a:rPr>
              <a:t>　税のプロフェッショナルを目指す方に、国税庁の仕事やその魅力・やりがいをご紹介した「税のプロフェッショナルを目指して」なども配信していますので、是非、ご覧ください。★</a:t>
            </a:r>
            <a:endParaRPr lang="en-US" altLang="ja-JP" dirty="0">
              <a:cs typeface="メイリオ" panose="020B0604030504040204" pitchFamily="50" charset="-128"/>
            </a:endParaRPr>
          </a:p>
          <a:p>
            <a:pPr>
              <a:spcBef>
                <a:spcPts val="600"/>
              </a:spcBef>
            </a:pPr>
            <a:endParaRPr kumimoji="1" lang="ja-JP" altLang="en-US" dirty="0"/>
          </a:p>
        </p:txBody>
      </p:sp>
    </p:spTree>
    <p:extLst>
      <p:ext uri="{BB962C8B-B14F-4D97-AF65-F5344CB8AC3E}">
        <p14:creationId xmlns:p14="http://schemas.microsoft.com/office/powerpoint/2010/main" val="25981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4"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3" tIns="47023" rIns="94053" bIns="47023"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6</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03787" cy="3678238"/>
          </a:xfrm>
        </p:spPr>
      </p:sp>
      <p:sp>
        <p:nvSpPr>
          <p:cNvPr id="4" name="ノート プレースホルダー 3"/>
          <p:cNvSpPr>
            <a:spLocks noGrp="1"/>
          </p:cNvSpPr>
          <p:nvPr>
            <p:ph type="body" sz="quarter" idx="10"/>
          </p:nvPr>
        </p:nvSpPr>
        <p:spPr>
          <a:xfrm>
            <a:off x="887414" y="4482004"/>
            <a:ext cx="5000748" cy="5384313"/>
          </a:xfrm>
        </p:spPr>
        <p:txBody>
          <a:bodyPr/>
          <a:lstStyle/>
          <a:p>
            <a:r>
              <a:rPr kumimoji="1" lang="ja-JP" altLang="en-US" dirty="0"/>
              <a:t>　ここからは、みんなにいろいろと考えてもらおうと思います。</a:t>
            </a:r>
            <a:endParaRPr kumimoji="1" lang="en-US" altLang="ja-JP" dirty="0"/>
          </a:p>
          <a:p>
            <a:r>
              <a:rPr lang="ja-JP" altLang="en-US" dirty="0"/>
              <a:t>　今学校に必要だと思うものと、それを購入するためにどのようにお金（税金）を集めるかについてです。★</a:t>
            </a:r>
            <a:endParaRPr kumimoji="1" lang="ja-JP" altLang="en-US" dirty="0"/>
          </a:p>
        </p:txBody>
      </p:sp>
    </p:spTree>
    <p:extLst>
      <p:ext uri="{BB962C8B-B14F-4D97-AF65-F5344CB8AC3E}">
        <p14:creationId xmlns:p14="http://schemas.microsoft.com/office/powerpoint/2010/main" val="221626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1700" y="4482004"/>
            <a:ext cx="5160970" cy="5384313"/>
          </a:xfrm>
        </p:spPr>
        <p:txBody>
          <a:bodyPr/>
          <a:lstStyle/>
          <a:p>
            <a:r>
              <a:rPr kumimoji="1" lang="ja-JP" altLang="en-US" dirty="0"/>
              <a:t>　</a:t>
            </a:r>
            <a:endParaRPr kumimoji="1" lang="en-US" altLang="ja-JP" dirty="0"/>
          </a:p>
          <a:p>
            <a:r>
              <a:rPr lang="en-US" altLang="ja-JP" dirty="0"/>
              <a:t>【</a:t>
            </a:r>
            <a:r>
              <a:rPr lang="ja-JP" altLang="en-US" dirty="0"/>
              <a:t>タブレット使用</a:t>
            </a:r>
            <a:r>
              <a:rPr lang="en-US" altLang="ja-JP" dirty="0"/>
              <a:t>】</a:t>
            </a:r>
            <a:r>
              <a:rPr kumimoji="1" lang="ja-JP" altLang="en-US" dirty="0"/>
              <a:t>　</a:t>
            </a:r>
            <a:endParaRPr kumimoji="1" lang="en-US" altLang="ja-JP" dirty="0"/>
          </a:p>
          <a:p>
            <a:r>
              <a:rPr kumimoji="1" lang="ja-JP" altLang="en-US" dirty="0"/>
              <a:t>　例：</a:t>
            </a:r>
            <a:r>
              <a:rPr kumimoji="1" lang="en-US" altLang="ja-JP" dirty="0"/>
              <a:t>Google</a:t>
            </a:r>
            <a:r>
              <a:rPr kumimoji="1" lang="ja-JP" altLang="en-US" dirty="0"/>
              <a:t>：クラスルームの「</a:t>
            </a:r>
            <a:r>
              <a:rPr lang="ja-JP" altLang="en-US" dirty="0"/>
              <a:t>スプレッドシート</a:t>
            </a:r>
            <a:r>
              <a:rPr kumimoji="1" lang="ja-JP" altLang="en-US" dirty="0"/>
              <a:t>」を使用する。</a:t>
            </a:r>
            <a:endParaRPr kumimoji="1" lang="en-US" altLang="ja-JP" dirty="0"/>
          </a:p>
          <a:p>
            <a:r>
              <a:rPr lang="ja-JP" altLang="en-US" dirty="0"/>
              <a:t>　　</a:t>
            </a:r>
            <a:endParaRPr lang="en-US" altLang="ja-JP" dirty="0"/>
          </a:p>
          <a:p>
            <a:r>
              <a:rPr lang="en-US" altLang="ja-JP" dirty="0"/>
              <a:t>【</a:t>
            </a:r>
            <a:r>
              <a:rPr lang="ja-JP" altLang="en-US" dirty="0"/>
              <a:t>学校に必要なもの</a:t>
            </a:r>
            <a:r>
              <a:rPr lang="en-US" altLang="ja-JP" dirty="0"/>
              <a:t>】</a:t>
            </a:r>
            <a:r>
              <a:rPr lang="ja-JP" altLang="en-US" dirty="0"/>
              <a:t>　　</a:t>
            </a:r>
            <a:endParaRPr lang="en-US" altLang="ja-JP" dirty="0"/>
          </a:p>
          <a:p>
            <a:r>
              <a:rPr kumimoji="1" lang="ja-JP" altLang="en-US" dirty="0"/>
              <a:t>　学校に必要なものを考えてみてください。</a:t>
            </a:r>
            <a:endParaRPr kumimoji="1" lang="en-US" altLang="ja-JP" dirty="0"/>
          </a:p>
          <a:p>
            <a:r>
              <a:rPr kumimoji="1" lang="ja-JP" altLang="en-US" dirty="0"/>
              <a:t>　＊みんなからの意見を確認して・・</a:t>
            </a:r>
            <a:endParaRPr kumimoji="1" lang="en-US" altLang="ja-JP" dirty="0"/>
          </a:p>
          <a:p>
            <a:r>
              <a:rPr lang="ja-JP" altLang="en-US" dirty="0"/>
              <a:t>　いろんな意見がありますね。</a:t>
            </a:r>
            <a:endParaRPr lang="en-US" altLang="ja-JP" dirty="0"/>
          </a:p>
          <a:p>
            <a:r>
              <a:rPr lang="ja-JP" altLang="en-US" dirty="0"/>
              <a:t>　みんなからの意見の内、例えば、●●●が</a:t>
            </a:r>
            <a:r>
              <a:rPr lang="en-US" altLang="ja-JP" dirty="0"/>
              <a:t>300</a:t>
            </a:r>
            <a:r>
              <a:rPr lang="ja-JP" altLang="en-US" dirty="0"/>
              <a:t>万円必要であるとします。</a:t>
            </a:r>
            <a:endParaRPr lang="en-US" altLang="ja-JP" dirty="0"/>
          </a:p>
          <a:p>
            <a:r>
              <a:rPr lang="ja-JP" altLang="en-US" dirty="0"/>
              <a:t>　では、そのお金（税金）をどのように集めるか考えてみましょう。</a:t>
            </a:r>
            <a:endParaRPr lang="en-US" altLang="ja-JP" dirty="0"/>
          </a:p>
          <a:p>
            <a:endParaRPr lang="en-US" altLang="ja-JP" dirty="0"/>
          </a:p>
          <a:p>
            <a:r>
              <a:rPr lang="en-US" altLang="ja-JP" dirty="0"/>
              <a:t>【</a:t>
            </a:r>
            <a:r>
              <a:rPr lang="ja-JP" altLang="en-US" dirty="0"/>
              <a:t>お金の集め方</a:t>
            </a:r>
            <a:r>
              <a:rPr lang="en-US" altLang="ja-JP" dirty="0"/>
              <a:t>】</a:t>
            </a:r>
          </a:p>
          <a:p>
            <a:r>
              <a:rPr lang="ja-JP" altLang="en-US" dirty="0"/>
              <a:t>　＊みんなからの意見を確認して・・</a:t>
            </a:r>
            <a:endParaRPr lang="en-US" altLang="ja-JP" dirty="0"/>
          </a:p>
          <a:p>
            <a:r>
              <a:rPr lang="ja-JP" altLang="en-US" dirty="0"/>
              <a:t>　●●のようなおもしろい意見もありますね。</a:t>
            </a:r>
            <a:endParaRPr lang="en-US" altLang="ja-JP" dirty="0"/>
          </a:p>
          <a:p>
            <a:endParaRPr lang="en-US" altLang="ja-JP" dirty="0"/>
          </a:p>
          <a:p>
            <a:r>
              <a:rPr lang="ja-JP" altLang="en-US" dirty="0"/>
              <a:t>　それでは、税金の集め方について考えてみましょう。</a:t>
            </a:r>
            <a:endParaRPr lang="en-US" altLang="ja-JP" dirty="0"/>
          </a:p>
          <a:p>
            <a:r>
              <a:rPr lang="ja-JP" altLang="en-US" dirty="0"/>
              <a:t>　キーワードは公平です。★</a:t>
            </a:r>
            <a:endParaRPr lang="en-US" altLang="ja-JP" dirty="0"/>
          </a:p>
          <a:p>
            <a:r>
              <a:rPr lang="ja-JP" altLang="en-US" dirty="0"/>
              <a:t>　　</a:t>
            </a:r>
          </a:p>
          <a:p>
            <a:endParaRPr kumimoji="1" lang="en-US" altLang="ja-JP" dirty="0"/>
          </a:p>
          <a:p>
            <a:endParaRPr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7</a:t>
            </a:fld>
            <a:endParaRPr kumimoji="1" lang="ja-JP" altLang="en-US" dirty="0"/>
          </a:p>
        </p:txBody>
      </p:sp>
    </p:spTree>
    <p:extLst>
      <p:ext uri="{BB962C8B-B14F-4D97-AF65-F5344CB8AC3E}">
        <p14:creationId xmlns:p14="http://schemas.microsoft.com/office/powerpoint/2010/main" val="182245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　　</a:t>
            </a:r>
            <a:r>
              <a:rPr lang="en-US" altLang="ja-JP" sz="1200" dirty="0"/>
              <a:t>300</a:t>
            </a:r>
            <a:r>
              <a:rPr lang="ja-JP" altLang="en-US" sz="1200" dirty="0"/>
              <a:t>万円の税金をＡさん、Ｂさん、Ｃさんの３人から集めるとします。</a:t>
            </a:r>
            <a:endParaRPr lang="en-US" altLang="ja-JP" sz="1200" dirty="0"/>
          </a:p>
          <a:p>
            <a:pPr>
              <a:lnSpc>
                <a:spcPct val="150000"/>
              </a:lnSpc>
              <a:spcBef>
                <a:spcPts val="0"/>
              </a:spcBef>
            </a:pPr>
            <a:r>
              <a:rPr lang="ja-JP" altLang="en-US" sz="1200" dirty="0"/>
              <a:t>　それぞれの収入が違っているので、所得（もうけ）も違います。</a:t>
            </a:r>
            <a:endParaRPr lang="en-US" altLang="ja-JP" sz="1200" dirty="0"/>
          </a:p>
          <a:p>
            <a:pPr>
              <a:lnSpc>
                <a:spcPct val="150000"/>
              </a:lnSpc>
              <a:spcBef>
                <a:spcPts val="0"/>
              </a:spcBef>
            </a:pPr>
            <a:r>
              <a:rPr lang="ja-JP" altLang="en-US" sz="1200" dirty="0"/>
              <a:t>　Ａさんは家を持っていて、所得が</a:t>
            </a:r>
            <a:r>
              <a:rPr lang="en-US" altLang="ja-JP" sz="1200" dirty="0"/>
              <a:t>700</a:t>
            </a:r>
            <a:r>
              <a:rPr lang="ja-JP" altLang="en-US" sz="1200" dirty="0"/>
              <a:t>万円、</a:t>
            </a:r>
            <a:r>
              <a:rPr lang="en-US" altLang="ja-JP" sz="1200" dirty="0"/>
              <a:t>B</a:t>
            </a:r>
            <a:r>
              <a:rPr lang="ja-JP" altLang="en-US" sz="1200" dirty="0" err="1"/>
              <a:t>さんは</a:t>
            </a:r>
            <a:r>
              <a:rPr lang="en-US" altLang="ja-JP" sz="1200" dirty="0"/>
              <a:t>200</a:t>
            </a:r>
            <a:r>
              <a:rPr lang="ja-JP" altLang="en-US" sz="1200" dirty="0"/>
              <a:t>万円、</a:t>
            </a:r>
            <a:r>
              <a:rPr lang="en-US" altLang="ja-JP" sz="1200" dirty="0"/>
              <a:t>C</a:t>
            </a:r>
            <a:r>
              <a:rPr lang="ja-JP" altLang="en-US" sz="1200" dirty="0" err="1"/>
              <a:t>さんは</a:t>
            </a:r>
            <a:r>
              <a:rPr lang="en-US" altLang="ja-JP" sz="1200" dirty="0"/>
              <a:t>100</a:t>
            </a:r>
            <a:r>
              <a:rPr lang="ja-JP" altLang="en-US" sz="1200" dirty="0"/>
              <a:t>万円です。</a:t>
            </a:r>
            <a:endParaRPr lang="en-US" altLang="ja-JP" sz="1200" dirty="0"/>
          </a:p>
          <a:p>
            <a:pPr>
              <a:lnSpc>
                <a:spcPct val="150000"/>
              </a:lnSpc>
              <a:spcBef>
                <a:spcPts val="0"/>
              </a:spcBef>
            </a:pPr>
            <a:r>
              <a:rPr lang="ja-JP" altLang="en-US" sz="1200" dirty="0"/>
              <a:t>　３人から、どのような集め方をすれば、公平に集められるでしょうか。</a:t>
            </a:r>
            <a:endParaRPr lang="en-US" altLang="ja-JP" sz="1200" dirty="0"/>
          </a:p>
          <a:p>
            <a:pPr>
              <a:lnSpc>
                <a:spcPct val="150000"/>
              </a:lnSpc>
              <a:spcBef>
                <a:spcPts val="0"/>
              </a:spcBef>
            </a:pPr>
            <a:r>
              <a:rPr lang="ja-JP" altLang="en-US" sz="1200" dirty="0"/>
              <a:t>　いろいろ考え方はあると思いますが、税金の集め方を大きく分けて４つのパターンで考えてみます。</a:t>
            </a:r>
            <a:endParaRPr lang="en-US" altLang="ja-JP" sz="1200" dirty="0"/>
          </a:p>
          <a:p>
            <a:pPr>
              <a:lnSpc>
                <a:spcPct val="150000"/>
              </a:lnSpc>
              <a:spcBef>
                <a:spcPts val="0"/>
              </a:spcBef>
            </a:pPr>
            <a:r>
              <a:rPr lang="ja-JP" altLang="en-US" sz="1200" dirty="0"/>
              <a:t>　キーワードは公平です。★</a:t>
            </a:r>
            <a:endParaRPr lang="en-US" altLang="ja-JP" sz="1200" dirty="0"/>
          </a:p>
          <a:p>
            <a:pPr algn="l"/>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1AE2710-6272-4C33-A5A1-B189C3EA5735}"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4367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effectLst>
            <a:outerShdw blurRad="50800" dist="38100" dir="2700000" algn="tl" rotWithShape="0">
              <a:prstClr val="black">
                <a:alpha val="40000"/>
              </a:prstClr>
            </a:outerShdw>
          </a:effectLst>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4DC8BB-E066-4B63-8DFF-A54A20473421}"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9081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solidFill>
            <a:srgbClr val="0070C0"/>
          </a:solidFill>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1A0F0-57C2-41D7-8C02-3508FA895C4F}"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77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90732F-6BF7-48BE-9E85-362CFD89AF46}"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719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27663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2B72BF-8803-455F-AC51-8CE34C388EBD}" type="datetimeFigureOut">
              <a:rPr kumimoji="1" lang="ja-JP" altLang="en-US" smtClean="0"/>
              <a:t>2024/6/4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49B69E-F86F-48A3-84CE-4D9931FA4DCB}" type="slidenum">
              <a:rPr kumimoji="1" lang="ja-JP" altLang="en-US" smtClean="0"/>
              <a:t>‹#›</a:t>
            </a:fld>
            <a:endParaRPr kumimoji="1" lang="ja-JP" altLang="en-US"/>
          </a:p>
        </p:txBody>
      </p:sp>
    </p:spTree>
    <p:extLst>
      <p:ext uri="{BB962C8B-B14F-4D97-AF65-F5344CB8AC3E}">
        <p14:creationId xmlns:p14="http://schemas.microsoft.com/office/powerpoint/2010/main" val="320878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5386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effectLst/>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6C0BD-F21C-45CC-9858-192BF6BCE94A}"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8258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CAAFF4-615E-494B-BE74-8929C812DAC2}"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38748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98385-C5BE-4F56-BDD1-D786A0D6EC83}" type="datetime1">
              <a:rPr kumimoji="1" lang="ja-JP" altLang="en-US" smtClean="0"/>
              <a:t>2024/6/4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68390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419872" cy="6858000"/>
          </a:xfrm>
          <a:blipFill>
            <a:blip r:embed="rId2"/>
            <a:srcRect/>
            <a:stretch>
              <a:fillRect/>
            </a:stretch>
          </a:blipFill>
          <a:effectLst/>
        </p:spPr>
        <p:txBody>
          <a:bodyPr>
            <a:normAutofit/>
          </a:bodyPr>
          <a:lstStyle>
            <a:lvl1pPr>
              <a:defRPr sz="3600">
                <a:solidFill>
                  <a:srgbClr val="0070C0"/>
                </a:solidFil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55BAC7FC-3691-4345-AB35-E3CE785417BD}" type="datetime1">
              <a:rPr kumimoji="1" lang="ja-JP" altLang="en-US" smtClean="0"/>
              <a:t>2024/6/4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047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228670-676F-4E44-B919-1FD18E46B49D}" type="datetime1">
              <a:rPr kumimoji="1" lang="ja-JP" altLang="en-US" smtClean="0"/>
              <a:t>2024/6/4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85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450AF6-92BC-4E95-AC72-86847FA6147C}"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961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14CBDB-AE2C-4307-A650-5C49DBAC22F1}"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470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2"/>
            <a:ext cx="9144000" cy="980729"/>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A71E4A07-C13A-4D4C-A18D-C470C8AB0692}" type="datetime1">
              <a:rPr lang="ja-JP" altLang="en-US" smtClean="0"/>
              <a:t>2024/6/4</a:t>
            </a:fld>
            <a:endParaRPr lang="ja-JP" altLang="en-US" dirty="0"/>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3011681"/>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6103" r:id="rId12"/>
    <p:sldLayoutId id="2147486104" r:id="rId13"/>
  </p:sldLayoutIdLst>
  <p:hf hdr="0" ftr="0" dt="0"/>
  <p:txStyles>
    <p:title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1067" y="-5155"/>
            <a:ext cx="3419601" cy="6857754"/>
          </a:xfrm>
          <a:prstGeom prst="rect">
            <a:avLst/>
          </a:prstGeom>
        </p:spPr>
      </p:pic>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15616" y="1713126"/>
            <a:ext cx="6696744" cy="1931898"/>
          </a:xfrm>
          <a:prstGeom prst="rect">
            <a:avLst/>
          </a:prstGeom>
          <a:noFill/>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b="1" kern="1200">
                <a:solidFill>
                  <a:srgbClr val="0070C0"/>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11000" dirty="0">
                <a:ln w="38100">
                  <a:noFill/>
                </a:ln>
                <a:solidFill>
                  <a:schemeClr val="tx1">
                    <a:lumMod val="95000"/>
                    <a:lumOff val="5000"/>
                  </a:schemeClr>
                </a:solidFill>
                <a:latin typeface="メイリオ" panose="020B0604030504040204" pitchFamily="50" charset="-128"/>
                <a:ea typeface="メイリオ" panose="020B0604030504040204" pitchFamily="50" charset="-128"/>
              </a:rPr>
              <a:t>租税教室</a:t>
            </a: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3182621" y="5273674"/>
            <a:ext cx="5385117" cy="703688"/>
          </a:xfrm>
          <a:prstGeom prst="rect">
            <a:avLst/>
          </a:prstGeom>
        </p:spPr>
      </p:pic>
      <p:pic>
        <p:nvPicPr>
          <p:cNvPr id="13" name="図 12">
            <a:extLst>
              <a:ext uri="{FF2B5EF4-FFF2-40B4-BE49-F238E27FC236}">
                <a16:creationId xmlns:a16="http://schemas.microsoft.com/office/drawing/2014/main" id="{948BD703-A602-4E1C-8C2B-CAD1A7C08AD1}"/>
              </a:ext>
            </a:extLst>
          </p:cNvPr>
          <p:cNvPicPr/>
          <p:nvPr/>
        </p:nvPicPr>
        <p:blipFill>
          <a:blip r:embed="rId5" cstate="print"/>
          <a:srcRect/>
          <a:stretch>
            <a:fillRect/>
          </a:stretch>
        </p:blipFill>
        <p:spPr bwMode="auto">
          <a:xfrm>
            <a:off x="2916472" y="5991273"/>
            <a:ext cx="5904000" cy="224001"/>
          </a:xfrm>
          <a:prstGeom prst="rect">
            <a:avLst/>
          </a:prstGeom>
          <a:noFill/>
          <a:ln w="9525">
            <a:noFill/>
            <a:miter lim="800000"/>
            <a:headEnd/>
            <a:tailEnd/>
          </a:ln>
        </p:spPr>
      </p:pic>
    </p:spTree>
    <p:extLst>
      <p:ext uri="{BB962C8B-B14F-4D97-AF65-F5344CB8AC3E}">
        <p14:creationId xmlns:p14="http://schemas.microsoft.com/office/powerpoint/2010/main" val="36768028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1104" y="6448251"/>
            <a:ext cx="2057400" cy="365125"/>
          </a:xfrm>
        </p:spPr>
        <p:txBody>
          <a:bodyPr/>
          <a:lstStyle/>
          <a:p>
            <a:fld id="{C6D69D1C-EB00-4C12-BBD8-9AA00A26CDDD}" type="slidenum">
              <a:rPr kumimoji="1" lang="ja-JP" altLang="en-US" smtClean="0"/>
              <a:t>9</a:t>
            </a:fld>
            <a:endParaRPr kumimoji="1" lang="ja-JP" altLang="en-US"/>
          </a:p>
        </p:txBody>
      </p:sp>
      <p:sp>
        <p:nvSpPr>
          <p:cNvPr id="4" name="タイトル 1"/>
          <p:cNvSpPr>
            <a:spLocks noGrp="1"/>
          </p:cNvSpPr>
          <p:nvPr>
            <p:ph type="title" idx="4294967295"/>
          </p:nvPr>
        </p:nvSpPr>
        <p:spPr>
          <a:xfrm>
            <a:off x="467544" y="223838"/>
            <a:ext cx="8136904" cy="973137"/>
          </a:xfrm>
        </p:spPr>
        <p:txBody>
          <a:bodyPr>
            <a:normAutofit/>
          </a:bodyPr>
          <a:lstStyle/>
          <a:p>
            <a:pPr algn="ctr" eaLnBrk="1" hangingPunct="1"/>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みんなから同じ金額を集める</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467544" y="1123950"/>
          <a:ext cx="8136904" cy="5184578"/>
        </p:xfrm>
        <a:graphic>
          <a:graphicData uri="http://schemas.openxmlformats.org/drawingml/2006/table">
            <a:tbl>
              <a:tblPr>
                <a:tableStyleId>{5C22544A-7EE6-4342-B048-85BDC9FD1C3A}</a:tableStyleId>
              </a:tblPr>
              <a:tblGrid>
                <a:gridCol w="836572">
                  <a:extLst>
                    <a:ext uri="{9D8B030D-6E8A-4147-A177-3AD203B41FA5}">
                      <a16:colId xmlns:a16="http://schemas.microsoft.com/office/drawing/2014/main" val="20000"/>
                    </a:ext>
                  </a:extLst>
                </a:gridCol>
                <a:gridCol w="1380761">
                  <a:extLst>
                    <a:ext uri="{9D8B030D-6E8A-4147-A177-3AD203B41FA5}">
                      <a16:colId xmlns:a16="http://schemas.microsoft.com/office/drawing/2014/main" val="20001"/>
                    </a:ext>
                  </a:extLst>
                </a:gridCol>
                <a:gridCol w="1423938">
                  <a:extLst>
                    <a:ext uri="{9D8B030D-6E8A-4147-A177-3AD203B41FA5}">
                      <a16:colId xmlns:a16="http://schemas.microsoft.com/office/drawing/2014/main" val="20002"/>
                    </a:ext>
                  </a:extLst>
                </a:gridCol>
                <a:gridCol w="1352741">
                  <a:extLst>
                    <a:ext uri="{9D8B030D-6E8A-4147-A177-3AD203B41FA5}">
                      <a16:colId xmlns:a16="http://schemas.microsoft.com/office/drawing/2014/main" val="20003"/>
                    </a:ext>
                  </a:extLst>
                </a:gridCol>
                <a:gridCol w="3142892">
                  <a:extLst>
                    <a:ext uri="{9D8B030D-6E8A-4147-A177-3AD203B41FA5}">
                      <a16:colId xmlns:a16="http://schemas.microsoft.com/office/drawing/2014/main" val="20004"/>
                    </a:ext>
                  </a:extLst>
                </a:gridCol>
              </a:tblGrid>
              <a:tr h="959954">
                <a:tc>
                  <a:txBody>
                    <a:bodyPr/>
                    <a:lstStyle/>
                    <a:p>
                      <a:pPr algn="ctr" fontAlgn="t"/>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お金</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0"/>
                  </a:ext>
                </a:extLst>
              </a:tr>
              <a:tr h="1080717">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1"/>
                  </a:ext>
                </a:extLst>
              </a:tr>
              <a:tr h="1047969">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Ｂ</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2"/>
                  </a:ext>
                </a:extLst>
              </a:tr>
              <a:tr h="1047969">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Ｃ</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3"/>
                  </a:ext>
                </a:extLst>
              </a:tr>
              <a:tr h="1047969">
                <a:tc>
                  <a:txBody>
                    <a:bodyPr/>
                    <a:lstStyle/>
                    <a:p>
                      <a:pPr algn="ctr" rtl="0" fontAlgn="ct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a:effectLst/>
                          <a:latin typeface="Meiryo UI" panose="020B0604030504040204" pitchFamily="50" charset="-128"/>
                          <a:ea typeface="Meiryo UI" panose="020B0604030504040204" pitchFamily="50" charset="-128"/>
                          <a:cs typeface="Meiryo UI" panose="020B0604030504040204" pitchFamily="50" charset="-128"/>
                        </a:rPr>
                        <a:t>1,000</a:t>
                      </a:r>
                      <a:endParaRPr lang="en-US" altLang="ja-JP" sz="2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4"/>
                  </a:ext>
                </a:extLst>
              </a:tr>
            </a:tbl>
          </a:graphicData>
        </a:graphic>
      </p:graphicFrame>
      <p:sp>
        <p:nvSpPr>
          <p:cNvPr id="6" name="テキスト ボックス 8"/>
          <p:cNvSpPr txBox="1">
            <a:spLocks noChangeArrowheads="1"/>
          </p:cNvSpPr>
          <p:nvPr/>
        </p:nvSpPr>
        <p:spPr bwMode="auto">
          <a:xfrm>
            <a:off x="6804248" y="4448145"/>
            <a:ext cx="1335881" cy="276999"/>
          </a:xfrm>
          <a:prstGeom prst="rect">
            <a:avLst/>
          </a:prstGeom>
          <a:noFill/>
          <a:ln w="9525">
            <a:noFill/>
            <a:miter lim="800000"/>
            <a:headEnd/>
            <a:tailEnd/>
          </a:ln>
        </p:spPr>
        <p:txBody>
          <a:bodyPr>
            <a:spAutoFit/>
          </a:bodyPr>
          <a:lstStyle/>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生活できないよ！</a:t>
            </a:r>
          </a:p>
        </p:txBody>
      </p:sp>
      <p:pic>
        <p:nvPicPr>
          <p:cNvPr id="7" name="Picture 2" descr="泣いている男性会社員のイラスト"/>
          <p:cNvPicPr>
            <a:picLocks noChangeAspect="1" noChangeArrowheads="1"/>
          </p:cNvPicPr>
          <p:nvPr/>
        </p:nvPicPr>
        <p:blipFill>
          <a:blip r:embed="rId3"/>
          <a:srcRect/>
          <a:stretch>
            <a:fillRect/>
          </a:stretch>
        </p:blipFill>
        <p:spPr bwMode="auto">
          <a:xfrm>
            <a:off x="5722090" y="4441055"/>
            <a:ext cx="644129" cy="644129"/>
          </a:xfrm>
          <a:prstGeom prst="rect">
            <a:avLst/>
          </a:prstGeom>
          <a:noFill/>
          <a:ln w="9525">
            <a:noFill/>
            <a:miter lim="800000"/>
            <a:headEnd/>
            <a:tailEnd/>
          </a:ln>
        </p:spPr>
      </p:pic>
      <p:sp>
        <p:nvSpPr>
          <p:cNvPr id="8" name="円形吹き出し 7"/>
          <p:cNvSpPr/>
          <p:nvPr/>
        </p:nvSpPr>
        <p:spPr>
          <a:xfrm>
            <a:off x="6660232" y="4221088"/>
            <a:ext cx="1656184" cy="697656"/>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8" descr="困っている女性会社員のイラスト"/>
          <p:cNvPicPr>
            <a:picLocks noChangeAspect="1" noChangeArrowheads="1"/>
          </p:cNvPicPr>
          <p:nvPr/>
        </p:nvPicPr>
        <p:blipFill>
          <a:blip r:embed="rId4"/>
          <a:srcRect/>
          <a:stretch>
            <a:fillRect/>
          </a:stretch>
        </p:blipFill>
        <p:spPr bwMode="auto">
          <a:xfrm>
            <a:off x="5656057" y="3401987"/>
            <a:ext cx="644129" cy="675085"/>
          </a:xfrm>
          <a:prstGeom prst="rect">
            <a:avLst/>
          </a:prstGeom>
          <a:noFill/>
          <a:ln w="9525">
            <a:noFill/>
            <a:miter lim="800000"/>
            <a:headEnd/>
            <a:tailEnd/>
          </a:ln>
        </p:spPr>
      </p:pic>
      <p:sp>
        <p:nvSpPr>
          <p:cNvPr id="10" name="円形吹き出し 9"/>
          <p:cNvSpPr/>
          <p:nvPr/>
        </p:nvSpPr>
        <p:spPr>
          <a:xfrm>
            <a:off x="6585937" y="3284984"/>
            <a:ext cx="1658471" cy="638839"/>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2"/>
          <p:cNvSpPr txBox="1">
            <a:spLocks noChangeArrowheads="1"/>
          </p:cNvSpPr>
          <p:nvPr/>
        </p:nvSpPr>
        <p:spPr bwMode="auto">
          <a:xfrm>
            <a:off x="6804248" y="3356992"/>
            <a:ext cx="1335881" cy="461665"/>
          </a:xfrm>
          <a:prstGeom prst="rect">
            <a:avLst/>
          </a:prstGeom>
          <a:noFill/>
          <a:ln w="9525">
            <a:noFill/>
            <a:miter lim="800000"/>
            <a:headEnd/>
            <a:tailEnd/>
          </a:ln>
        </p:spPr>
        <p:txBody>
          <a:bodyPr>
            <a:spAutoFit/>
          </a:bodyPr>
          <a:lstStyle/>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何でＡさんと同じ金額なの！</a:t>
            </a:r>
          </a:p>
        </p:txBody>
      </p:sp>
      <p:pic>
        <p:nvPicPr>
          <p:cNvPr id="12" name="Picture 2" descr="ガッツポーズをしている女の子のイラスト"/>
          <p:cNvPicPr>
            <a:picLocks noChangeAspect="1" noChangeArrowheads="1"/>
          </p:cNvPicPr>
          <p:nvPr/>
        </p:nvPicPr>
        <p:blipFill>
          <a:blip r:embed="rId5"/>
          <a:srcRect/>
          <a:stretch>
            <a:fillRect/>
          </a:stretch>
        </p:blipFill>
        <p:spPr bwMode="auto">
          <a:xfrm>
            <a:off x="5654774" y="2267099"/>
            <a:ext cx="645319" cy="729853"/>
          </a:xfrm>
          <a:prstGeom prst="rect">
            <a:avLst/>
          </a:prstGeom>
          <a:noFill/>
          <a:ln w="9525">
            <a:noFill/>
            <a:miter lim="800000"/>
            <a:headEnd/>
            <a:tailEnd/>
          </a:ln>
        </p:spPr>
      </p:pic>
      <p:sp>
        <p:nvSpPr>
          <p:cNvPr id="13" name="円形吹き出し 12"/>
          <p:cNvSpPr/>
          <p:nvPr/>
        </p:nvSpPr>
        <p:spPr>
          <a:xfrm>
            <a:off x="6588224" y="2132856"/>
            <a:ext cx="1728192" cy="734162"/>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rrowheads="1"/>
          </p:cNvSpPr>
          <p:nvPr/>
        </p:nvSpPr>
        <p:spPr bwMode="auto">
          <a:xfrm>
            <a:off x="6804248" y="2276872"/>
            <a:ext cx="1415653" cy="461665"/>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みんな同じ金額</a:t>
            </a: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だから平等よね！</a:t>
            </a:r>
          </a:p>
        </p:txBody>
      </p:sp>
      <p:sp>
        <p:nvSpPr>
          <p:cNvPr id="15"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564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10</a:t>
            </a:fld>
            <a:endParaRPr kumimoji="1" lang="ja-JP" altLang="en-US"/>
          </a:p>
        </p:txBody>
      </p:sp>
      <p:sp>
        <p:nvSpPr>
          <p:cNvPr id="37889" name="タイトル 1"/>
          <p:cNvSpPr>
            <a:spLocks noGrp="1"/>
          </p:cNvSpPr>
          <p:nvPr>
            <p:ph type="title" idx="4294967295"/>
          </p:nvPr>
        </p:nvSpPr>
        <p:spPr>
          <a:xfrm>
            <a:off x="539552" y="339725"/>
            <a:ext cx="8136902" cy="973138"/>
          </a:xfrm>
        </p:spPr>
        <p:txBody>
          <a:bodyPr>
            <a:normAutofit/>
          </a:bodyPr>
          <a:lstStyle/>
          <a:p>
            <a:pPr algn="ctr" eaLnBrk="1" hangingPunct="1"/>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特定の人が全額負担する</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539552" y="1124743"/>
          <a:ext cx="8136902" cy="5184577"/>
        </p:xfrm>
        <a:graphic>
          <a:graphicData uri="http://schemas.openxmlformats.org/drawingml/2006/table">
            <a:tbl>
              <a:tblPr>
                <a:tableStyleId>{5C22544A-7EE6-4342-B048-85BDC9FD1C3A}</a:tableStyleId>
              </a:tblPr>
              <a:tblGrid>
                <a:gridCol w="842332">
                  <a:extLst>
                    <a:ext uri="{9D8B030D-6E8A-4147-A177-3AD203B41FA5}">
                      <a16:colId xmlns:a16="http://schemas.microsoft.com/office/drawing/2014/main" val="20000"/>
                    </a:ext>
                  </a:extLst>
                </a:gridCol>
                <a:gridCol w="1375000">
                  <a:extLst>
                    <a:ext uri="{9D8B030D-6E8A-4147-A177-3AD203B41FA5}">
                      <a16:colId xmlns:a16="http://schemas.microsoft.com/office/drawing/2014/main" val="20001"/>
                    </a:ext>
                  </a:extLst>
                </a:gridCol>
                <a:gridCol w="1423938">
                  <a:extLst>
                    <a:ext uri="{9D8B030D-6E8A-4147-A177-3AD203B41FA5}">
                      <a16:colId xmlns:a16="http://schemas.microsoft.com/office/drawing/2014/main" val="20002"/>
                    </a:ext>
                  </a:extLst>
                </a:gridCol>
                <a:gridCol w="1423938">
                  <a:extLst>
                    <a:ext uri="{9D8B030D-6E8A-4147-A177-3AD203B41FA5}">
                      <a16:colId xmlns:a16="http://schemas.microsoft.com/office/drawing/2014/main" val="20003"/>
                    </a:ext>
                  </a:extLst>
                </a:gridCol>
                <a:gridCol w="3071694">
                  <a:extLst>
                    <a:ext uri="{9D8B030D-6E8A-4147-A177-3AD203B41FA5}">
                      <a16:colId xmlns:a16="http://schemas.microsoft.com/office/drawing/2014/main" val="20004"/>
                    </a:ext>
                  </a:extLst>
                </a:gridCol>
              </a:tblGrid>
              <a:tr h="959955">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お金</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0"/>
                  </a:ext>
                </a:extLst>
              </a:tr>
              <a:tr h="108071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1"/>
                  </a:ext>
                </a:extLst>
              </a:tr>
              <a:tr h="104796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Ｂ</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2"/>
                  </a:ext>
                </a:extLst>
              </a:tr>
              <a:tr h="104796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Ｃ</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3"/>
                  </a:ext>
                </a:extLst>
              </a:tr>
              <a:tr h="1047968">
                <a:tc>
                  <a:txBody>
                    <a:bodyPr/>
                    <a:lstStyle/>
                    <a:p>
                      <a:pPr algn="ctr" rtl="0" fontAlgn="ct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a:effectLst/>
                          <a:latin typeface="Meiryo UI" panose="020B0604030504040204" pitchFamily="50" charset="-128"/>
                          <a:ea typeface="Meiryo UI" panose="020B0604030504040204" pitchFamily="50" charset="-128"/>
                          <a:cs typeface="Meiryo UI" panose="020B0604030504040204" pitchFamily="50" charset="-128"/>
                        </a:rPr>
                        <a:t>1,000</a:t>
                      </a:r>
                      <a:endParaRPr lang="en-US" altLang="ja-JP" sz="2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4"/>
                  </a:ext>
                </a:extLst>
              </a:tr>
            </a:tbl>
          </a:graphicData>
        </a:graphic>
      </p:graphicFrame>
      <p:sp>
        <p:nvSpPr>
          <p:cNvPr id="8" name="円形吹き出し 7"/>
          <p:cNvSpPr/>
          <p:nvPr/>
        </p:nvSpPr>
        <p:spPr>
          <a:xfrm>
            <a:off x="6660232" y="2132856"/>
            <a:ext cx="1656184" cy="625649"/>
          </a:xfrm>
          <a:prstGeom prst="wedgeEllipseCallout">
            <a:avLst>
              <a:gd name="adj1" fmla="val -6114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96" name="テキスト ボックス 8"/>
          <p:cNvSpPr txBox="1">
            <a:spLocks noChangeArrowheads="1"/>
          </p:cNvSpPr>
          <p:nvPr/>
        </p:nvSpPr>
        <p:spPr bwMode="auto">
          <a:xfrm>
            <a:off x="6708358" y="2265148"/>
            <a:ext cx="1656184" cy="338554"/>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私だけ払うの？</a:t>
            </a:r>
          </a:p>
        </p:txBody>
      </p:sp>
      <p:pic>
        <p:nvPicPr>
          <p:cNvPr id="15397" name="Picture 6" descr="怒っている女性会社員のイラスト"/>
          <p:cNvPicPr>
            <a:picLocks noChangeAspect="1" noChangeArrowheads="1"/>
          </p:cNvPicPr>
          <p:nvPr/>
        </p:nvPicPr>
        <p:blipFill>
          <a:blip r:embed="rId3"/>
          <a:srcRect/>
          <a:stretch>
            <a:fillRect/>
          </a:stretch>
        </p:blipFill>
        <p:spPr bwMode="auto">
          <a:xfrm>
            <a:off x="5748213" y="2284958"/>
            <a:ext cx="810815" cy="711994"/>
          </a:xfrm>
          <a:prstGeom prst="rect">
            <a:avLst/>
          </a:prstGeom>
          <a:noFill/>
          <a:ln w="9525">
            <a:noFill/>
            <a:miter lim="800000"/>
            <a:headEnd/>
            <a:tailEnd/>
          </a:ln>
        </p:spPr>
      </p:pic>
      <p:pic>
        <p:nvPicPr>
          <p:cNvPr id="3074" name="Picture 2" descr="喜んでいる男性会社員のイラスト"/>
          <p:cNvPicPr>
            <a:picLocks noChangeAspect="1" noChangeArrowheads="1"/>
          </p:cNvPicPr>
          <p:nvPr/>
        </p:nvPicPr>
        <p:blipFill>
          <a:blip r:embed="rId4"/>
          <a:srcRect/>
          <a:stretch>
            <a:fillRect/>
          </a:stretch>
        </p:blipFill>
        <p:spPr bwMode="auto">
          <a:xfrm>
            <a:off x="5837509" y="4402830"/>
            <a:ext cx="702469" cy="702469"/>
          </a:xfrm>
          <a:prstGeom prst="rect">
            <a:avLst/>
          </a:prstGeom>
          <a:noFill/>
          <a:ln w="9525">
            <a:noFill/>
            <a:miter lim="800000"/>
            <a:headEnd/>
            <a:tailEnd/>
          </a:ln>
        </p:spPr>
      </p:pic>
      <p:pic>
        <p:nvPicPr>
          <p:cNvPr id="3076" name="Picture 4" descr="照れている女性会社員のイラスト"/>
          <p:cNvPicPr>
            <a:picLocks noChangeAspect="1" noChangeArrowheads="1"/>
          </p:cNvPicPr>
          <p:nvPr/>
        </p:nvPicPr>
        <p:blipFill>
          <a:blip r:embed="rId5"/>
          <a:srcRect/>
          <a:stretch>
            <a:fillRect/>
          </a:stretch>
        </p:blipFill>
        <p:spPr bwMode="auto">
          <a:xfrm>
            <a:off x="5811910" y="3284950"/>
            <a:ext cx="702469" cy="701278"/>
          </a:xfrm>
          <a:prstGeom prst="rect">
            <a:avLst/>
          </a:prstGeom>
          <a:noFill/>
          <a:ln w="9525">
            <a:noFill/>
            <a:miter lim="800000"/>
            <a:headEnd/>
            <a:tailEnd/>
          </a:ln>
        </p:spPr>
      </p:pic>
      <p:sp>
        <p:nvSpPr>
          <p:cNvPr id="14"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077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97"/>
                                        </p:tgtEl>
                                        <p:attrNameLst>
                                          <p:attrName>style.visibility</p:attrName>
                                        </p:attrNameLst>
                                      </p:cBhvr>
                                      <p:to>
                                        <p:strVal val="visible"/>
                                      </p:to>
                                    </p:set>
                                    <p:animEffect transition="in" filter="fade">
                                      <p:cBhvr>
                                        <p:cTn id="12" dur="1000"/>
                                        <p:tgtEl>
                                          <p:spTgt spid="153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96"/>
                                        </p:tgtEl>
                                        <p:attrNameLst>
                                          <p:attrName>style.visibility</p:attrName>
                                        </p:attrNameLst>
                                      </p:cBhvr>
                                      <p:to>
                                        <p:strVal val="visible"/>
                                      </p:to>
                                    </p:set>
                                    <p:animEffect transition="in" filter="fade">
                                      <p:cBhvr>
                                        <p:cTn id="15" dur="1000"/>
                                        <p:tgtEl>
                                          <p:spTgt spid="153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11</a:t>
            </a:fld>
            <a:endParaRPr kumimoji="1" lang="ja-JP" altLang="en-US"/>
          </a:p>
        </p:txBody>
      </p:sp>
      <p:sp>
        <p:nvSpPr>
          <p:cNvPr id="17410" name="タイトル 1"/>
          <p:cNvSpPr>
            <a:spLocks noGrp="1"/>
          </p:cNvSpPr>
          <p:nvPr>
            <p:ph type="title" idx="4294967295"/>
          </p:nvPr>
        </p:nvSpPr>
        <p:spPr>
          <a:xfrm>
            <a:off x="539552" y="188640"/>
            <a:ext cx="8136903" cy="973138"/>
          </a:xfrm>
        </p:spPr>
        <p:txBody>
          <a:bodyPr>
            <a:normAutofit/>
          </a:bodyPr>
          <a:lstStyle/>
          <a:p>
            <a:pPr algn="ctr" eaLnBrk="1" hangingPunct="1"/>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みんなから同じ率で集める</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539552" y="1052736"/>
          <a:ext cx="8136903" cy="5184577"/>
        </p:xfrm>
        <a:graphic>
          <a:graphicData uri="http://schemas.openxmlformats.org/drawingml/2006/table">
            <a:tbl>
              <a:tblPr/>
              <a:tblGrid>
                <a:gridCol w="767187">
                  <a:extLst>
                    <a:ext uri="{9D8B030D-6E8A-4147-A177-3AD203B41FA5}">
                      <a16:colId xmlns:a16="http://schemas.microsoft.com/office/drawing/2014/main" val="20000"/>
                    </a:ext>
                  </a:extLst>
                </a:gridCol>
                <a:gridCol w="1439158">
                  <a:extLst>
                    <a:ext uri="{9D8B030D-6E8A-4147-A177-3AD203B41FA5}">
                      <a16:colId xmlns:a16="http://schemas.microsoft.com/office/drawing/2014/main" val="20001"/>
                    </a:ext>
                  </a:extLst>
                </a:gridCol>
                <a:gridCol w="1423938">
                  <a:extLst>
                    <a:ext uri="{9D8B030D-6E8A-4147-A177-3AD203B41FA5}">
                      <a16:colId xmlns:a16="http://schemas.microsoft.com/office/drawing/2014/main" val="20002"/>
                    </a:ext>
                  </a:extLst>
                </a:gridCol>
                <a:gridCol w="1352741">
                  <a:extLst>
                    <a:ext uri="{9D8B030D-6E8A-4147-A177-3AD203B41FA5}">
                      <a16:colId xmlns:a16="http://schemas.microsoft.com/office/drawing/2014/main" val="20003"/>
                    </a:ext>
                  </a:extLst>
                </a:gridCol>
                <a:gridCol w="3153879">
                  <a:extLst>
                    <a:ext uri="{9D8B030D-6E8A-4147-A177-3AD203B41FA5}">
                      <a16:colId xmlns:a16="http://schemas.microsoft.com/office/drawing/2014/main" val="20004"/>
                    </a:ext>
                  </a:extLst>
                </a:gridCol>
              </a:tblGrid>
              <a:tr h="95992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0"/>
                  </a:ext>
                </a:extLst>
              </a:tr>
              <a:tr h="108096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Ａ</a:t>
                      </a: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さん</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1"/>
                  </a:ext>
                </a:extLst>
              </a:tr>
              <a:tr h="10473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Ｂ</a:t>
                      </a: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さん</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2"/>
                  </a:ext>
                </a:extLst>
              </a:tr>
              <a:tr h="104901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Ｃ</a:t>
                      </a: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さん</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3"/>
                  </a:ext>
                </a:extLst>
              </a:tr>
              <a:tr h="10473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4"/>
                  </a:ext>
                </a:extLst>
              </a:tr>
            </a:tbl>
          </a:graphicData>
        </a:graphic>
      </p:graphicFrame>
      <p:sp>
        <p:nvSpPr>
          <p:cNvPr id="17443" name="テキスト ボックス 8"/>
          <p:cNvSpPr txBox="1">
            <a:spLocks noChangeArrowheads="1"/>
          </p:cNvSpPr>
          <p:nvPr/>
        </p:nvSpPr>
        <p:spPr bwMode="auto">
          <a:xfrm>
            <a:off x="6864058" y="4421070"/>
            <a:ext cx="1812398" cy="307777"/>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生活が苦しいな！</a:t>
            </a:r>
          </a:p>
        </p:txBody>
      </p:sp>
      <p:sp>
        <p:nvSpPr>
          <p:cNvPr id="10" name="円形吹き出し 9"/>
          <p:cNvSpPr/>
          <p:nvPr/>
        </p:nvSpPr>
        <p:spPr>
          <a:xfrm>
            <a:off x="6732240" y="4293096"/>
            <a:ext cx="1728192" cy="553641"/>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445" name="Picture 2" descr="困っている男性会社員のイラスト"/>
          <p:cNvPicPr>
            <a:picLocks noChangeAspect="1" noChangeArrowheads="1"/>
          </p:cNvPicPr>
          <p:nvPr/>
        </p:nvPicPr>
        <p:blipFill>
          <a:blip r:embed="rId3"/>
          <a:srcRect/>
          <a:stretch>
            <a:fillRect/>
          </a:stretch>
        </p:blipFill>
        <p:spPr bwMode="auto">
          <a:xfrm>
            <a:off x="5723831" y="4238328"/>
            <a:ext cx="684610" cy="684610"/>
          </a:xfrm>
          <a:prstGeom prst="rect">
            <a:avLst/>
          </a:prstGeom>
          <a:noFill/>
          <a:ln w="9525">
            <a:noFill/>
            <a:miter lim="800000"/>
            <a:headEnd/>
            <a:tailEnd/>
          </a:ln>
        </p:spPr>
      </p:pic>
      <p:pic>
        <p:nvPicPr>
          <p:cNvPr id="1026" name="Picture 2" descr="困っている女性会社員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132856"/>
            <a:ext cx="648458" cy="7103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困っている女性会社員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24128" y="3212976"/>
            <a:ext cx="674264" cy="7103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7299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45"/>
                                        </p:tgtEl>
                                        <p:attrNameLst>
                                          <p:attrName>style.visibility</p:attrName>
                                        </p:attrNameLst>
                                      </p:cBhvr>
                                      <p:to>
                                        <p:strVal val="visible"/>
                                      </p:to>
                                    </p:set>
                                    <p:animEffect transition="in" filter="fade">
                                      <p:cBhvr>
                                        <p:cTn id="20" dur="2000"/>
                                        <p:tgtEl>
                                          <p:spTgt spid="174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43"/>
                                        </p:tgtEl>
                                        <p:attrNameLst>
                                          <p:attrName>style.visibility</p:attrName>
                                        </p:attrNameLst>
                                      </p:cBhvr>
                                      <p:to>
                                        <p:strVal val="visible"/>
                                      </p:to>
                                    </p:set>
                                    <p:animEffect transition="in" filter="fade">
                                      <p:cBhvr>
                                        <p:cTn id="26" dur="20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12</a:t>
            </a:fld>
            <a:endParaRPr kumimoji="1" lang="ja-JP" altLang="en-US"/>
          </a:p>
        </p:txBody>
      </p:sp>
      <p:sp>
        <p:nvSpPr>
          <p:cNvPr id="39937" name="タイトル 1"/>
          <p:cNvSpPr>
            <a:spLocks noGrp="1"/>
          </p:cNvSpPr>
          <p:nvPr>
            <p:ph type="title" idx="4294967295"/>
          </p:nvPr>
        </p:nvSpPr>
        <p:spPr>
          <a:xfrm>
            <a:off x="611564" y="116632"/>
            <a:ext cx="8136899" cy="973137"/>
          </a:xfrm>
        </p:spPr>
        <p:txBody>
          <a:bodyPr>
            <a:normAutofit/>
          </a:bodyPr>
          <a:lstStyle/>
          <a:p>
            <a:pPr algn="ctr" eaLnBrk="1" hangingPunct="1"/>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負担する能力に応じて集める</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611564" y="1052736"/>
          <a:ext cx="8136900" cy="5112569"/>
        </p:xfrm>
        <a:graphic>
          <a:graphicData uri="http://schemas.openxmlformats.org/drawingml/2006/table">
            <a:tbl>
              <a:tblPr>
                <a:tableStyleId>{5C22544A-7EE6-4342-B048-85BDC9FD1C3A}</a:tableStyleId>
              </a:tblPr>
              <a:tblGrid>
                <a:gridCol w="793393">
                  <a:extLst>
                    <a:ext uri="{9D8B030D-6E8A-4147-A177-3AD203B41FA5}">
                      <a16:colId xmlns:a16="http://schemas.microsoft.com/office/drawing/2014/main" val="20000"/>
                    </a:ext>
                  </a:extLst>
                </a:gridCol>
                <a:gridCol w="1423937">
                  <a:extLst>
                    <a:ext uri="{9D8B030D-6E8A-4147-A177-3AD203B41FA5}">
                      <a16:colId xmlns:a16="http://schemas.microsoft.com/office/drawing/2014/main" val="20001"/>
                    </a:ext>
                  </a:extLst>
                </a:gridCol>
                <a:gridCol w="1423937">
                  <a:extLst>
                    <a:ext uri="{9D8B030D-6E8A-4147-A177-3AD203B41FA5}">
                      <a16:colId xmlns:a16="http://schemas.microsoft.com/office/drawing/2014/main" val="20002"/>
                    </a:ext>
                  </a:extLst>
                </a:gridCol>
                <a:gridCol w="1352741">
                  <a:extLst>
                    <a:ext uri="{9D8B030D-6E8A-4147-A177-3AD203B41FA5}">
                      <a16:colId xmlns:a16="http://schemas.microsoft.com/office/drawing/2014/main" val="20003"/>
                    </a:ext>
                  </a:extLst>
                </a:gridCol>
                <a:gridCol w="3142892">
                  <a:extLst>
                    <a:ext uri="{9D8B030D-6E8A-4147-A177-3AD203B41FA5}">
                      <a16:colId xmlns:a16="http://schemas.microsoft.com/office/drawing/2014/main" val="20004"/>
                    </a:ext>
                  </a:extLst>
                </a:gridCol>
              </a:tblGrid>
              <a:tr h="946622">
                <a:tc>
                  <a:txBody>
                    <a:bodyPr/>
                    <a:lstStyle/>
                    <a:p>
                      <a:pPr algn="ctr" fontAlgn="t"/>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累進税率</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0"/>
                  </a:ext>
                </a:extLst>
              </a:tr>
              <a:tr h="106570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245</a:t>
                      </a:r>
                    </a:p>
                    <a:p>
                      <a:pPr algn="ctr" rtl="0" fontAlgn="ctr"/>
                      <a:r>
                        <a:rPr lang="en-US" altLang="ja-JP"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455</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1"/>
                  </a:ext>
                </a:extLst>
              </a:tr>
              <a:tr h="1033413">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Ｂ</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40</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160</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2"/>
                  </a:ext>
                </a:extLst>
              </a:tr>
              <a:tr h="1033413">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Ｃ</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15</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85</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3"/>
                  </a:ext>
                </a:extLst>
              </a:tr>
              <a:tr h="1033413">
                <a:tc>
                  <a:txBody>
                    <a:bodyPr/>
                    <a:lstStyle/>
                    <a:p>
                      <a:pPr algn="ctr" rtl="0" fontAlgn="ct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4"/>
                  </a:ext>
                </a:extLst>
              </a:tr>
            </a:tbl>
          </a:graphicData>
        </a:graphic>
      </p:graphicFrame>
      <p:sp>
        <p:nvSpPr>
          <p:cNvPr id="18467" name="テキスト ボックス 8"/>
          <p:cNvSpPr txBox="1">
            <a:spLocks noChangeArrowheads="1"/>
          </p:cNvSpPr>
          <p:nvPr/>
        </p:nvSpPr>
        <p:spPr bwMode="auto">
          <a:xfrm>
            <a:off x="6544791" y="4349417"/>
            <a:ext cx="1998358"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これなら払える！</a:t>
            </a:r>
          </a:p>
        </p:txBody>
      </p:sp>
      <p:pic>
        <p:nvPicPr>
          <p:cNvPr id="18469" name="Picture 4" descr="照れている男性会社員のイラスト"/>
          <p:cNvPicPr>
            <a:picLocks noChangeAspect="1" noChangeArrowheads="1"/>
          </p:cNvPicPr>
          <p:nvPr/>
        </p:nvPicPr>
        <p:blipFill>
          <a:blip r:embed="rId3"/>
          <a:srcRect/>
          <a:stretch>
            <a:fillRect/>
          </a:stretch>
        </p:blipFill>
        <p:spPr bwMode="auto">
          <a:xfrm>
            <a:off x="5652120" y="4221088"/>
            <a:ext cx="684609" cy="696516"/>
          </a:xfrm>
          <a:prstGeom prst="rect">
            <a:avLst/>
          </a:prstGeom>
          <a:noFill/>
          <a:ln w="9525">
            <a:noFill/>
            <a:miter lim="800000"/>
            <a:headEnd/>
            <a:tailEnd/>
          </a:ln>
        </p:spPr>
      </p:pic>
      <p:pic>
        <p:nvPicPr>
          <p:cNvPr id="2050" name="Picture 2" descr="考え事をしている女性会社員のイラスト"/>
          <p:cNvPicPr>
            <a:picLocks noChangeAspect="1" noChangeArrowheads="1"/>
          </p:cNvPicPr>
          <p:nvPr/>
        </p:nvPicPr>
        <p:blipFill>
          <a:blip r:embed="rId4"/>
          <a:srcRect/>
          <a:stretch>
            <a:fillRect/>
          </a:stretch>
        </p:blipFill>
        <p:spPr bwMode="auto">
          <a:xfrm>
            <a:off x="5652120" y="2132856"/>
            <a:ext cx="684610" cy="706041"/>
          </a:xfrm>
          <a:prstGeom prst="rect">
            <a:avLst/>
          </a:prstGeom>
          <a:noFill/>
          <a:ln w="9525">
            <a:noFill/>
            <a:miter lim="800000"/>
            <a:headEnd/>
            <a:tailEnd/>
          </a:ln>
        </p:spPr>
      </p:pic>
      <p:pic>
        <p:nvPicPr>
          <p:cNvPr id="1026" name="Picture 2" descr="にやけている女性会社員のイラスト"/>
          <p:cNvPicPr>
            <a:picLocks noChangeAspect="1" noChangeArrowheads="1"/>
          </p:cNvPicPr>
          <p:nvPr/>
        </p:nvPicPr>
        <p:blipFill>
          <a:blip r:embed="rId5"/>
          <a:srcRect/>
          <a:stretch>
            <a:fillRect/>
          </a:stretch>
        </p:blipFill>
        <p:spPr bwMode="auto">
          <a:xfrm>
            <a:off x="5724128" y="3140968"/>
            <a:ext cx="654844" cy="673894"/>
          </a:xfrm>
          <a:prstGeom prst="rect">
            <a:avLst/>
          </a:prstGeom>
          <a:noFill/>
          <a:ln w="9525">
            <a:noFill/>
            <a:miter lim="800000"/>
            <a:headEnd/>
            <a:tailEnd/>
          </a:ln>
        </p:spPr>
      </p:pic>
      <p:sp>
        <p:nvSpPr>
          <p:cNvPr id="11" name="円形吹き出し 10"/>
          <p:cNvSpPr/>
          <p:nvPr/>
        </p:nvSpPr>
        <p:spPr>
          <a:xfrm>
            <a:off x="6516216" y="2132856"/>
            <a:ext cx="1872208" cy="648072"/>
          </a:xfrm>
          <a:prstGeom prst="wedgeEllipseCallout">
            <a:avLst>
              <a:gd name="adj1" fmla="val -65742"/>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6554316" y="2269032"/>
            <a:ext cx="2032266"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しょうがないか！</a:t>
            </a:r>
          </a:p>
        </p:txBody>
      </p:sp>
      <p:sp>
        <p:nvSpPr>
          <p:cNvPr id="13" name="テキスト ボックス 8"/>
          <p:cNvSpPr txBox="1">
            <a:spLocks noChangeArrowheads="1"/>
          </p:cNvSpPr>
          <p:nvPr/>
        </p:nvSpPr>
        <p:spPr bwMode="auto">
          <a:xfrm>
            <a:off x="6655901" y="3269297"/>
            <a:ext cx="1800200"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これは公平ね！</a:t>
            </a:r>
          </a:p>
        </p:txBody>
      </p:sp>
      <p:sp>
        <p:nvSpPr>
          <p:cNvPr id="14" name="円形吹き出し 13"/>
          <p:cNvSpPr/>
          <p:nvPr/>
        </p:nvSpPr>
        <p:spPr>
          <a:xfrm>
            <a:off x="6556140" y="3133128"/>
            <a:ext cx="1872208" cy="648072"/>
          </a:xfrm>
          <a:prstGeom prst="wedgeEllipseCallout">
            <a:avLst>
              <a:gd name="adj1" fmla="val -65742"/>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形吹き出し 14"/>
          <p:cNvSpPr/>
          <p:nvPr/>
        </p:nvSpPr>
        <p:spPr>
          <a:xfrm>
            <a:off x="6516216" y="4221088"/>
            <a:ext cx="1872208" cy="648072"/>
          </a:xfrm>
          <a:prstGeom prst="wedgeEllipseCallout">
            <a:avLst>
              <a:gd name="adj1" fmla="val -65742"/>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8386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469"/>
                                        </p:tgtEl>
                                        <p:attrNameLst>
                                          <p:attrName>style.visibility</p:attrName>
                                        </p:attrNameLst>
                                      </p:cBhvr>
                                      <p:to>
                                        <p:strVal val="visible"/>
                                      </p:to>
                                    </p:set>
                                    <p:animEffect transition="in" filter="fade">
                                      <p:cBhvr>
                                        <p:cTn id="34" dur="2000"/>
                                        <p:tgtEl>
                                          <p:spTgt spid="184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467"/>
                                        </p:tgtEl>
                                        <p:attrNameLst>
                                          <p:attrName>style.visibility</p:attrName>
                                        </p:attrNameLst>
                                      </p:cBhvr>
                                      <p:to>
                                        <p:strVal val="visible"/>
                                      </p:to>
                                    </p:set>
                                    <p:animEffect transition="in" filter="fade">
                                      <p:cBhvr>
                                        <p:cTn id="37" dur="2000"/>
                                        <p:tgtEl>
                                          <p:spTgt spid="1846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7" grpId="0"/>
      <p:bldP spid="11" grpId="0" animBg="1"/>
      <p:bldP spid="12" grpId="0"/>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雲 5"/>
          <p:cNvSpPr/>
          <p:nvPr/>
        </p:nvSpPr>
        <p:spPr>
          <a:xfrm>
            <a:off x="467544" y="1412776"/>
            <a:ext cx="7200800" cy="4233833"/>
          </a:xfrm>
          <a:prstGeom prst="cloud">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40" name="テキスト ボックス 6"/>
          <p:cNvSpPr txBox="1">
            <a:spLocks noChangeArrowheads="1"/>
          </p:cNvSpPr>
          <p:nvPr/>
        </p:nvSpPr>
        <p:spPr bwMode="auto">
          <a:xfrm>
            <a:off x="1691680" y="2348880"/>
            <a:ext cx="4744388" cy="2677656"/>
          </a:xfrm>
          <a:prstGeom prst="rect">
            <a:avLst/>
          </a:prstGeom>
          <a:noFill/>
          <a:ln w="9525">
            <a:noFill/>
            <a:miter lim="800000"/>
            <a:headEnd/>
            <a:tailEnd/>
          </a:ln>
        </p:spPr>
        <p:txBody>
          <a:bodyPr wrap="square">
            <a:spAutoFit/>
          </a:bodyPr>
          <a:lstStyle/>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・みんなから同じ金額を集める方法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・特定の人が全額負担する方法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・みんなから同じ率で集める方法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・負担する能力に応じて集める方法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4" descr="困った女性のイラスト"/>
          <p:cNvPicPr>
            <a:picLocks noChangeAspect="1" noChangeArrowheads="1"/>
          </p:cNvPicPr>
          <p:nvPr/>
        </p:nvPicPr>
        <p:blipFill>
          <a:blip r:embed="rId3"/>
          <a:srcRect/>
          <a:stretch>
            <a:fillRect/>
          </a:stretch>
        </p:blipFill>
        <p:spPr bwMode="auto">
          <a:xfrm>
            <a:off x="6732240" y="4293096"/>
            <a:ext cx="1697525" cy="1696816"/>
          </a:xfrm>
          <a:prstGeom prst="rect">
            <a:avLst/>
          </a:prstGeom>
          <a:noFill/>
          <a:ln w="9525">
            <a:noFill/>
            <a:miter lim="800000"/>
            <a:headEnd/>
            <a:tailEnd/>
          </a:ln>
        </p:spPr>
      </p:pic>
      <p:sp>
        <p:nvSpPr>
          <p:cNvPr id="8"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13</a:t>
            </a:fld>
            <a:endParaRPr kumimoji="1" lang="ja-JP" altLang="en-US"/>
          </a:p>
        </p:txBody>
      </p:sp>
      <p:sp>
        <p:nvSpPr>
          <p:cNvPr id="11" name="タイトル 1"/>
          <p:cNvSpPr txBox="1">
            <a:spLocks/>
          </p:cNvSpPr>
          <p:nvPr/>
        </p:nvSpPr>
        <p:spPr>
          <a:xfrm>
            <a:off x="-1588" y="21381"/>
            <a:ext cx="9144000" cy="11448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どれが公平な集め方？</a:t>
            </a:r>
          </a:p>
        </p:txBody>
      </p:sp>
    </p:spTree>
    <p:extLst>
      <p:ext uri="{BB962C8B-B14F-4D97-AF65-F5344CB8AC3E}">
        <p14:creationId xmlns:p14="http://schemas.microsoft.com/office/powerpoint/2010/main" val="188399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par>
                                <p:cTn id="9" presetID="10"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6" dur="1000"/>
                                        <p:tgtEl>
                                          <p:spTgt spid="1434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21" dur="1000"/>
                                        <p:tgtEl>
                                          <p:spTgt spid="1434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6" dur="1000"/>
                                        <p:tgtEl>
                                          <p:spTgt spid="1434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31" dur="1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教室の</a:t>
            </a:r>
            <a:r>
              <a:rPr lang="ja-JP" altLang="en-US" sz="3600" dirty="0">
                <a:latin typeface="メイリオ" panose="020B0604030504040204" pitchFamily="50" charset="-128"/>
                <a:ea typeface="メイリオ" panose="020B0604030504040204" pitchFamily="50" charset="-128"/>
              </a:rPr>
              <a:t>生徒</a:t>
            </a:r>
            <a:r>
              <a:rPr kumimoji="1" lang="ja-JP" altLang="en-US" sz="3600" dirty="0">
                <a:latin typeface="メイリオ" panose="020B0604030504040204" pitchFamily="50" charset="-128"/>
                <a:ea typeface="メイリオ" panose="020B0604030504040204" pitchFamily="50" charset="-128"/>
              </a:rPr>
              <a:t>数・・・</a:t>
            </a:r>
            <a:r>
              <a:rPr kumimoji="1" lang="en-US" altLang="ja-JP" sz="3600" dirty="0">
                <a:latin typeface="メイリオ" panose="020B0604030504040204" pitchFamily="50" charset="-128"/>
                <a:ea typeface="メイリオ" panose="020B0604030504040204" pitchFamily="50" charset="-128"/>
              </a:rPr>
              <a:t>30</a:t>
            </a:r>
            <a:r>
              <a:rPr kumimoji="1" lang="ja-JP" altLang="en-US" sz="3600" dirty="0">
                <a:latin typeface="メイリオ" panose="020B0604030504040204" pitchFamily="50" charset="-128"/>
                <a:ea typeface="メイリオ" panose="020B0604030504040204" pitchFamily="50" charset="-128"/>
              </a:rPr>
              <a:t>名</a:t>
            </a:r>
            <a:r>
              <a:rPr lang="ja-JP" altLang="en-US" sz="3600" dirty="0">
                <a:latin typeface="メイリオ" panose="020B0604030504040204" pitchFamily="50" charset="-128"/>
                <a:ea typeface="メイリオ" panose="020B0604030504040204" pitchFamily="50" charset="-128"/>
              </a:rPr>
              <a:t>と</a:t>
            </a:r>
            <a:r>
              <a:rPr kumimoji="1" lang="ja-JP" altLang="en-US" sz="3600" dirty="0">
                <a:latin typeface="メイリオ" panose="020B0604030504040204" pitchFamily="50" charset="-128"/>
                <a:ea typeface="メイリオ" panose="020B0604030504040204" pitchFamily="50" charset="-128"/>
              </a:rPr>
              <a:t>すると。</a:t>
            </a:r>
          </a:p>
        </p:txBody>
      </p:sp>
      <p:sp>
        <p:nvSpPr>
          <p:cNvPr id="3" name="コンテンツ プレースホルダー 2"/>
          <p:cNvSpPr>
            <a:spLocks noGrp="1"/>
          </p:cNvSpPr>
          <p:nvPr>
            <p:ph idx="1"/>
          </p:nvPr>
        </p:nvSpPr>
        <p:spPr>
          <a:xfrm>
            <a:off x="539552" y="1556792"/>
            <a:ext cx="8229600" cy="676672"/>
          </a:xfrm>
        </p:spPr>
        <p:txBody>
          <a:bodyPr/>
          <a:lstStyle/>
          <a:p>
            <a:r>
              <a:rPr kumimoji="1" lang="ja-JP" altLang="en-US" dirty="0"/>
              <a:t>ドリンクサーバーの設置費用　約</a:t>
            </a:r>
            <a:r>
              <a:rPr kumimoji="1" lang="en-US" altLang="ja-JP" dirty="0"/>
              <a:t>60</a:t>
            </a:r>
            <a:r>
              <a:rPr kumimoji="1" lang="ja-JP" altLang="en-US" dirty="0"/>
              <a:t>万円</a:t>
            </a:r>
          </a:p>
        </p:txBody>
      </p:sp>
      <p:sp>
        <p:nvSpPr>
          <p:cNvPr id="4" name="テキスト ボックス 3"/>
          <p:cNvSpPr txBox="1"/>
          <p:nvPr/>
        </p:nvSpPr>
        <p:spPr>
          <a:xfrm>
            <a:off x="539552" y="2348880"/>
            <a:ext cx="2448272" cy="584775"/>
          </a:xfrm>
          <a:prstGeom prst="rect">
            <a:avLst/>
          </a:prstGeom>
          <a:noFill/>
        </p:spPr>
        <p:txBody>
          <a:bodyPr wrap="square" rtlCol="0">
            <a:spAutoFit/>
          </a:bodyPr>
          <a:lstStyle/>
          <a:p>
            <a:r>
              <a:rPr kumimoji="1" lang="ja-JP" altLang="en-US" sz="3200" dirty="0"/>
              <a:t>負担の方法</a:t>
            </a:r>
          </a:p>
        </p:txBody>
      </p:sp>
      <p:sp>
        <p:nvSpPr>
          <p:cNvPr id="5" name="テキスト ボックス 4"/>
          <p:cNvSpPr txBox="1"/>
          <p:nvPr/>
        </p:nvSpPr>
        <p:spPr>
          <a:xfrm>
            <a:off x="1115616" y="3026569"/>
            <a:ext cx="5400600" cy="584775"/>
          </a:xfrm>
          <a:prstGeom prst="rect">
            <a:avLst/>
          </a:prstGeom>
          <a:noFill/>
        </p:spPr>
        <p:txBody>
          <a:bodyPr wrap="square" rtlCol="0">
            <a:spAutoFit/>
          </a:bodyPr>
          <a:lstStyle/>
          <a:p>
            <a:r>
              <a:rPr lang="ja-JP" altLang="en-US" sz="3200" dirty="0"/>
              <a:t>みんなで均等に負担する方法</a:t>
            </a:r>
            <a:endParaRPr kumimoji="1" lang="ja-JP" altLang="en-US" sz="3200" dirty="0"/>
          </a:p>
        </p:txBody>
      </p:sp>
      <p:sp>
        <p:nvSpPr>
          <p:cNvPr id="6" name="テキスト ボックス 5"/>
          <p:cNvSpPr txBox="1"/>
          <p:nvPr/>
        </p:nvSpPr>
        <p:spPr>
          <a:xfrm>
            <a:off x="1779225" y="3646564"/>
            <a:ext cx="6768752" cy="584775"/>
          </a:xfrm>
          <a:prstGeom prst="rect">
            <a:avLst/>
          </a:prstGeom>
          <a:noFill/>
        </p:spPr>
        <p:txBody>
          <a:bodyPr wrap="square" rtlCol="0">
            <a:spAutoFit/>
          </a:bodyPr>
          <a:lstStyle/>
          <a:p>
            <a:r>
              <a:rPr lang="ja-JP" altLang="en-US" sz="2400" dirty="0"/>
              <a:t>一人あたりの負担額　　</a:t>
            </a:r>
            <a:r>
              <a:rPr lang="en-US" altLang="ja-JP" sz="2400" dirty="0"/>
              <a:t>60</a:t>
            </a:r>
            <a:r>
              <a:rPr lang="ja-JP" altLang="en-US" sz="2400" dirty="0"/>
              <a:t>万円</a:t>
            </a:r>
            <a:r>
              <a:rPr lang="en-US" altLang="ja-JP" sz="2400" dirty="0"/>
              <a:t>÷30</a:t>
            </a:r>
            <a:r>
              <a:rPr lang="ja-JP" altLang="en-US" sz="2400" dirty="0"/>
              <a:t>名＝</a:t>
            </a:r>
            <a:r>
              <a:rPr lang="en-US" altLang="ja-JP" sz="3200" b="1" dirty="0"/>
              <a:t>2</a:t>
            </a:r>
            <a:r>
              <a:rPr lang="ja-JP" altLang="en-US" sz="3200" b="1" dirty="0"/>
              <a:t>万円</a:t>
            </a:r>
            <a:endParaRPr kumimoji="1" lang="ja-JP" altLang="en-US" sz="2400" b="1" dirty="0"/>
          </a:p>
        </p:txBody>
      </p:sp>
      <p:sp>
        <p:nvSpPr>
          <p:cNvPr id="7" name="テキスト ボックス 6"/>
          <p:cNvSpPr txBox="1"/>
          <p:nvPr/>
        </p:nvSpPr>
        <p:spPr>
          <a:xfrm>
            <a:off x="1187624" y="4488100"/>
            <a:ext cx="6120680" cy="584775"/>
          </a:xfrm>
          <a:prstGeom prst="rect">
            <a:avLst/>
          </a:prstGeom>
          <a:noFill/>
        </p:spPr>
        <p:txBody>
          <a:bodyPr wrap="square" rtlCol="0">
            <a:spAutoFit/>
          </a:bodyPr>
          <a:lstStyle/>
          <a:p>
            <a:r>
              <a:rPr lang="ja-JP" altLang="en-US" sz="3200" dirty="0"/>
              <a:t>使う人がより多く負担する方法</a:t>
            </a:r>
            <a:endParaRPr kumimoji="1" lang="ja-JP" altLang="en-US" sz="3200" dirty="0"/>
          </a:p>
        </p:txBody>
      </p:sp>
      <p:sp>
        <p:nvSpPr>
          <p:cNvPr id="9" name="テキスト ボックス 8"/>
          <p:cNvSpPr txBox="1"/>
          <p:nvPr/>
        </p:nvSpPr>
        <p:spPr>
          <a:xfrm>
            <a:off x="1779225" y="5505175"/>
            <a:ext cx="6768752" cy="584775"/>
          </a:xfrm>
          <a:prstGeom prst="rect">
            <a:avLst/>
          </a:prstGeom>
          <a:noFill/>
        </p:spPr>
        <p:txBody>
          <a:bodyPr wrap="square" rtlCol="0">
            <a:spAutoFit/>
          </a:bodyPr>
          <a:lstStyle/>
          <a:p>
            <a:r>
              <a:rPr lang="ja-JP" altLang="en-US" sz="2400" dirty="0"/>
              <a:t>一人あたりの負担額　　</a:t>
            </a:r>
            <a:r>
              <a:rPr lang="en-US" altLang="ja-JP" sz="2400" dirty="0"/>
              <a:t>60</a:t>
            </a:r>
            <a:r>
              <a:rPr lang="ja-JP" altLang="en-US" sz="2400" dirty="0"/>
              <a:t>万円</a:t>
            </a:r>
            <a:r>
              <a:rPr lang="en-US" altLang="ja-JP" sz="2400" dirty="0"/>
              <a:t>÷10</a:t>
            </a:r>
            <a:r>
              <a:rPr lang="ja-JP" altLang="en-US" sz="2400" dirty="0"/>
              <a:t>名＝</a:t>
            </a:r>
            <a:r>
              <a:rPr lang="en-US" altLang="ja-JP" sz="3200" b="1" dirty="0"/>
              <a:t>6</a:t>
            </a:r>
            <a:r>
              <a:rPr lang="ja-JP" altLang="en-US" sz="3200" b="1" dirty="0"/>
              <a:t>万円</a:t>
            </a:r>
            <a:endParaRPr kumimoji="1" lang="ja-JP" altLang="en-US" sz="2400" b="1" dirty="0"/>
          </a:p>
        </p:txBody>
      </p:sp>
      <p:sp>
        <p:nvSpPr>
          <p:cNvPr id="10" name="テキスト ボックス 9"/>
          <p:cNvSpPr txBox="1"/>
          <p:nvPr/>
        </p:nvSpPr>
        <p:spPr>
          <a:xfrm>
            <a:off x="2999912" y="5098649"/>
            <a:ext cx="3516304" cy="461665"/>
          </a:xfrm>
          <a:prstGeom prst="rect">
            <a:avLst/>
          </a:prstGeom>
          <a:noFill/>
        </p:spPr>
        <p:txBody>
          <a:bodyPr wrap="square" rtlCol="0">
            <a:spAutoFit/>
          </a:bodyPr>
          <a:lstStyle/>
          <a:p>
            <a:r>
              <a:rPr lang="ja-JP" altLang="en-US" sz="2400" dirty="0"/>
              <a:t>使う人は</a:t>
            </a:r>
            <a:r>
              <a:rPr lang="en-US" altLang="ja-JP" sz="2400" dirty="0"/>
              <a:t>10</a:t>
            </a:r>
            <a:r>
              <a:rPr lang="ja-JP" altLang="en-US" sz="2400" dirty="0"/>
              <a:t>名だとすると</a:t>
            </a:r>
            <a:endParaRPr kumimoji="1" lang="ja-JP" altLang="en-US" sz="2400" dirty="0"/>
          </a:p>
        </p:txBody>
      </p:sp>
    </p:spTree>
    <p:extLst>
      <p:ext uri="{BB962C8B-B14F-4D97-AF65-F5344CB8AC3E}">
        <p14:creationId xmlns:p14="http://schemas.microsoft.com/office/powerpoint/2010/main" val="13366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ドリンクサーバーは本当に必要</a:t>
            </a:r>
            <a:r>
              <a:rPr lang="en-US" altLang="ja-JP" sz="3600" dirty="0">
                <a:latin typeface="メイリオ" panose="020B0604030504040204" pitchFamily="50" charset="-128"/>
                <a:ea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39552" y="1412776"/>
            <a:ext cx="8229600" cy="2044824"/>
          </a:xfrm>
        </p:spPr>
        <p:txBody>
          <a:bodyPr/>
          <a:lstStyle/>
          <a:p>
            <a:r>
              <a:rPr lang="ja-JP" altLang="en-US" dirty="0"/>
              <a:t>無料で設置できるなら欲しいけど。</a:t>
            </a:r>
          </a:p>
          <a:p>
            <a:pPr marL="0" indent="0">
              <a:buNone/>
            </a:pPr>
            <a:endParaRPr lang="ja-JP" altLang="en-US" dirty="0"/>
          </a:p>
          <a:p>
            <a:r>
              <a:rPr kumimoji="1" lang="ja-JP" altLang="en-US" dirty="0"/>
              <a:t>たくさんの費用を自分が負担するなら不要。</a:t>
            </a:r>
          </a:p>
          <a:p>
            <a:endParaRPr lang="ja-JP" altLang="en-US" dirty="0"/>
          </a:p>
        </p:txBody>
      </p:sp>
      <p:sp>
        <p:nvSpPr>
          <p:cNvPr id="5" name="テキスト ボックス 4"/>
          <p:cNvSpPr txBox="1"/>
          <p:nvPr/>
        </p:nvSpPr>
        <p:spPr>
          <a:xfrm>
            <a:off x="1943708" y="3520482"/>
            <a:ext cx="5256584" cy="646331"/>
          </a:xfrm>
          <a:prstGeom prst="rect">
            <a:avLst/>
          </a:prstGeom>
          <a:solidFill>
            <a:srgbClr val="FFFF66"/>
          </a:solidFill>
        </p:spPr>
        <p:txBody>
          <a:bodyPr wrap="square" rtlCol="0">
            <a:spAutoFit/>
          </a:bodyPr>
          <a:lstStyle/>
          <a:p>
            <a:r>
              <a:rPr lang="ja-JP" altLang="en-US" sz="3600" dirty="0"/>
              <a:t>費用の負担を考えること。</a:t>
            </a:r>
          </a:p>
        </p:txBody>
      </p:sp>
      <p:sp>
        <p:nvSpPr>
          <p:cNvPr id="7" name="下矢印 6"/>
          <p:cNvSpPr/>
          <p:nvPr/>
        </p:nvSpPr>
        <p:spPr>
          <a:xfrm>
            <a:off x="4139952" y="4327582"/>
            <a:ext cx="864096" cy="1009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47664" y="5589237"/>
            <a:ext cx="6552728" cy="646331"/>
          </a:xfrm>
          <a:prstGeom prst="rect">
            <a:avLst/>
          </a:prstGeom>
          <a:solidFill>
            <a:srgbClr val="FFFF66"/>
          </a:solidFill>
        </p:spPr>
        <p:txBody>
          <a:bodyPr wrap="square" rtlCol="0">
            <a:spAutoFit/>
          </a:bodyPr>
          <a:lstStyle/>
          <a:p>
            <a:r>
              <a:rPr lang="ja-JP" altLang="en-US" sz="3600" dirty="0"/>
              <a:t>本当に必要なものを考えること。</a:t>
            </a:r>
          </a:p>
        </p:txBody>
      </p:sp>
    </p:spTree>
    <p:extLst>
      <p:ext uri="{BB962C8B-B14F-4D97-AF65-F5344CB8AC3E}">
        <p14:creationId xmlns:p14="http://schemas.microsoft.com/office/powerpoint/2010/main" val="711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latin typeface="メイリオ" panose="020B0604030504040204" pitchFamily="50" charset="-128"/>
                <a:ea typeface="メイリオ" panose="020B0604030504040204" pitchFamily="50" charset="-128"/>
              </a:rPr>
              <a:t>本当に必要なもの</a:t>
            </a:r>
            <a:r>
              <a:rPr lang="en-US" altLang="ja-JP" sz="3600" dirty="0">
                <a:latin typeface="メイリオ" panose="020B0604030504040204" pitchFamily="50" charset="-128"/>
                <a:ea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200" y="1600201"/>
            <a:ext cx="8229600" cy="1972816"/>
          </a:xfrm>
        </p:spPr>
        <p:txBody>
          <a:bodyPr/>
          <a:lstStyle/>
          <a:p>
            <a:r>
              <a:rPr lang="ja-JP" altLang="en-US" dirty="0"/>
              <a:t>机といす　　</a:t>
            </a:r>
            <a:r>
              <a:rPr lang="en-US" altLang="ja-JP" dirty="0"/>
              <a:t>1</a:t>
            </a:r>
            <a:r>
              <a:rPr lang="ja-JP" altLang="en-US" dirty="0"/>
              <a:t>セット・・・</a:t>
            </a:r>
            <a:r>
              <a:rPr lang="en-US" altLang="ja-JP" dirty="0"/>
              <a:t>2</a:t>
            </a:r>
            <a:r>
              <a:rPr lang="ja-JP" altLang="en-US" dirty="0"/>
              <a:t>万円</a:t>
            </a:r>
          </a:p>
          <a:p>
            <a:endParaRPr kumimoji="1" lang="ja-JP" altLang="en-US" dirty="0"/>
          </a:p>
          <a:p>
            <a:pPr marL="0" indent="0">
              <a:buNone/>
            </a:pPr>
            <a:r>
              <a:rPr lang="en-US" altLang="ja-JP" dirty="0"/>
              <a:t>30</a:t>
            </a:r>
            <a:r>
              <a:rPr lang="ja-JP" altLang="en-US" dirty="0"/>
              <a:t>名分の机といす・・・・</a:t>
            </a:r>
            <a:r>
              <a:rPr lang="en-US" altLang="ja-JP" dirty="0"/>
              <a:t>2</a:t>
            </a:r>
            <a:r>
              <a:rPr lang="ja-JP" altLang="en-US" dirty="0"/>
              <a:t>万円</a:t>
            </a:r>
            <a:r>
              <a:rPr lang="en-US" altLang="ja-JP" dirty="0"/>
              <a:t>×30</a:t>
            </a:r>
            <a:r>
              <a:rPr lang="ja-JP" altLang="en-US" dirty="0"/>
              <a:t>名＝</a:t>
            </a:r>
            <a:r>
              <a:rPr lang="en-US" altLang="ja-JP" dirty="0"/>
              <a:t>60</a:t>
            </a:r>
            <a:r>
              <a:rPr lang="ja-JP" altLang="en-US" dirty="0"/>
              <a:t>万円</a:t>
            </a:r>
            <a:endParaRPr kumimoji="1" lang="ja-JP" altLang="en-US" dirty="0"/>
          </a:p>
        </p:txBody>
      </p:sp>
      <p:sp>
        <p:nvSpPr>
          <p:cNvPr id="4" name="下矢印 3"/>
          <p:cNvSpPr/>
          <p:nvPr/>
        </p:nvSpPr>
        <p:spPr>
          <a:xfrm>
            <a:off x="3977934" y="3573016"/>
            <a:ext cx="10081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97614" y="4941168"/>
            <a:ext cx="6768752" cy="1200329"/>
          </a:xfrm>
          <a:prstGeom prst="rect">
            <a:avLst/>
          </a:prstGeom>
          <a:noFill/>
        </p:spPr>
        <p:txBody>
          <a:bodyPr wrap="square" rtlCol="0">
            <a:spAutoFit/>
          </a:bodyPr>
          <a:lstStyle/>
          <a:p>
            <a:pPr algn="ctr"/>
            <a:r>
              <a:rPr lang="ja-JP" altLang="en-US" sz="3600" dirty="0"/>
              <a:t>本当に必要なものは、</a:t>
            </a:r>
            <a:endParaRPr lang="en-US" altLang="ja-JP" sz="3600" dirty="0"/>
          </a:p>
          <a:p>
            <a:pPr algn="ctr"/>
            <a:r>
              <a:rPr lang="ja-JP" altLang="en-US" sz="3600" dirty="0"/>
              <a:t>社会にいるみんなで負担する。</a:t>
            </a:r>
            <a:endParaRPr kumimoji="1" lang="ja-JP" altLang="en-US" sz="3600" dirty="0"/>
          </a:p>
        </p:txBody>
      </p:sp>
    </p:spTree>
    <p:extLst>
      <p:ext uri="{BB962C8B-B14F-4D97-AF65-F5344CB8AC3E}">
        <p14:creationId xmlns:p14="http://schemas.microsoft.com/office/powerpoint/2010/main" val="38071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02" y="0"/>
            <a:ext cx="9144000" cy="1584176"/>
          </a:xfrm>
        </p:spPr>
        <p:txBody>
          <a:bodyPr>
            <a:noAutofit/>
          </a:bodyPr>
          <a:lstStyle/>
          <a:p>
            <a:r>
              <a:rPr lang="ja-JP" altLang="en-US"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社会」にとって</a:t>
            </a:r>
            <a:r>
              <a:rPr lang="ja-JP" altLang="en-US" sz="3600" dirty="0">
                <a:latin typeface="メイリオ" panose="020B0604030504040204" pitchFamily="50" charset="-128"/>
                <a:ea typeface="メイリオ" panose="020B0604030504040204" pitchFamily="50" charset="-128"/>
              </a:rPr>
              <a:t>必要なことって</a:t>
            </a:r>
            <a:br>
              <a:rPr lang="ja-JP" altLang="en-US" sz="36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誰が考えるの</a:t>
            </a:r>
            <a:r>
              <a:rPr lang="en-US" altLang="ja-JP" sz="3600" dirty="0">
                <a:latin typeface="メイリオ" panose="020B0604030504040204" pitchFamily="50" charset="-128"/>
                <a:ea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endParaRPr>
          </a:p>
        </p:txBody>
      </p:sp>
      <p:sp>
        <p:nvSpPr>
          <p:cNvPr id="28" name="タイトル 1"/>
          <p:cNvSpPr txBox="1">
            <a:spLocks/>
          </p:cNvSpPr>
          <p:nvPr/>
        </p:nvSpPr>
        <p:spPr bwMode="auto">
          <a:xfrm>
            <a:off x="755576" y="4124894"/>
            <a:ext cx="7992888" cy="109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4000" kern="0" dirty="0">
                <a:solidFill>
                  <a:schemeClr val="tx1">
                    <a:lumMod val="95000"/>
                    <a:lumOff val="5000"/>
                  </a:schemeClr>
                </a:solidFill>
                <a:latin typeface="メイリオ" panose="020B0604030504040204" pitchFamily="50" charset="-128"/>
                <a:ea typeface="メイリオ" panose="020B0604030504040204" pitchFamily="50" charset="-128"/>
              </a:rPr>
              <a:t>社会にいる</a:t>
            </a:r>
            <a:r>
              <a:rPr lang="ja-JP" altLang="en-US" sz="4000" b="1" kern="0" dirty="0">
                <a:solidFill>
                  <a:srgbClr val="FF0000"/>
                </a:solidFill>
                <a:latin typeface="メイリオ" panose="020B0604030504040204" pitchFamily="50" charset="-128"/>
                <a:ea typeface="メイリオ" panose="020B0604030504040204" pitchFamily="50" charset="-128"/>
              </a:rPr>
              <a:t>みんなで考える</a:t>
            </a:r>
            <a:r>
              <a:rPr lang="ja-JP" altLang="en-US" sz="4000" kern="0" dirty="0">
                <a:solidFill>
                  <a:schemeClr val="tx1">
                    <a:lumMod val="95000"/>
                    <a:lumOff val="5000"/>
                  </a:schemeClr>
                </a:solidFill>
                <a:latin typeface="メイリオ" panose="020B0604030504040204" pitchFamily="50" charset="-128"/>
                <a:ea typeface="メイリオ" panose="020B0604030504040204" pitchFamily="50" charset="-128"/>
              </a:rPr>
              <a:t>こと。</a:t>
            </a:r>
          </a:p>
        </p:txBody>
      </p:sp>
      <p:sp>
        <p:nvSpPr>
          <p:cNvPr id="3" name="下矢印 2"/>
          <p:cNvSpPr/>
          <p:nvPr/>
        </p:nvSpPr>
        <p:spPr>
          <a:xfrm>
            <a:off x="4049942" y="2000236"/>
            <a:ext cx="1008112" cy="1708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131840" y="5270534"/>
            <a:ext cx="4320480" cy="923330"/>
          </a:xfrm>
          <a:prstGeom prst="rect">
            <a:avLst/>
          </a:prstGeom>
          <a:noFill/>
        </p:spPr>
        <p:txBody>
          <a:bodyPr wrap="square" rtlCol="0">
            <a:spAutoFit/>
          </a:bodyPr>
          <a:lstStyle/>
          <a:p>
            <a:r>
              <a:rPr kumimoji="1" lang="ja-JP" altLang="en-US" sz="5400" dirty="0">
                <a:solidFill>
                  <a:srgbClr val="FF0000"/>
                </a:solidFill>
              </a:rPr>
              <a:t>民主主義</a:t>
            </a:r>
          </a:p>
        </p:txBody>
      </p:sp>
    </p:spTree>
    <p:extLst>
      <p:ext uri="{BB962C8B-B14F-4D97-AF65-F5344CB8AC3E}">
        <p14:creationId xmlns:p14="http://schemas.microsoft.com/office/powerpoint/2010/main" val="7438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3044299"/>
            <a:ext cx="547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自ら考えることが大切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lstStyle/>
          <a:p>
            <a:pPr>
              <a:lnSpc>
                <a:spcPct val="100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18</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6287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ormAutofit/>
          </a:bodyPr>
          <a:lstStyle/>
          <a:p>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税務署の仕事</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097312"/>
            <a:ext cx="5400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国税庁の組織と機構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広島国税局の組織と機構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国税庁の取組紹介動画</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国税庁の仕事や魅力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597745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775451" y="1340768"/>
            <a:ext cx="7612973" cy="2400657"/>
          </a:xfrm>
          <a:prstGeom prst="rect">
            <a:avLst/>
          </a:prstGeom>
          <a:noFill/>
          <a:ln w="9525">
            <a:noFill/>
            <a:miter lim="800000"/>
            <a:headEnd/>
            <a:tailEnd/>
          </a:ln>
        </p:spPr>
        <p:txBody>
          <a:bodyPr wrap="square">
            <a:spAutoFit/>
          </a:bodyPr>
          <a:lstStyle/>
          <a:p>
            <a:pPr eaLnBrk="1" hangingPunct="1">
              <a:lnSpc>
                <a:spcPts val="6000"/>
              </a:lnSpc>
              <a:defRPr/>
            </a:pP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　税金に対して正しく理解し、国や社会の在り方を自ら考えることが大切です</a:t>
            </a:r>
            <a:r>
              <a:rPr lang="ja-JP" altLang="en-US" sz="4400" b="1"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自ら考えることが大切</a:t>
            </a:r>
            <a:endParaRPr kumimoji="1" lang="ja-JP" altLang="en-US" sz="3200" b="0" dirty="0">
              <a:latin typeface="メイリオ" panose="020B0604030504040204" pitchFamily="50" charset="-128"/>
              <a:ea typeface="メイリオ" panose="020B0604030504040204" pitchFamily="50" charset="-128"/>
            </a:endParaRPr>
          </a:p>
        </p:txBody>
      </p:sp>
      <p:pic>
        <p:nvPicPr>
          <p:cNvPr id="10" name="図 9" descr="zaimu_Illus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82" y="3861048"/>
            <a:ext cx="3595910" cy="2426556"/>
          </a:xfrm>
          <a:prstGeom prst="rect">
            <a:avLst/>
          </a:prstGeom>
        </p:spPr>
      </p:pic>
    </p:spTree>
    <p:extLst>
      <p:ext uri="{BB962C8B-B14F-4D97-AF65-F5344CB8AC3E}">
        <p14:creationId xmlns:p14="http://schemas.microsoft.com/office/powerpoint/2010/main" val="146565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Line 13"/>
          <p:cNvSpPr>
            <a:spLocks noChangeShapeType="1"/>
          </p:cNvSpPr>
          <p:nvPr/>
        </p:nvSpPr>
        <p:spPr bwMode="auto">
          <a:xfrm>
            <a:off x="2482852" y="2115541"/>
            <a:ext cx="3814763" cy="0"/>
          </a:xfrm>
          <a:prstGeom prst="line">
            <a:avLst/>
          </a:prstGeom>
          <a:noFill/>
          <a:ln w="57150">
            <a:solidFill>
              <a:srgbClr val="7E2E83"/>
            </a:solidFill>
            <a:round/>
            <a:headEnd type="none" w="lg" len="lg"/>
            <a:tailEnd type="none" w="lg" len="lg"/>
          </a:ln>
          <a:extLst>
            <a:ext uri="{909E8E84-426E-40DD-AFC4-6F175D3DCCD1}">
              <a14:hiddenFill xmlns:a14="http://schemas.microsoft.com/office/drawing/2010/main">
                <a:noFill/>
              </a14:hiddenFill>
            </a:ext>
          </a:extLst>
        </p:spPr>
        <p:txBody>
          <a:bodyPr anchor="ct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0" name="Line 14"/>
          <p:cNvSpPr>
            <a:spLocks noChangeShapeType="1"/>
          </p:cNvSpPr>
          <p:nvPr/>
        </p:nvSpPr>
        <p:spPr bwMode="auto">
          <a:xfrm>
            <a:off x="4440237" y="2481438"/>
            <a:ext cx="37633" cy="2547762"/>
          </a:xfrm>
          <a:prstGeom prst="line">
            <a:avLst/>
          </a:prstGeom>
          <a:noFill/>
          <a:ln w="57150">
            <a:solidFill>
              <a:srgbClr val="7E2E83"/>
            </a:solidFill>
            <a:round/>
            <a:headEnd type="none" w="lg" len="lg"/>
            <a:tailEnd type="none" w="lg" len="lg"/>
          </a:ln>
          <a:extLst>
            <a:ext uri="{909E8E84-426E-40DD-AFC4-6F175D3DCCD1}">
              <a14:hiddenFill xmlns:a14="http://schemas.microsoft.com/office/drawing/2010/main">
                <a:noFill/>
              </a14:hiddenFill>
            </a:ext>
          </a:extLst>
        </p:spPr>
        <p:txBody>
          <a:bodyPr anchor="ct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1" name="Freeform 15"/>
          <p:cNvSpPr>
            <a:spLocks/>
          </p:cNvSpPr>
          <p:nvPr/>
        </p:nvSpPr>
        <p:spPr bwMode="auto">
          <a:xfrm>
            <a:off x="5795963" y="2106016"/>
            <a:ext cx="792162" cy="1079500"/>
          </a:xfrm>
          <a:custGeom>
            <a:avLst/>
            <a:gdLst>
              <a:gd name="T0" fmla="*/ 0 w 499"/>
              <a:gd name="T1" fmla="*/ 0 h 499"/>
              <a:gd name="T2" fmla="*/ 0 w 499"/>
              <a:gd name="T3" fmla="*/ 2147483646 h 499"/>
              <a:gd name="T4" fmla="*/ 2147483646 w 499"/>
              <a:gd name="T5" fmla="*/ 2147483646 h 499"/>
              <a:gd name="T6" fmla="*/ 0 60000 65536"/>
              <a:gd name="T7" fmla="*/ 0 60000 65536"/>
              <a:gd name="T8" fmla="*/ 0 60000 65536"/>
              <a:gd name="T9" fmla="*/ 0 w 499"/>
              <a:gd name="T10" fmla="*/ 0 h 499"/>
              <a:gd name="T11" fmla="*/ 499 w 499"/>
              <a:gd name="T12" fmla="*/ 499 h 499"/>
            </a:gdLst>
            <a:ahLst/>
            <a:cxnLst>
              <a:cxn ang="T6">
                <a:pos x="T0" y="T1"/>
              </a:cxn>
              <a:cxn ang="T7">
                <a:pos x="T2" y="T3"/>
              </a:cxn>
              <a:cxn ang="T8">
                <a:pos x="T4" y="T5"/>
              </a:cxn>
            </a:cxnLst>
            <a:rect l="T9" t="T10" r="T11" b="T12"/>
            <a:pathLst>
              <a:path w="499" h="499">
                <a:moveTo>
                  <a:pt x="0" y="0"/>
                </a:moveTo>
                <a:lnTo>
                  <a:pt x="0" y="499"/>
                </a:lnTo>
                <a:lnTo>
                  <a:pt x="499" y="499"/>
                </a:lnTo>
              </a:path>
            </a:pathLst>
          </a:custGeom>
          <a:noFill/>
          <a:ln w="57150" cap="flat" cmpd="sng">
            <a:solidFill>
              <a:srgbClr val="7E2E83"/>
            </a:solidFill>
            <a:prstDash val="solid"/>
            <a:round/>
            <a:headEnd type="none" w="lg" len="lg"/>
            <a:tailEnd type="none" w="lg" len="lg"/>
          </a:ln>
        </p:spPr>
        <p:txBody>
          <a:bodyPr anchor="ct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5" name="AutoShape 19"/>
          <p:cNvSpPr>
            <a:spLocks noChangeArrowheads="1"/>
          </p:cNvSpPr>
          <p:nvPr/>
        </p:nvSpPr>
        <p:spPr bwMode="auto">
          <a:xfrm>
            <a:off x="539750" y="1758353"/>
            <a:ext cx="2160588" cy="774882"/>
          </a:xfrm>
          <a:prstGeom prst="roundRect">
            <a:avLst>
              <a:gd name="adj" fmla="val 16667"/>
            </a:avLst>
          </a:prstGeom>
          <a:solidFill>
            <a:schemeClr val="bg1">
              <a:lumMod val="85000"/>
            </a:schemeClr>
          </a:solid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6" name="AutoShape 20"/>
          <p:cNvSpPr>
            <a:spLocks noChangeArrowheads="1"/>
          </p:cNvSpPr>
          <p:nvPr/>
        </p:nvSpPr>
        <p:spPr bwMode="auto">
          <a:xfrm>
            <a:off x="6037265" y="1758353"/>
            <a:ext cx="2808287" cy="647700"/>
          </a:xfrm>
          <a:prstGeom prst="roundRect">
            <a:avLst>
              <a:gd name="adj" fmla="val 16667"/>
            </a:avLst>
          </a:prstGeom>
          <a:solidFill>
            <a:schemeClr val="bg1">
              <a:lumMod val="85000"/>
            </a:schemeClr>
          </a:solid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7" name="AutoShape 21"/>
          <p:cNvSpPr>
            <a:spLocks noChangeArrowheads="1"/>
          </p:cNvSpPr>
          <p:nvPr/>
        </p:nvSpPr>
        <p:spPr bwMode="auto">
          <a:xfrm>
            <a:off x="6037265" y="2825153"/>
            <a:ext cx="2808287" cy="647700"/>
          </a:xfrm>
          <a:prstGeom prst="roundRect">
            <a:avLst>
              <a:gd name="adj" fmla="val 16667"/>
            </a:avLst>
          </a:prstGeom>
          <a:solidFill>
            <a:schemeClr val="bg1">
              <a:lumMod val="85000"/>
            </a:schemeClr>
          </a:solid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0" name="Rectangle 41"/>
          <p:cNvSpPr>
            <a:spLocks noChangeArrowheads="1"/>
          </p:cNvSpPr>
          <p:nvPr/>
        </p:nvSpPr>
        <p:spPr bwMode="auto">
          <a:xfrm>
            <a:off x="1039815" y="1993808"/>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財務省</a:t>
            </a:r>
          </a:p>
        </p:txBody>
      </p:sp>
      <p:grpSp>
        <p:nvGrpSpPr>
          <p:cNvPr id="7" name="グループ化 6"/>
          <p:cNvGrpSpPr/>
          <p:nvPr/>
        </p:nvGrpSpPr>
        <p:grpSpPr>
          <a:xfrm>
            <a:off x="3419477" y="1758353"/>
            <a:ext cx="2017713" cy="774882"/>
            <a:chOff x="3419477" y="1758353"/>
            <a:chExt cx="2017713" cy="774882"/>
          </a:xfrm>
          <a:solidFill>
            <a:schemeClr val="bg1">
              <a:lumMod val="85000"/>
            </a:schemeClr>
          </a:solidFill>
        </p:grpSpPr>
        <p:sp>
          <p:nvSpPr>
            <p:cNvPr id="57352" name="AutoShape 16"/>
            <p:cNvSpPr>
              <a:spLocks noChangeArrowheads="1"/>
            </p:cNvSpPr>
            <p:nvPr/>
          </p:nvSpPr>
          <p:spPr bwMode="auto">
            <a:xfrm>
              <a:off x="3419477" y="1758353"/>
              <a:ext cx="2017713" cy="774882"/>
            </a:xfrm>
            <a:prstGeom prst="roundRect">
              <a:avLst>
                <a:gd name="adj" fmla="val 16667"/>
              </a:avLst>
            </a:prstGeom>
            <a:grp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1" name="Rectangle 42"/>
            <p:cNvSpPr>
              <a:spLocks noChangeArrowheads="1"/>
            </p:cNvSpPr>
            <p:nvPr/>
          </p:nvSpPr>
          <p:spPr bwMode="auto">
            <a:xfrm>
              <a:off x="3659940" y="1892522"/>
              <a:ext cx="1493836" cy="561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国税庁</a:t>
              </a:r>
            </a:p>
          </p:txBody>
        </p:sp>
      </p:grpSp>
      <p:grpSp>
        <p:nvGrpSpPr>
          <p:cNvPr id="5" name="グループ化 4"/>
          <p:cNvGrpSpPr/>
          <p:nvPr/>
        </p:nvGrpSpPr>
        <p:grpSpPr>
          <a:xfrm>
            <a:off x="3465489" y="3509322"/>
            <a:ext cx="2125111" cy="647752"/>
            <a:chOff x="3365771" y="3546349"/>
            <a:chExt cx="2125111" cy="647752"/>
          </a:xfrm>
          <a:solidFill>
            <a:schemeClr val="bg1">
              <a:lumMod val="85000"/>
            </a:schemeClr>
          </a:solidFill>
        </p:grpSpPr>
        <p:sp>
          <p:nvSpPr>
            <p:cNvPr id="57353" name="AutoShape 17"/>
            <p:cNvSpPr>
              <a:spLocks noChangeArrowheads="1"/>
            </p:cNvSpPr>
            <p:nvPr/>
          </p:nvSpPr>
          <p:spPr bwMode="auto">
            <a:xfrm>
              <a:off x="3365771" y="3546349"/>
              <a:ext cx="2017713" cy="647752"/>
            </a:xfrm>
            <a:prstGeom prst="roundRect">
              <a:avLst>
                <a:gd name="adj" fmla="val 16667"/>
              </a:avLst>
            </a:prstGeom>
            <a:grp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2" name="Rectangle 43"/>
            <p:cNvSpPr>
              <a:spLocks noChangeArrowheads="1"/>
            </p:cNvSpPr>
            <p:nvPr/>
          </p:nvSpPr>
          <p:spPr bwMode="auto">
            <a:xfrm>
              <a:off x="3449812" y="3680998"/>
              <a:ext cx="2041070" cy="508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国税局（</a:t>
              </a:r>
              <a:r>
                <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 name="グループ化 5"/>
          <p:cNvGrpSpPr/>
          <p:nvPr/>
        </p:nvGrpSpPr>
        <p:grpSpPr>
          <a:xfrm>
            <a:off x="3518283" y="4943825"/>
            <a:ext cx="2017713" cy="716196"/>
            <a:chOff x="3466290" y="4750161"/>
            <a:chExt cx="2017713" cy="716196"/>
          </a:xfrm>
          <a:solidFill>
            <a:schemeClr val="bg1">
              <a:lumMod val="85000"/>
            </a:schemeClr>
          </a:solidFill>
        </p:grpSpPr>
        <p:sp>
          <p:nvSpPr>
            <p:cNvPr id="57354" name="AutoShape 18"/>
            <p:cNvSpPr>
              <a:spLocks noChangeArrowheads="1"/>
            </p:cNvSpPr>
            <p:nvPr/>
          </p:nvSpPr>
          <p:spPr bwMode="auto">
            <a:xfrm>
              <a:off x="3466290" y="4750161"/>
              <a:ext cx="2017713" cy="716196"/>
            </a:xfrm>
            <a:prstGeom prst="roundRect">
              <a:avLst>
                <a:gd name="adj" fmla="val 16667"/>
              </a:avLst>
            </a:prstGeom>
            <a:grp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3" name="Rectangle 44"/>
            <p:cNvSpPr>
              <a:spLocks noChangeArrowheads="1"/>
            </p:cNvSpPr>
            <p:nvPr/>
          </p:nvSpPr>
          <p:spPr bwMode="auto">
            <a:xfrm>
              <a:off x="3478106" y="4931138"/>
              <a:ext cx="1898863" cy="508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税務署（</a:t>
              </a:r>
              <a:r>
                <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524</a:t>
              </a: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7384" name="Rectangle 45"/>
          <p:cNvSpPr>
            <a:spLocks noChangeArrowheads="1"/>
          </p:cNvSpPr>
          <p:nvPr/>
        </p:nvSpPr>
        <p:spPr bwMode="auto">
          <a:xfrm>
            <a:off x="4593075" y="4244174"/>
            <a:ext cx="1995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沖縄国税事務所を含む</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5" name="Rectangle 46"/>
          <p:cNvSpPr>
            <a:spLocks noChangeArrowheads="1"/>
          </p:cNvSpPr>
          <p:nvPr/>
        </p:nvSpPr>
        <p:spPr bwMode="auto">
          <a:xfrm>
            <a:off x="6375400" y="1809153"/>
            <a:ext cx="213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税務大学校</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ClrTx/>
              <a:buFontTx/>
              <a:buNone/>
            </a:pP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本校と全国</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の地方研修所）</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6" name="Rectangle 47"/>
          <p:cNvSpPr>
            <a:spLocks noChangeArrowheads="1"/>
          </p:cNvSpPr>
          <p:nvPr/>
        </p:nvSpPr>
        <p:spPr bwMode="auto">
          <a:xfrm>
            <a:off x="6375400" y="2896591"/>
            <a:ext cx="213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国税不服審判所</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ClrTx/>
              <a:buFontTx/>
              <a:buNone/>
            </a:pP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本部と全国</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の支部等）</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387" name="Picture 48" descr="p13_国税局ill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17" y="3462370"/>
            <a:ext cx="852273" cy="80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8" name="Picture 49" descr="p13_税務署ill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852" y="4885964"/>
            <a:ext cx="867247" cy="8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2" name="Picture 52" descr="C:\Documents and Settings\A307961\デスクトップ\illust20130911\illust20130911\「税を考える週間」資料用イラスト本データ（20130911）\JPEG\P13-財務省建物.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505" y="2711266"/>
            <a:ext cx="919801" cy="87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title"/>
          </p:nvPr>
        </p:nvSpPr>
        <p:spPr>
          <a:xfrm>
            <a:off x="0" y="-14763"/>
            <a:ext cx="9140400" cy="972000"/>
          </a:xfrm>
          <a:solidFill>
            <a:srgbClr val="0070C0"/>
          </a:solidFill>
        </p:spPr>
        <p:txBody>
          <a:bodyPr anchor="ctr">
            <a:normAutofit/>
          </a:bodyPr>
          <a:lstStyle/>
          <a:p>
            <a:pPr>
              <a:lnSpc>
                <a:spcPct val="10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国税庁の組織と機構</a:t>
            </a:r>
            <a:endParaRPr lang="ja-JP" altLang="en-US" sz="36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479493" y="6336304"/>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041DC522-C068-40DD-AEA3-221012DC4553}"/>
              </a:ext>
            </a:extLst>
          </p:cNvPr>
          <p:cNvSpPr>
            <a:spLocks noChangeArrowheads="1"/>
          </p:cNvSpPr>
          <p:nvPr/>
        </p:nvSpPr>
        <p:spPr bwMode="auto">
          <a:xfrm>
            <a:off x="0" y="-14763"/>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8882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14"/>
          <p:cNvSpPr>
            <a:spLocks noChangeShapeType="1"/>
          </p:cNvSpPr>
          <p:nvPr/>
        </p:nvSpPr>
        <p:spPr bwMode="auto">
          <a:xfrm flipH="1">
            <a:off x="1663148" y="2317280"/>
            <a:ext cx="1462039" cy="14383"/>
          </a:xfrm>
          <a:prstGeom prst="line">
            <a:avLst/>
          </a:prstGeom>
          <a:noFill/>
          <a:ln w="57150">
            <a:solidFill>
              <a:srgbClr val="003399"/>
            </a:solidFill>
            <a:round/>
            <a:headEnd type="none" w="lg" len="lg"/>
            <a:tailEnd type="none" w="lg" len="lg"/>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50" name="Line 14"/>
          <p:cNvSpPr>
            <a:spLocks noChangeShapeType="1"/>
          </p:cNvSpPr>
          <p:nvPr/>
        </p:nvSpPr>
        <p:spPr bwMode="auto">
          <a:xfrm flipH="1">
            <a:off x="1616765" y="1155571"/>
            <a:ext cx="6613" cy="1381501"/>
          </a:xfrm>
          <a:prstGeom prst="line">
            <a:avLst/>
          </a:prstGeom>
          <a:noFill/>
          <a:ln w="57150">
            <a:solidFill>
              <a:srgbClr val="003399"/>
            </a:solidFill>
            <a:round/>
            <a:headEnd type="none" w="lg" len="lg"/>
            <a:tailEnd type="none" w="lg" len="lg"/>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53" name="AutoShape 17"/>
          <p:cNvSpPr>
            <a:spLocks noChangeArrowheads="1"/>
          </p:cNvSpPr>
          <p:nvPr/>
        </p:nvSpPr>
        <p:spPr bwMode="auto">
          <a:xfrm>
            <a:off x="615315" y="1114057"/>
            <a:ext cx="2017713" cy="503237"/>
          </a:xfrm>
          <a:prstGeom prst="roundRect">
            <a:avLst>
              <a:gd name="adj" fmla="val 16667"/>
            </a:avLst>
          </a:prstGeom>
          <a:solidFill>
            <a:srgbClr val="003399"/>
          </a:solidFill>
          <a:ln>
            <a:no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54" name="AutoShape 18"/>
          <p:cNvSpPr>
            <a:spLocks noChangeArrowheads="1"/>
          </p:cNvSpPr>
          <p:nvPr/>
        </p:nvSpPr>
        <p:spPr bwMode="auto">
          <a:xfrm>
            <a:off x="600075" y="2071672"/>
            <a:ext cx="2017713" cy="503237"/>
          </a:xfrm>
          <a:prstGeom prst="roundRect">
            <a:avLst>
              <a:gd name="adj" fmla="val 16667"/>
            </a:avLst>
          </a:prstGeom>
          <a:solidFill>
            <a:srgbClr val="003399"/>
          </a:solidFill>
          <a:ln>
            <a:no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81" name="Rectangle 42"/>
          <p:cNvSpPr>
            <a:spLocks noChangeArrowheads="1"/>
          </p:cNvSpPr>
          <p:nvPr/>
        </p:nvSpPr>
        <p:spPr bwMode="auto">
          <a:xfrm>
            <a:off x="628069" y="987151"/>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広島国税局</a:t>
            </a:r>
          </a:p>
        </p:txBody>
      </p:sp>
      <p:sp>
        <p:nvSpPr>
          <p:cNvPr id="57383" name="Rectangle 44"/>
          <p:cNvSpPr>
            <a:spLocks noChangeArrowheads="1"/>
          </p:cNvSpPr>
          <p:nvPr/>
        </p:nvSpPr>
        <p:spPr bwMode="auto">
          <a:xfrm>
            <a:off x="457200" y="2061037"/>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税務署（</a:t>
            </a:r>
            <a:r>
              <a:rPr lang="en-US" altLang="ja-JP"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50</a:t>
            </a: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86" name="Rectangle 47"/>
          <p:cNvSpPr>
            <a:spLocks noChangeArrowheads="1"/>
          </p:cNvSpPr>
          <p:nvPr/>
        </p:nvSpPr>
        <p:spPr bwMode="auto">
          <a:xfrm>
            <a:off x="4403725" y="2188889"/>
            <a:ext cx="213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国税不服審判所</a:t>
            </a:r>
            <a:endPar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fontAlgn="base">
              <a:spcBef>
                <a:spcPct val="0"/>
              </a:spcBef>
              <a:spcAft>
                <a:spcPct val="0"/>
              </a:spcAft>
              <a:buClrTx/>
              <a:buFontTx/>
              <a:buNone/>
            </a:pPr>
            <a:r>
              <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本部と全国</a:t>
            </a:r>
            <a:r>
              <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12</a:t>
            </a:r>
            <a:r>
              <a:rPr lang="ja-JP" altLang="en-US"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の支部等）</a:t>
            </a:r>
            <a:endPar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57387" name="Picture 48" descr="p13_国税局ill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 y="943090"/>
            <a:ext cx="7921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8" name="Picture 49" descr="p13_税務署ill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1900699"/>
            <a:ext cx="7921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91" name="Rectangle 52"/>
          <p:cNvSpPr>
            <a:spLocks noChangeArrowheads="1"/>
          </p:cNvSpPr>
          <p:nvPr/>
        </p:nvSpPr>
        <p:spPr bwMode="auto">
          <a:xfrm>
            <a:off x="0" y="0"/>
            <a:ext cx="9140825"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タイトル 2"/>
          <p:cNvSpPr>
            <a:spLocks noGrp="1"/>
          </p:cNvSpPr>
          <p:nvPr>
            <p:ph type="title"/>
          </p:nvPr>
        </p:nvSpPr>
        <p:spPr>
          <a:solidFill>
            <a:srgbClr val="003399"/>
          </a:solidFill>
        </p:spPr>
        <p:txBody>
          <a:bodyPr>
            <a:norm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広島国税局の組織と機構</a:t>
            </a:r>
            <a:endParaRPr kumimoji="1" lang="ja-JP" altLang="en-US" sz="3200" b="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4294967295"/>
          </p:nvPr>
        </p:nvSpPr>
        <p:spPr>
          <a:xfrm>
            <a:off x="8567738" y="6453188"/>
            <a:ext cx="576262" cy="404812"/>
          </a:xfrm>
        </p:spPr>
        <p:txBody>
          <a:bodyPr/>
          <a:lstStyle/>
          <a:p>
            <a:fld id="{C870111A-7876-4376-AA8A-B94741648D09}" type="slidenum">
              <a:rPr lang="ja-JP" altLang="en-US" smtClean="0">
                <a:solidFill>
                  <a:prstClr val="black">
                    <a:tint val="75000"/>
                  </a:prstClr>
                </a:solidFill>
              </a:rPr>
              <a:pPr/>
              <a:t>3</a:t>
            </a:fld>
            <a:endParaRPr lang="ja-JP" altLang="en-US" dirty="0">
              <a:solidFill>
                <a:prstClr val="black">
                  <a:tint val="75000"/>
                </a:prstClr>
              </a:solidFill>
            </a:endParaRPr>
          </a:p>
        </p:txBody>
      </p:sp>
      <p:graphicFrame>
        <p:nvGraphicFramePr>
          <p:cNvPr id="7" name="表 6"/>
          <p:cNvGraphicFramePr>
            <a:graphicFrameLocks noGrp="1"/>
          </p:cNvGraphicFramePr>
          <p:nvPr>
            <p:extLst/>
          </p:nvPr>
        </p:nvGraphicFramePr>
        <p:xfrm>
          <a:off x="202385" y="3610623"/>
          <a:ext cx="2514164" cy="2091565"/>
        </p:xfrm>
        <a:graphic>
          <a:graphicData uri="http://schemas.openxmlformats.org/drawingml/2006/table">
            <a:tbl>
              <a:tblPr firstRow="1" bandRow="1">
                <a:tableStyleId>{7DF18680-E054-41AD-8BC1-D1AEF772440D}</a:tableStyleId>
              </a:tblPr>
              <a:tblGrid>
                <a:gridCol w="1257082">
                  <a:extLst>
                    <a:ext uri="{9D8B030D-6E8A-4147-A177-3AD203B41FA5}">
                      <a16:colId xmlns:a16="http://schemas.microsoft.com/office/drawing/2014/main" val="20000"/>
                    </a:ext>
                  </a:extLst>
                </a:gridCol>
                <a:gridCol w="1257082">
                  <a:extLst>
                    <a:ext uri="{9D8B030D-6E8A-4147-A177-3AD203B41FA5}">
                      <a16:colId xmlns:a16="http://schemas.microsoft.com/office/drawing/2014/main" val="20001"/>
                    </a:ext>
                  </a:extLst>
                </a:gridCol>
              </a:tblGrid>
              <a:tr h="298795">
                <a:tc>
                  <a:txBody>
                    <a:bodyPr/>
                    <a:lstStyle/>
                    <a:p>
                      <a:pPr algn="ctr"/>
                      <a:r>
                        <a:rPr kumimoji="1" lang="ja-JP" altLang="en-US" sz="1200" dirty="0"/>
                        <a:t>県　名</a:t>
                      </a:r>
                    </a:p>
                  </a:txBody>
                  <a:tcPr anchor="ctr"/>
                </a:tc>
                <a:tc>
                  <a:txBody>
                    <a:bodyPr/>
                    <a:lstStyle/>
                    <a:p>
                      <a:pPr algn="ctr"/>
                      <a:r>
                        <a:rPr kumimoji="1" lang="ja-JP" altLang="en-US" sz="1200" dirty="0"/>
                        <a:t>税務署数</a:t>
                      </a:r>
                      <a:endParaRPr kumimoji="1" lang="en-US" altLang="ja-JP" sz="1200" dirty="0"/>
                    </a:p>
                  </a:txBody>
                  <a:tcPr anchor="ctr"/>
                </a:tc>
                <a:extLst>
                  <a:ext uri="{0D108BD9-81ED-4DB2-BD59-A6C34878D82A}">
                    <a16:rowId xmlns:a16="http://schemas.microsoft.com/office/drawing/2014/main" val="10000"/>
                  </a:ext>
                </a:extLst>
              </a:tr>
              <a:tr h="298795">
                <a:tc>
                  <a:txBody>
                    <a:bodyPr/>
                    <a:lstStyle/>
                    <a:p>
                      <a:pPr algn="ctr"/>
                      <a:r>
                        <a:rPr kumimoji="1" lang="ja-JP" altLang="en-US" sz="1200" dirty="0"/>
                        <a:t>鳥 取 県</a:t>
                      </a:r>
                    </a:p>
                  </a:txBody>
                  <a:tcPr anchor="ctr"/>
                </a:tc>
                <a:tc>
                  <a:txBody>
                    <a:bodyPr/>
                    <a:lstStyle/>
                    <a:p>
                      <a:r>
                        <a:rPr kumimoji="1" lang="ja-JP" altLang="en-US" sz="1200" dirty="0"/>
                        <a:t>　　　３署</a:t>
                      </a:r>
                      <a:endParaRPr kumimoji="1" lang="en-US" altLang="ja-JP" sz="1200" dirty="0"/>
                    </a:p>
                  </a:txBody>
                  <a:tcPr anchor="ctr"/>
                </a:tc>
                <a:extLst>
                  <a:ext uri="{0D108BD9-81ED-4DB2-BD59-A6C34878D82A}">
                    <a16:rowId xmlns:a16="http://schemas.microsoft.com/office/drawing/2014/main" val="10001"/>
                  </a:ext>
                </a:extLst>
              </a:tr>
              <a:tr h="298795">
                <a:tc>
                  <a:txBody>
                    <a:bodyPr/>
                    <a:lstStyle/>
                    <a:p>
                      <a:pPr algn="ctr"/>
                      <a:r>
                        <a:rPr kumimoji="1" lang="ja-JP" altLang="en-US" sz="1200" dirty="0"/>
                        <a:t>島 根 県</a:t>
                      </a:r>
                    </a:p>
                  </a:txBody>
                  <a:tcPr anchor="ctr"/>
                </a:tc>
                <a:tc>
                  <a:txBody>
                    <a:bodyPr/>
                    <a:lstStyle/>
                    <a:p>
                      <a:r>
                        <a:rPr kumimoji="1" lang="ja-JP" altLang="en-US" sz="1200" dirty="0"/>
                        <a:t>　　　７署</a:t>
                      </a:r>
                    </a:p>
                  </a:txBody>
                  <a:tcPr anchor="ctr"/>
                </a:tc>
                <a:extLst>
                  <a:ext uri="{0D108BD9-81ED-4DB2-BD59-A6C34878D82A}">
                    <a16:rowId xmlns:a16="http://schemas.microsoft.com/office/drawing/2014/main" val="10002"/>
                  </a:ext>
                </a:extLst>
              </a:tr>
              <a:tr h="298795">
                <a:tc>
                  <a:txBody>
                    <a:bodyPr/>
                    <a:lstStyle/>
                    <a:p>
                      <a:pPr algn="ctr"/>
                      <a:r>
                        <a:rPr kumimoji="1" lang="ja-JP" altLang="en-US" sz="1200" dirty="0"/>
                        <a:t>岡 山 県</a:t>
                      </a:r>
                    </a:p>
                  </a:txBody>
                  <a:tcPr anchor="ctr"/>
                </a:tc>
                <a:tc>
                  <a:txBody>
                    <a:bodyPr/>
                    <a:lstStyle/>
                    <a:p>
                      <a:r>
                        <a:rPr kumimoji="1" lang="ja-JP" altLang="en-US" sz="1200" dirty="0"/>
                        <a:t>　　１３署</a:t>
                      </a:r>
                    </a:p>
                  </a:txBody>
                  <a:tcPr anchor="ctr"/>
                </a:tc>
                <a:extLst>
                  <a:ext uri="{0D108BD9-81ED-4DB2-BD59-A6C34878D82A}">
                    <a16:rowId xmlns:a16="http://schemas.microsoft.com/office/drawing/2014/main" val="10003"/>
                  </a:ext>
                </a:extLst>
              </a:tr>
              <a:tr h="298795">
                <a:tc>
                  <a:txBody>
                    <a:bodyPr/>
                    <a:lstStyle/>
                    <a:p>
                      <a:pPr algn="ctr"/>
                      <a:r>
                        <a:rPr kumimoji="1" lang="ja-JP" altLang="en-US" sz="1200" dirty="0"/>
                        <a:t>広 島 県</a:t>
                      </a:r>
                    </a:p>
                  </a:txBody>
                  <a:tcPr anchor="ctr"/>
                </a:tc>
                <a:tc>
                  <a:txBody>
                    <a:bodyPr/>
                    <a:lstStyle/>
                    <a:p>
                      <a:r>
                        <a:rPr kumimoji="1" lang="ja-JP" altLang="en-US" sz="1200" dirty="0"/>
                        <a:t>　　１６署</a:t>
                      </a:r>
                    </a:p>
                  </a:txBody>
                  <a:tcPr anchor="ctr"/>
                </a:tc>
                <a:extLst>
                  <a:ext uri="{0D108BD9-81ED-4DB2-BD59-A6C34878D82A}">
                    <a16:rowId xmlns:a16="http://schemas.microsoft.com/office/drawing/2014/main" val="10004"/>
                  </a:ext>
                </a:extLst>
              </a:tr>
              <a:tr h="298795">
                <a:tc>
                  <a:txBody>
                    <a:bodyPr/>
                    <a:lstStyle/>
                    <a:p>
                      <a:pPr algn="ctr"/>
                      <a:r>
                        <a:rPr kumimoji="1" lang="ja-JP" altLang="en-US" sz="1200" dirty="0"/>
                        <a:t>山 口 県</a:t>
                      </a:r>
                    </a:p>
                  </a:txBody>
                  <a:tcPr anchor="ctr"/>
                </a:tc>
                <a:tc>
                  <a:txBody>
                    <a:bodyPr/>
                    <a:lstStyle/>
                    <a:p>
                      <a:r>
                        <a:rPr kumimoji="1" lang="ja-JP" altLang="en-US" sz="1200" dirty="0"/>
                        <a:t>　　１１署</a:t>
                      </a:r>
                    </a:p>
                  </a:txBody>
                  <a:tcPr anchor="ctr"/>
                </a:tc>
                <a:extLst>
                  <a:ext uri="{0D108BD9-81ED-4DB2-BD59-A6C34878D82A}">
                    <a16:rowId xmlns:a16="http://schemas.microsoft.com/office/drawing/2014/main" val="10005"/>
                  </a:ext>
                </a:extLst>
              </a:tr>
              <a:tr h="298795">
                <a:tc>
                  <a:txBody>
                    <a:bodyPr/>
                    <a:lstStyle/>
                    <a:p>
                      <a:pPr algn="ctr"/>
                      <a:r>
                        <a:rPr kumimoji="1" lang="ja-JP" altLang="en-US" sz="1200" dirty="0"/>
                        <a:t>合　計</a:t>
                      </a:r>
                    </a:p>
                  </a:txBody>
                  <a:tcPr anchor="ctr"/>
                </a:tc>
                <a:tc>
                  <a:txBody>
                    <a:bodyPr/>
                    <a:lstStyle/>
                    <a:p>
                      <a:r>
                        <a:rPr kumimoji="1" lang="ja-JP" altLang="en-US" sz="1200" dirty="0"/>
                        <a:t>　　５０署</a:t>
                      </a:r>
                    </a:p>
                  </a:txBody>
                  <a:tcPr anchor="ctr"/>
                </a:tc>
                <a:extLst>
                  <a:ext uri="{0D108BD9-81ED-4DB2-BD59-A6C34878D82A}">
                    <a16:rowId xmlns:a16="http://schemas.microsoft.com/office/drawing/2014/main" val="10006"/>
                  </a:ext>
                </a:extLst>
              </a:tr>
            </a:tbl>
          </a:graphicData>
        </a:graphic>
      </p:graphicFrame>
      <p:sp>
        <p:nvSpPr>
          <p:cNvPr id="9" name="テキスト ボックス 8"/>
          <p:cNvSpPr txBox="1"/>
          <p:nvPr/>
        </p:nvSpPr>
        <p:spPr>
          <a:xfrm>
            <a:off x="-32385" y="3179120"/>
            <a:ext cx="3029875" cy="30777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広島国税局管内の県別税務署数</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grpSp>
        <p:nvGrpSpPr>
          <p:cNvPr id="28" name="グループ化 27"/>
          <p:cNvGrpSpPr/>
          <p:nvPr/>
        </p:nvGrpSpPr>
        <p:grpSpPr>
          <a:xfrm>
            <a:off x="2820017" y="1118650"/>
            <a:ext cx="6287640" cy="1975302"/>
            <a:chOff x="287338" y="3519758"/>
            <a:chExt cx="8569326" cy="2879725"/>
          </a:xfrm>
        </p:grpSpPr>
        <p:sp>
          <p:nvSpPr>
            <p:cNvPr id="29" name="AutoShape 26"/>
            <p:cNvSpPr>
              <a:spLocks noChangeArrowheads="1"/>
            </p:cNvSpPr>
            <p:nvPr/>
          </p:nvSpPr>
          <p:spPr bwMode="auto">
            <a:xfrm>
              <a:off x="287338" y="3519758"/>
              <a:ext cx="8569326" cy="2879725"/>
            </a:xfrm>
            <a:prstGeom prst="roundRect">
              <a:avLst>
                <a:gd name="adj" fmla="val 6338"/>
              </a:avLst>
            </a:prstGeom>
            <a:gradFill rotWithShape="1">
              <a:gsLst>
                <a:gs pos="0">
                  <a:srgbClr val="465FAC"/>
                </a:gs>
                <a:gs pos="100000">
                  <a:srgbClr val="FFFFFF"/>
                </a:gs>
              </a:gsLst>
              <a:lin ang="5400000" scaled="1"/>
            </a:gradFill>
            <a:ln>
              <a:noFill/>
            </a:ln>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30" name="Picture 4"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5059363"/>
              <a:ext cx="2233613"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3932238"/>
              <a:ext cx="2233613"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5059363"/>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3932238"/>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5059363"/>
              <a:ext cx="2233613"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059363"/>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1"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32238"/>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utoShape 25"/>
            <p:cNvSpPr>
              <a:spLocks noChangeArrowheads="1"/>
            </p:cNvSpPr>
            <p:nvPr/>
          </p:nvSpPr>
          <p:spPr bwMode="auto">
            <a:xfrm>
              <a:off x="2795588" y="5581650"/>
              <a:ext cx="1439862" cy="144463"/>
            </a:xfrm>
            <a:prstGeom prst="roundRect">
              <a:avLst>
                <a:gd name="adj" fmla="val 50000"/>
              </a:avLst>
            </a:prstGeom>
            <a:solidFill>
              <a:srgbClr val="3366FF"/>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8" name="AutoShape 26"/>
            <p:cNvSpPr>
              <a:spLocks noChangeArrowheads="1"/>
            </p:cNvSpPr>
            <p:nvPr/>
          </p:nvSpPr>
          <p:spPr bwMode="auto">
            <a:xfrm>
              <a:off x="4776788" y="5581650"/>
              <a:ext cx="1439862" cy="144463"/>
            </a:xfrm>
            <a:prstGeom prst="roundRect">
              <a:avLst>
                <a:gd name="adj" fmla="val 50000"/>
              </a:avLst>
            </a:prstGeom>
            <a:solidFill>
              <a:srgbClr val="33CCCC"/>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9" name="AutoShape 27"/>
            <p:cNvSpPr>
              <a:spLocks noChangeArrowheads="1"/>
            </p:cNvSpPr>
            <p:nvPr/>
          </p:nvSpPr>
          <p:spPr bwMode="auto">
            <a:xfrm>
              <a:off x="6681788" y="5581650"/>
              <a:ext cx="1439862" cy="144463"/>
            </a:xfrm>
            <a:prstGeom prst="roundRect">
              <a:avLst>
                <a:gd name="adj" fmla="val 50000"/>
              </a:avLst>
            </a:prstGeom>
            <a:solidFill>
              <a:srgbClr val="FF99CC"/>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0" name="AutoShape 28"/>
            <p:cNvSpPr>
              <a:spLocks noChangeArrowheads="1"/>
            </p:cNvSpPr>
            <p:nvPr/>
          </p:nvSpPr>
          <p:spPr bwMode="auto">
            <a:xfrm>
              <a:off x="857250" y="5581650"/>
              <a:ext cx="1439863" cy="144463"/>
            </a:xfrm>
            <a:prstGeom prst="roundRect">
              <a:avLst>
                <a:gd name="adj" fmla="val 50000"/>
              </a:avLst>
            </a:prstGeom>
            <a:solidFill>
              <a:srgbClr val="00808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1" name="AutoShape 29"/>
            <p:cNvSpPr>
              <a:spLocks noChangeArrowheads="1"/>
            </p:cNvSpPr>
            <p:nvPr/>
          </p:nvSpPr>
          <p:spPr bwMode="auto">
            <a:xfrm>
              <a:off x="2795588" y="4460875"/>
              <a:ext cx="1439862" cy="144463"/>
            </a:xfrm>
            <a:prstGeom prst="roundRect">
              <a:avLst>
                <a:gd name="adj" fmla="val 50000"/>
              </a:avLst>
            </a:prstGeom>
            <a:solidFill>
              <a:srgbClr val="17600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2" name="AutoShape 30"/>
            <p:cNvSpPr>
              <a:spLocks noChangeArrowheads="1"/>
            </p:cNvSpPr>
            <p:nvPr/>
          </p:nvSpPr>
          <p:spPr bwMode="auto">
            <a:xfrm>
              <a:off x="4775200" y="4460875"/>
              <a:ext cx="1439863" cy="144463"/>
            </a:xfrm>
            <a:prstGeom prst="roundRect">
              <a:avLst>
                <a:gd name="adj" fmla="val 50000"/>
              </a:avLst>
            </a:prstGeom>
            <a:solidFill>
              <a:srgbClr val="FF660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3" name="AutoShape 32"/>
            <p:cNvSpPr>
              <a:spLocks noChangeArrowheads="1"/>
            </p:cNvSpPr>
            <p:nvPr/>
          </p:nvSpPr>
          <p:spPr bwMode="auto">
            <a:xfrm>
              <a:off x="855663" y="4460875"/>
              <a:ext cx="1439862" cy="144463"/>
            </a:xfrm>
            <a:prstGeom prst="roundRect">
              <a:avLst>
                <a:gd name="adj" fmla="val 50000"/>
              </a:avLst>
            </a:prstGeom>
            <a:solidFill>
              <a:srgbClr val="29AE0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4" name="Rectangle 33"/>
            <p:cNvSpPr>
              <a:spLocks noChangeArrowheads="1"/>
            </p:cNvSpPr>
            <p:nvPr/>
          </p:nvSpPr>
          <p:spPr bwMode="auto">
            <a:xfrm>
              <a:off x="1147063" y="4076700"/>
              <a:ext cx="880874"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総務課</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Rectangle 34"/>
            <p:cNvSpPr>
              <a:spLocks noChangeArrowheads="1"/>
            </p:cNvSpPr>
            <p:nvPr/>
          </p:nvSpPr>
          <p:spPr bwMode="auto">
            <a:xfrm>
              <a:off x="2667526" y="4076700"/>
              <a:ext cx="171980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税務広報広聴官</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46" name="グループ化 51"/>
            <p:cNvGrpSpPr>
              <a:grpSpLocks/>
            </p:cNvGrpSpPr>
            <p:nvPr/>
          </p:nvGrpSpPr>
          <p:grpSpPr bwMode="auto">
            <a:xfrm>
              <a:off x="6299200" y="3932238"/>
              <a:ext cx="2233613" cy="865187"/>
              <a:chOff x="6299201" y="3932238"/>
              <a:chExt cx="2233613" cy="865187"/>
            </a:xfrm>
            <a:effectLst>
              <a:outerShdw blurRad="50800" dist="38100" dir="2700000" algn="tl" rotWithShape="0">
                <a:prstClr val="black">
                  <a:alpha val="40000"/>
                </a:prstClr>
              </a:outerShdw>
            </a:effectLst>
          </p:grpSpPr>
          <p:pic>
            <p:nvPicPr>
              <p:cNvPr id="52" name="Picture 9"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1" y="3932238"/>
                <a:ext cx="22336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31"/>
              <p:cNvSpPr>
                <a:spLocks noChangeArrowheads="1"/>
              </p:cNvSpPr>
              <p:nvPr/>
            </p:nvSpPr>
            <p:spPr bwMode="auto">
              <a:xfrm>
                <a:off x="6680201" y="4460875"/>
                <a:ext cx="1439863" cy="144462"/>
              </a:xfrm>
              <a:prstGeom prst="roundRect">
                <a:avLst>
                  <a:gd name="adj" fmla="val 50000"/>
                </a:avLst>
              </a:prstGeom>
              <a:solidFill>
                <a:srgbClr val="99CCFF"/>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4" name="Rectangle 35"/>
              <p:cNvSpPr>
                <a:spLocks noChangeArrowheads="1"/>
              </p:cNvSpPr>
              <p:nvPr/>
            </p:nvSpPr>
            <p:spPr bwMode="auto">
              <a:xfrm>
                <a:off x="6866735" y="4076699"/>
                <a:ext cx="1090607"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徴収部門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47" name="Rectangle 36"/>
            <p:cNvSpPr>
              <a:spLocks noChangeArrowheads="1"/>
            </p:cNvSpPr>
            <p:nvPr/>
          </p:nvSpPr>
          <p:spPr bwMode="auto">
            <a:xfrm>
              <a:off x="4753589" y="5205413"/>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法人課税部門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8" name="Rectangle 37"/>
            <p:cNvSpPr>
              <a:spLocks noChangeArrowheads="1"/>
            </p:cNvSpPr>
            <p:nvPr/>
          </p:nvSpPr>
          <p:spPr bwMode="auto">
            <a:xfrm>
              <a:off x="6763458" y="5205413"/>
              <a:ext cx="1300337"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酒類指導官</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9" name="Rectangle 38"/>
            <p:cNvSpPr>
              <a:spLocks noChangeArrowheads="1"/>
            </p:cNvSpPr>
            <p:nvPr/>
          </p:nvSpPr>
          <p:spPr bwMode="auto">
            <a:xfrm>
              <a:off x="2772389" y="5205413"/>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資産課税部門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0" name="Rectangle 39"/>
            <p:cNvSpPr>
              <a:spLocks noChangeArrowheads="1"/>
            </p:cNvSpPr>
            <p:nvPr/>
          </p:nvSpPr>
          <p:spPr bwMode="auto">
            <a:xfrm>
              <a:off x="834052" y="5205413"/>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個人課税部門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1" name="Rectangle 40"/>
            <p:cNvSpPr>
              <a:spLocks noChangeArrowheads="1"/>
            </p:cNvSpPr>
            <p:nvPr/>
          </p:nvSpPr>
          <p:spPr bwMode="auto">
            <a:xfrm>
              <a:off x="4752003" y="4076700"/>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管理運営部門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56" name="テキスト ボックス 55"/>
          <p:cNvSpPr txBox="1"/>
          <p:nvPr/>
        </p:nvSpPr>
        <p:spPr>
          <a:xfrm>
            <a:off x="2817585" y="1111212"/>
            <a:ext cx="1767669" cy="30777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税務署の機構</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58" name="図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101" y="3032203"/>
            <a:ext cx="6224004" cy="3883320"/>
          </a:xfrm>
          <a:prstGeom prst="rect">
            <a:avLst/>
          </a:prstGeom>
          <a:noFill/>
          <a:extLst>
            <a:ext uri="{909E8E84-426E-40DD-AFC4-6F175D3DCCD1}">
              <a14:hiddenFill xmlns:a14="http://schemas.microsoft.com/office/drawing/2010/main">
                <a:solidFill>
                  <a:srgbClr val="FFFFFF"/>
                </a:solidFill>
              </a14:hiddenFill>
            </a:ext>
          </a:extLst>
        </p:spPr>
      </p:pic>
      <p:sp>
        <p:nvSpPr>
          <p:cNvPr id="59" name="AutoShape 17"/>
          <p:cNvSpPr>
            <a:spLocks noChangeArrowheads="1"/>
          </p:cNvSpPr>
          <p:nvPr/>
        </p:nvSpPr>
        <p:spPr bwMode="auto">
          <a:xfrm>
            <a:off x="4643392" y="3376885"/>
            <a:ext cx="961785" cy="386155"/>
          </a:xfrm>
          <a:prstGeom prst="roundRect">
            <a:avLst>
              <a:gd name="adj" fmla="val 16667"/>
            </a:avLst>
          </a:prstGeom>
          <a:solidFill>
            <a:srgbClr val="CC99FF"/>
          </a:solidFill>
          <a:ln>
            <a:solidFill>
              <a:srgbClr val="7030A0"/>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0" name="Rectangle 42"/>
          <p:cNvSpPr>
            <a:spLocks noChangeArrowheads="1"/>
          </p:cNvSpPr>
          <p:nvPr/>
        </p:nvSpPr>
        <p:spPr bwMode="auto">
          <a:xfrm>
            <a:off x="4163421" y="3166210"/>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島根県</a:t>
            </a:r>
          </a:p>
        </p:txBody>
      </p:sp>
      <p:sp>
        <p:nvSpPr>
          <p:cNvPr id="62" name="AutoShape 17"/>
          <p:cNvSpPr>
            <a:spLocks noChangeArrowheads="1"/>
          </p:cNvSpPr>
          <p:nvPr/>
        </p:nvSpPr>
        <p:spPr bwMode="auto">
          <a:xfrm>
            <a:off x="7166677" y="2779328"/>
            <a:ext cx="961785" cy="386155"/>
          </a:xfrm>
          <a:prstGeom prst="roundRect">
            <a:avLst>
              <a:gd name="adj" fmla="val 16667"/>
            </a:avLst>
          </a:prstGeom>
          <a:solidFill>
            <a:srgbClr val="6699FF"/>
          </a:solidFill>
          <a:ln>
            <a:solidFill>
              <a:srgbClr val="0066FF"/>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1" name="Rectangle 42"/>
          <p:cNvSpPr>
            <a:spLocks noChangeArrowheads="1"/>
          </p:cNvSpPr>
          <p:nvPr/>
        </p:nvSpPr>
        <p:spPr bwMode="auto">
          <a:xfrm>
            <a:off x="6676804" y="2581975"/>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鳥取県</a:t>
            </a:r>
          </a:p>
        </p:txBody>
      </p:sp>
      <p:sp>
        <p:nvSpPr>
          <p:cNvPr id="63" name="AutoShape 17"/>
          <p:cNvSpPr>
            <a:spLocks noChangeArrowheads="1"/>
          </p:cNvSpPr>
          <p:nvPr/>
        </p:nvSpPr>
        <p:spPr bwMode="auto">
          <a:xfrm>
            <a:off x="3135376" y="6356116"/>
            <a:ext cx="961785" cy="386155"/>
          </a:xfrm>
          <a:prstGeom prst="roundRect">
            <a:avLst>
              <a:gd name="adj" fmla="val 16667"/>
            </a:avLst>
          </a:prstGeom>
          <a:solidFill>
            <a:schemeClr val="accent2">
              <a:lumMod val="60000"/>
              <a:lumOff val="40000"/>
            </a:schemeClr>
          </a:solidFill>
          <a:ln>
            <a:solidFill>
              <a:schemeClr val="accent2">
                <a:lumMod val="50000"/>
              </a:schemeClr>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4" name="Rectangle 42"/>
          <p:cNvSpPr>
            <a:spLocks noChangeArrowheads="1"/>
          </p:cNvSpPr>
          <p:nvPr/>
        </p:nvSpPr>
        <p:spPr bwMode="auto">
          <a:xfrm>
            <a:off x="2626733" y="6152467"/>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山口県</a:t>
            </a:r>
          </a:p>
        </p:txBody>
      </p:sp>
      <p:sp>
        <p:nvSpPr>
          <p:cNvPr id="65" name="AutoShape 17"/>
          <p:cNvSpPr>
            <a:spLocks noChangeArrowheads="1"/>
          </p:cNvSpPr>
          <p:nvPr/>
        </p:nvSpPr>
        <p:spPr bwMode="auto">
          <a:xfrm>
            <a:off x="7029810" y="5766312"/>
            <a:ext cx="961785" cy="386155"/>
          </a:xfrm>
          <a:prstGeom prst="roundRect">
            <a:avLst>
              <a:gd name="adj" fmla="val 16667"/>
            </a:avLst>
          </a:prstGeom>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6" name="Rectangle 42"/>
          <p:cNvSpPr>
            <a:spLocks noChangeArrowheads="1"/>
          </p:cNvSpPr>
          <p:nvPr/>
        </p:nvSpPr>
        <p:spPr bwMode="auto">
          <a:xfrm>
            <a:off x="6520102" y="5574420"/>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広島県</a:t>
            </a:r>
          </a:p>
        </p:txBody>
      </p:sp>
      <p:sp>
        <p:nvSpPr>
          <p:cNvPr id="67" name="AutoShape 17"/>
          <p:cNvSpPr>
            <a:spLocks noChangeArrowheads="1"/>
          </p:cNvSpPr>
          <p:nvPr/>
        </p:nvSpPr>
        <p:spPr bwMode="auto">
          <a:xfrm>
            <a:off x="8128077" y="5316034"/>
            <a:ext cx="961785" cy="386155"/>
          </a:xfrm>
          <a:prstGeom prst="roundRect">
            <a:avLst>
              <a:gd name="adj" fmla="val 16667"/>
            </a:avLst>
          </a:prstGeom>
          <a:solidFill>
            <a:srgbClr val="FFCCCC"/>
          </a:solidFill>
          <a:ln>
            <a:solidFill>
              <a:srgbClr val="FFCCCC"/>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8" name="Rectangle 42"/>
          <p:cNvSpPr>
            <a:spLocks noChangeArrowheads="1"/>
          </p:cNvSpPr>
          <p:nvPr/>
        </p:nvSpPr>
        <p:spPr bwMode="auto">
          <a:xfrm>
            <a:off x="7618369" y="5127507"/>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岡山県</a:t>
            </a:r>
          </a:p>
        </p:txBody>
      </p:sp>
    </p:spTree>
    <p:extLst>
      <p:ext uri="{BB962C8B-B14F-4D97-AF65-F5344CB8AC3E}">
        <p14:creationId xmlns:p14="http://schemas.microsoft.com/office/powerpoint/2010/main" val="1214029798"/>
      </p:ext>
    </p:extLst>
  </p:cSld>
  <p:clrMapOvr>
    <a:masterClrMapping/>
  </p:clrMapOvr>
  <mc:AlternateContent xmlns:mc="http://schemas.openxmlformats.org/markup-compatibility/2006" xmlns:p14="http://schemas.microsoft.com/office/powerpoint/2010/main">
    <mc:Choice Requires="p14">
      <p:transition spd="slow" p14:dur="2000" advTm="30970"/>
    </mc:Choice>
    <mc:Fallback xmlns="">
      <p:transition spd="slow" advTm="309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200" y="1239121"/>
            <a:ext cx="6604000" cy="4953000"/>
          </a:xfrm>
          <a:prstGeom prst="rect">
            <a:avLst/>
          </a:prstGeom>
        </p:spPr>
      </p:pic>
      <p:sp>
        <p:nvSpPr>
          <p:cNvPr id="4" name="タイトル 3"/>
          <p:cNvSpPr>
            <a:spLocks noGrp="1"/>
          </p:cNvSpPr>
          <p:nvPr>
            <p:ph type="title"/>
          </p:nvPr>
        </p:nvSpPr>
        <p:spPr/>
        <p:txBody>
          <a:bodyPr>
            <a:normAutofit/>
          </a:bodyPr>
          <a:lstStyle/>
          <a:p>
            <a:pPr>
              <a:lnSpc>
                <a:spcPct val="100000"/>
              </a:lnSpc>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国税庁の取組紹介動画</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Web-TAX-TV</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「ドラマ版ダイジェスト」～</a:t>
            </a:r>
          </a:p>
        </p:txBody>
      </p:sp>
      <p:sp>
        <p:nvSpPr>
          <p:cNvPr id="3" name="スライド番号プレースホルダー 1">
            <a:extLst>
              <a:ext uri="{FF2B5EF4-FFF2-40B4-BE49-F238E27FC236}">
                <a16:creationId xmlns:a16="http://schemas.microsoft.com/office/drawing/2014/main" id="{6951377B-C287-4598-A88E-BF02B00CA443}"/>
              </a:ext>
            </a:extLst>
          </p:cNvPr>
          <p:cNvSpPr txBox="1">
            <a:spLocks/>
          </p:cNvSpPr>
          <p:nvPr/>
        </p:nvSpPr>
        <p:spPr>
          <a:xfrm>
            <a:off x="8567738" y="6459240"/>
            <a:ext cx="576262" cy="404812"/>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1200" kern="1200">
                <a:solidFill>
                  <a:schemeClr val="tx1">
                    <a:tint val="75000"/>
                  </a:schemeClr>
                </a:solidFill>
                <a:latin typeface="Tahoma" panose="020B060403050404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4</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9">
            <a:extLst>
              <a:ext uri="{FF2B5EF4-FFF2-40B4-BE49-F238E27FC236}">
                <a16:creationId xmlns:a16="http://schemas.microsoft.com/office/drawing/2014/main" id="{19B58B95-26E0-4D9E-8E5F-6D02F0B1135D}"/>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384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44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国税庁の仕事</a:t>
            </a:r>
          </a:p>
        </p:txBody>
      </p:sp>
      <p:sp>
        <p:nvSpPr>
          <p:cNvPr id="11" name="正方形/長方形 10"/>
          <p:cNvSpPr/>
          <p:nvPr/>
        </p:nvSpPr>
        <p:spPr>
          <a:xfrm>
            <a:off x="3132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調査官</a:t>
            </a:r>
          </a:p>
        </p:txBody>
      </p:sp>
      <p:sp>
        <p:nvSpPr>
          <p:cNvPr id="12" name="正方形/長方形 11"/>
          <p:cNvSpPr/>
          <p:nvPr/>
        </p:nvSpPr>
        <p:spPr>
          <a:xfrm>
            <a:off x="6120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徴収官</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4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実査官</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132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査察官</a:t>
            </a:r>
          </a:p>
        </p:txBody>
      </p:sp>
      <p:sp>
        <p:nvSpPr>
          <p:cNvPr id="15" name="正方形/長方形 14"/>
          <p:cNvSpPr/>
          <p:nvPr/>
        </p:nvSpPr>
        <p:spPr>
          <a:xfrm>
            <a:off x="6120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税のプロフェッショナルを目指して</a:t>
            </a:r>
          </a:p>
        </p:txBody>
      </p:sp>
      <p:sp>
        <p:nvSpPr>
          <p:cNvPr id="3" name="タイトル 2"/>
          <p:cNvSpPr>
            <a:spLocks noGrp="1"/>
          </p:cNvSpPr>
          <p:nvPr>
            <p:ph type="title"/>
          </p:nvPr>
        </p:nvSpPr>
        <p:spPr/>
        <p:txBody>
          <a:bodyPr>
            <a:normAutofit/>
          </a:bodyPr>
          <a:lstStyle/>
          <a:p>
            <a:pPr>
              <a:lnSpc>
                <a:spcPct val="100000"/>
              </a:lnSpc>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国税庁の仕事や魅力</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Web-TAX-TV</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「税のプロフェッショナルを目指して」～</a:t>
            </a:r>
          </a:p>
        </p:txBody>
      </p:sp>
      <p:pic>
        <p:nvPicPr>
          <p:cNvPr id="16" name="図 15"/>
          <p:cNvPicPr/>
          <p:nvPr/>
        </p:nvPicPr>
        <p:blipFill rotWithShape="1">
          <a:blip r:embed="rId3"/>
          <a:srcRect l="9877" t="10352" r="9866" b="10900"/>
          <a:stretch/>
        </p:blipFill>
        <p:spPr bwMode="auto">
          <a:xfrm>
            <a:off x="144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7" name="図 16"/>
          <p:cNvPicPr/>
          <p:nvPr/>
        </p:nvPicPr>
        <p:blipFill rotWithShape="1">
          <a:blip r:embed="rId4"/>
          <a:srcRect l="9525" t="9726" r="10395" b="11839"/>
          <a:stretch/>
        </p:blipFill>
        <p:spPr bwMode="auto">
          <a:xfrm>
            <a:off x="3132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8" name="図 17"/>
          <p:cNvPicPr/>
          <p:nvPr/>
        </p:nvPicPr>
        <p:blipFill rotWithShape="1">
          <a:blip r:embed="rId5"/>
          <a:srcRect l="9702" t="9726" r="10747" b="12466"/>
          <a:stretch/>
        </p:blipFill>
        <p:spPr bwMode="auto">
          <a:xfrm>
            <a:off x="6120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9" name="図 18"/>
          <p:cNvPicPr/>
          <p:nvPr/>
        </p:nvPicPr>
        <p:blipFill rotWithShape="1">
          <a:blip r:embed="rId6"/>
          <a:srcRect l="10054" t="10039" r="10395" b="12466"/>
          <a:stretch/>
        </p:blipFill>
        <p:spPr bwMode="auto">
          <a:xfrm>
            <a:off x="144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20" name="図 19"/>
          <p:cNvPicPr/>
          <p:nvPr/>
        </p:nvPicPr>
        <p:blipFill rotWithShape="1">
          <a:blip r:embed="rId7"/>
          <a:srcRect l="9702" t="9414" r="10749" b="12465"/>
          <a:stretch/>
        </p:blipFill>
        <p:spPr bwMode="auto">
          <a:xfrm>
            <a:off x="3132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21" name="図 20"/>
          <p:cNvPicPr/>
          <p:nvPr/>
        </p:nvPicPr>
        <p:blipFill rotWithShape="1">
          <a:blip r:embed="rId8"/>
          <a:srcRect l="9877" t="10981" r="9866" b="11211"/>
          <a:stretch/>
        </p:blipFill>
        <p:spPr bwMode="auto">
          <a:xfrm>
            <a:off x="6120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sp>
        <p:nvSpPr>
          <p:cNvPr id="2" name="スライド番号プレースホルダー 1">
            <a:extLst>
              <a:ext uri="{FF2B5EF4-FFF2-40B4-BE49-F238E27FC236}">
                <a16:creationId xmlns:a16="http://schemas.microsoft.com/office/drawing/2014/main" id="{D4FC2A83-F4B3-4639-A736-2AD6ECDA5D56}"/>
              </a:ext>
            </a:extLst>
          </p:cNvPr>
          <p:cNvSpPr txBox="1">
            <a:spLocks/>
          </p:cNvSpPr>
          <p:nvPr/>
        </p:nvSpPr>
        <p:spPr>
          <a:xfrm>
            <a:off x="8567738" y="6459240"/>
            <a:ext cx="576262" cy="404812"/>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1200" kern="1200">
                <a:solidFill>
                  <a:schemeClr val="tx1">
                    <a:tint val="75000"/>
                  </a:schemeClr>
                </a:solidFill>
                <a:latin typeface="Tahoma" panose="020B060403050404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5</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8BBD6F85-B3DF-430D-8A36-F72694787ADE}"/>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9364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302" name="Rectangle 5"/>
          <p:cNvSpPr>
            <a:spLocks noChangeArrowheads="1"/>
          </p:cNvSpPr>
          <p:nvPr/>
        </p:nvSpPr>
        <p:spPr bwMode="auto">
          <a:xfrm>
            <a:off x="3418693" y="2707284"/>
            <a:ext cx="5473787"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学校に必要なものは何？</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税金の集め方</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みんなで</a:t>
            </a:r>
            <a:br>
              <a:rPr kumimoji="1"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考えよう</a:t>
            </a: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6</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50240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a:bodyPr>
          <a:lstStyle/>
          <a:p>
            <a:pPr>
              <a:lnSpc>
                <a:spcPct val="150000"/>
              </a:lnSpc>
            </a:pPr>
            <a:r>
              <a:rPr lang="ja-JP" altLang="en-US" sz="4000" dirty="0">
                <a:latin typeface="メイリオ" panose="020B0604030504040204" pitchFamily="50" charset="-128"/>
                <a:ea typeface="メイリオ" panose="020B0604030504040204" pitchFamily="50" charset="-128"/>
              </a:rPr>
              <a:t>学校</a:t>
            </a:r>
            <a:r>
              <a:rPr kumimoji="1" lang="ja-JP" altLang="en-US" sz="4000" dirty="0">
                <a:latin typeface="メイリオ" panose="020B0604030504040204" pitchFamily="50" charset="-128"/>
                <a:ea typeface="メイリオ" panose="020B0604030504040204" pitchFamily="50" charset="-128"/>
              </a:rPr>
              <a:t>に必要なものは何？</a:t>
            </a:r>
          </a:p>
        </p:txBody>
      </p:sp>
      <p:sp>
        <p:nvSpPr>
          <p:cNvPr id="4" name="タイトル 1"/>
          <p:cNvSpPr txBox="1">
            <a:spLocks/>
          </p:cNvSpPr>
          <p:nvPr/>
        </p:nvSpPr>
        <p:spPr bwMode="auto">
          <a:xfrm>
            <a:off x="518864" y="29969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4800" kern="0" dirty="0">
                <a:solidFill>
                  <a:schemeClr val="tx1">
                    <a:lumMod val="95000"/>
                    <a:lumOff val="5000"/>
                  </a:schemeClr>
                </a:solidFill>
                <a:latin typeface="メイリオ" panose="020B0604030504040204" pitchFamily="50" charset="-128"/>
                <a:ea typeface="メイリオ" panose="020B0604030504040204" pitchFamily="50" charset="-128"/>
              </a:rPr>
              <a:t>みんなで考えてみよう。</a:t>
            </a:r>
          </a:p>
        </p:txBody>
      </p:sp>
    </p:spTree>
    <p:extLst>
      <p:ext uri="{BB962C8B-B14F-4D97-AF65-F5344CB8AC3E}">
        <p14:creationId xmlns:p14="http://schemas.microsoft.com/office/powerpoint/2010/main" val="232323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331935" cy="978729"/>
          </a:xfrm>
        </p:spPr>
        <p:txBody>
          <a:bodyPr wrap="square" anchor="ctr" anchorCtr="0">
            <a:spAutoFit/>
          </a:bodyPr>
          <a:lstStyle/>
          <a:p>
            <a:pPr algn="ctr"/>
            <a:r>
              <a:rPr kumimoji="1" lang="ja-JP" altLang="en-US" sz="3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税金の集め方について考えてみよう</a:t>
            </a:r>
            <a:br>
              <a:rPr kumimoji="1" lang="ja-JP" altLang="en-US" sz="3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キーワードは「公平」</a:t>
            </a: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051104" y="6448251"/>
            <a:ext cx="2057400" cy="365125"/>
          </a:xfrm>
        </p:spPr>
        <p:txBody>
          <a:bodyPr/>
          <a:lstStyle/>
          <a:p>
            <a:fld id="{C6D69D1C-EB00-4C12-BBD8-9AA00A26CDDD}" type="slidenum">
              <a:rPr kumimoji="1" lang="ja-JP" altLang="en-US" sz="1400" smtClean="0">
                <a:solidFill>
                  <a:schemeClr val="tx1"/>
                </a:solidFill>
              </a:rPr>
              <a:t>8</a:t>
            </a:fld>
            <a:endParaRPr kumimoji="1" lang="ja-JP" altLang="en-US" sz="1400" dirty="0">
              <a:solidFill>
                <a:schemeClr val="tx1"/>
              </a:solidFill>
            </a:endParaRPr>
          </a:p>
        </p:txBody>
      </p:sp>
      <p:sp>
        <p:nvSpPr>
          <p:cNvPr id="3" name="テキスト ボックス 2"/>
          <p:cNvSpPr txBox="1"/>
          <p:nvPr/>
        </p:nvSpPr>
        <p:spPr>
          <a:xfrm>
            <a:off x="755857" y="3000417"/>
            <a:ext cx="477077" cy="369332"/>
          </a:xfrm>
          <a:prstGeom prst="rect">
            <a:avLst/>
          </a:prstGeom>
          <a:noFill/>
        </p:spPr>
        <p:txBody>
          <a:bodyPr wrap="square" rtlCol="0">
            <a:spAutoFit/>
          </a:bodyPr>
          <a:lstStyle/>
          <a:p>
            <a:pPr fontAlgn="auto">
              <a:spcBef>
                <a:spcPts val="0"/>
              </a:spcBef>
              <a:spcAft>
                <a:spcPts val="0"/>
              </a:spcAft>
            </a:pPr>
            <a:r>
              <a:rPr lang="ja-JP" altLang="en-US" b="1" dirty="0">
                <a:solidFill>
                  <a:prstClr val="black"/>
                </a:solidFill>
                <a:latin typeface="Calibri" panose="020F0502020204030204"/>
              </a:rPr>
              <a:t>家</a:t>
            </a:r>
          </a:p>
        </p:txBody>
      </p:sp>
      <p:graphicFrame>
        <p:nvGraphicFramePr>
          <p:cNvPr id="6" name="表 5"/>
          <p:cNvGraphicFramePr>
            <a:graphicFrameLocks noGrp="1"/>
          </p:cNvGraphicFramePr>
          <p:nvPr>
            <p:extLst/>
          </p:nvPr>
        </p:nvGraphicFramePr>
        <p:xfrm>
          <a:off x="395536" y="1196752"/>
          <a:ext cx="8331935" cy="5040558"/>
        </p:xfrm>
        <a:graphic>
          <a:graphicData uri="http://schemas.openxmlformats.org/drawingml/2006/table">
            <a:tbl>
              <a:tblPr firstRow="1" bandRow="1">
                <a:tableStyleId>{5C22544A-7EE6-4342-B048-85BDC9FD1C3A}</a:tableStyleId>
              </a:tblPr>
              <a:tblGrid>
                <a:gridCol w="478573">
                  <a:extLst>
                    <a:ext uri="{9D8B030D-6E8A-4147-A177-3AD203B41FA5}">
                      <a16:colId xmlns:a16="http://schemas.microsoft.com/office/drawing/2014/main" val="20000"/>
                    </a:ext>
                  </a:extLst>
                </a:gridCol>
                <a:gridCol w="1362392">
                  <a:extLst>
                    <a:ext uri="{9D8B030D-6E8A-4147-A177-3AD203B41FA5}">
                      <a16:colId xmlns:a16="http://schemas.microsoft.com/office/drawing/2014/main" val="20001"/>
                    </a:ext>
                  </a:extLst>
                </a:gridCol>
                <a:gridCol w="823331">
                  <a:extLst>
                    <a:ext uri="{9D8B030D-6E8A-4147-A177-3AD203B41FA5}">
                      <a16:colId xmlns:a16="http://schemas.microsoft.com/office/drawing/2014/main" val="20002"/>
                    </a:ext>
                  </a:extLst>
                </a:gridCol>
                <a:gridCol w="804174">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746920">
                  <a:extLst>
                    <a:ext uri="{9D8B030D-6E8A-4147-A177-3AD203B41FA5}">
                      <a16:colId xmlns:a16="http://schemas.microsoft.com/office/drawing/2014/main" val="20005"/>
                    </a:ext>
                  </a:extLst>
                </a:gridCol>
                <a:gridCol w="858279">
                  <a:extLst>
                    <a:ext uri="{9D8B030D-6E8A-4147-A177-3AD203B41FA5}">
                      <a16:colId xmlns:a16="http://schemas.microsoft.com/office/drawing/2014/main" val="20006"/>
                    </a:ext>
                  </a:extLst>
                </a:gridCol>
                <a:gridCol w="769226">
                  <a:extLst>
                    <a:ext uri="{9D8B030D-6E8A-4147-A177-3AD203B41FA5}">
                      <a16:colId xmlns:a16="http://schemas.microsoft.com/office/drawing/2014/main" val="20007"/>
                    </a:ext>
                  </a:extLst>
                </a:gridCol>
                <a:gridCol w="865935">
                  <a:extLst>
                    <a:ext uri="{9D8B030D-6E8A-4147-A177-3AD203B41FA5}">
                      <a16:colId xmlns:a16="http://schemas.microsoft.com/office/drawing/2014/main" val="20008"/>
                    </a:ext>
                  </a:extLst>
                </a:gridCol>
                <a:gridCol w="771095">
                  <a:extLst>
                    <a:ext uri="{9D8B030D-6E8A-4147-A177-3AD203B41FA5}">
                      <a16:colId xmlns:a16="http://schemas.microsoft.com/office/drawing/2014/main" val="20009"/>
                    </a:ext>
                  </a:extLst>
                </a:gridCol>
              </a:tblGrid>
              <a:tr h="840093">
                <a:tc rowSpan="2">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所得</a:t>
                      </a: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（もうけ）</a:t>
                      </a:r>
                    </a:p>
                  </a:txBody>
                  <a:tcPr anchor="ctr"/>
                </a:tc>
                <a:tc gridSpan="2">
                  <a: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①</a:t>
                      </a:r>
                    </a:p>
                  </a:txBody>
                  <a:tcPr anchor="ctr"/>
                </a:tc>
                <a:tc hMerge="1">
                  <a:txBody>
                    <a:bodyPr/>
                    <a:lstStyle/>
                    <a:p>
                      <a:endParaRPr kumimoji="1" lang="ja-JP" altLang="en-US" dirty="0"/>
                    </a:p>
                  </a:txBody>
                  <a:tcPr anchor="ctr"/>
                </a:tc>
                <a:tc gridSpan="2">
                  <a:txBody>
                    <a:bodyPr/>
                    <a:lstStyle/>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②</a:t>
                      </a:r>
                    </a:p>
                  </a:txBody>
                  <a:tcPr anchor="ctr"/>
                </a:tc>
                <a:tc hMerge="1">
                  <a:txBody>
                    <a:bodyPr/>
                    <a:lstStyle/>
                    <a:p>
                      <a:endParaRPr kumimoji="1" lang="ja-JP" altLang="en-US" dirty="0"/>
                    </a:p>
                  </a:txBody>
                  <a:tcPr anchor="ctr"/>
                </a:tc>
                <a:tc gridSpan="2">
                  <a:txBody>
                    <a:bodyPr/>
                    <a:lstStyle/>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   ③</a:t>
                      </a:r>
                    </a:p>
                  </a:txBody>
                  <a:tcPr anchor="ctr"/>
                </a:tc>
                <a:tc hMerge="1">
                  <a:txBody>
                    <a:bodyPr/>
                    <a:lstStyle/>
                    <a:p>
                      <a:endParaRPr kumimoji="1" lang="ja-JP" altLang="en-US" dirty="0"/>
                    </a:p>
                  </a:txBody>
                  <a:tcPr anchor="ctr"/>
                </a:tc>
                <a:tc gridSpan="2">
                  <a:txBody>
                    <a:bodyPr/>
                    <a:lstStyle/>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   ④</a:t>
                      </a:r>
                    </a:p>
                  </a:txBody>
                  <a:tcPr anchor="ctr"/>
                </a:tc>
                <a:tc hMerge="1">
                  <a:txBody>
                    <a:bodyPr/>
                    <a:lstStyle/>
                    <a:p>
                      <a:endParaRPr kumimoji="1" lang="ja-JP" altLang="en-US" dirty="0"/>
                    </a:p>
                  </a:txBody>
                  <a:tcPr anchor="ctr"/>
                </a:tc>
                <a:extLst>
                  <a:ext uri="{0D108BD9-81ED-4DB2-BD59-A6C34878D82A}">
                    <a16:rowId xmlns:a16="http://schemas.microsoft.com/office/drawing/2014/main" val="10000"/>
                  </a:ext>
                </a:extLst>
              </a:tr>
              <a:tr h="840093">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extLst>
                  <a:ext uri="{0D108BD9-81ED-4DB2-BD59-A6C34878D82A}">
                    <a16:rowId xmlns:a16="http://schemas.microsoft.com/office/drawing/2014/main" val="10001"/>
                  </a:ext>
                </a:extLst>
              </a:tr>
              <a:tr h="840093">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家を所有</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840093">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840093">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840093">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計</a:t>
                      </a:r>
                    </a:p>
                  </a:txBody>
                  <a:tcPr anchor="ctr"/>
                </a:tc>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5"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953305560"/>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d2c55beaba98c6a601792970750815aa">
  <xsd:schema xmlns:xsd="http://www.w3.org/2001/XMLSchema" xmlns:xs="http://www.w3.org/2001/XMLSchema" xmlns:p="http://schemas.microsoft.com/office/2006/metadata/properties" xmlns:ns2="8fe4d1f7-9dac-473b-bde5-951e1cbc35f9" targetNamespace="http://schemas.microsoft.com/office/2006/metadata/properties" ma:root="true" ma:fieldsID="8124583d94efbedee1f4180b0f527f5c"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E80D5C-C05A-4A80-8ACC-6A1D8D9FAFE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fe4d1f7-9dac-473b-bde5-951e1cbc35f9"/>
    <ds:schemaRef ds:uri="http://www.w3.org/XML/1998/namespace"/>
  </ds:schemaRefs>
</ds:datastoreItem>
</file>

<file path=customXml/itemProps2.xml><?xml version="1.0" encoding="utf-8"?>
<ds:datastoreItem xmlns:ds="http://schemas.openxmlformats.org/officeDocument/2006/customXml" ds:itemID="{57B893F3-7D62-4EA1-AD92-9AB220EA8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7872D-ED15-4180-A069-48D0A1984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54921</TotalTime>
  <Words>2778</Words>
  <Application>Microsoft Office PowerPoint</Application>
  <PresentationFormat>画面に合わせる (4:3)</PresentationFormat>
  <Paragraphs>406</Paragraphs>
  <Slides>20</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20</vt:i4>
      </vt:variant>
    </vt:vector>
  </HeadingPairs>
  <TitlesOfParts>
    <vt:vector size="32" baseType="lpstr">
      <vt:lpstr>HG丸ｺﾞｼｯｸM-PRO</vt:lpstr>
      <vt:lpstr>Meiryo UI</vt:lpstr>
      <vt:lpstr>ＭＳ Ｐゴシック</vt:lpstr>
      <vt:lpstr>ＭＳ ゴシック</vt:lpstr>
      <vt:lpstr>メイリオ</vt:lpstr>
      <vt:lpstr>游ゴシック</vt:lpstr>
      <vt:lpstr>Arial</vt:lpstr>
      <vt:lpstr>Calibri</vt:lpstr>
      <vt:lpstr>Tahoma</vt:lpstr>
      <vt:lpstr>Times New Roman</vt:lpstr>
      <vt:lpstr>Wingdings</vt:lpstr>
      <vt:lpstr>1_デザインの設定</vt:lpstr>
      <vt:lpstr>PowerPoint プレゼンテーション</vt:lpstr>
      <vt:lpstr>税務署の仕事</vt:lpstr>
      <vt:lpstr>国税庁の組織と機構</vt:lpstr>
      <vt:lpstr>広島国税局の組織と機構</vt:lpstr>
      <vt:lpstr>国税庁の取組紹介動画 ～Web-TAX-TV「ドラマ版ダイジェスト」～</vt:lpstr>
      <vt:lpstr>国税庁の仕事や魅力 ～Web-TAX-TV「税のプロフェッショナルを目指して」～</vt:lpstr>
      <vt:lpstr>みんなで 考えよう</vt:lpstr>
      <vt:lpstr>学校に必要なものは何？</vt:lpstr>
      <vt:lpstr>税金の集め方について考えてみよう 《キーワードは「公平」》</vt:lpstr>
      <vt:lpstr>みんなから同じ金額を集める</vt:lpstr>
      <vt:lpstr>特定の人が全額負担する</vt:lpstr>
      <vt:lpstr>みんなから同じ率で集める</vt:lpstr>
      <vt:lpstr>負担する能力に応じて集める</vt:lpstr>
      <vt:lpstr>PowerPoint プレゼンテーション</vt:lpstr>
      <vt:lpstr>教室の生徒数・・・30名とすると。</vt:lpstr>
      <vt:lpstr>ドリンクサーバーは本当に必要?</vt:lpstr>
      <vt:lpstr>本当に必要なもの?</vt:lpstr>
      <vt:lpstr>「社会」にとって必要なことって 誰が考えるの?</vt:lpstr>
      <vt:lpstr>おわりに</vt:lpstr>
      <vt:lpstr>自ら考えることが大切</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川添 真奈美</dc:creator>
  <cp:keywords/>
  <dc:description/>
  <cp:lastModifiedBy>広報　加賀山</cp:lastModifiedBy>
  <cp:revision>331</cp:revision>
  <cp:lastPrinted>2022-02-02T04:56:06Z</cp:lastPrinted>
  <dcterms:created xsi:type="dcterms:W3CDTF">2009-01-13T00:21:37Z</dcterms:created>
  <dcterms:modified xsi:type="dcterms:W3CDTF">2024-06-04T04:18:05Z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0x0101007A217E08946B6C4B85EDC662FC36E188</vt:lpwstr>
  </property>
</Properties>
</file>