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5801" r:id="rId4"/>
  </p:sldMasterIdLst>
  <p:notesMasterIdLst>
    <p:notesMasterId r:id="rId38"/>
  </p:notesMasterIdLst>
  <p:handoutMasterIdLst>
    <p:handoutMasterId r:id="rId39"/>
  </p:handoutMasterIdLst>
  <p:sldIdLst>
    <p:sldId id="1244" r:id="rId5"/>
    <p:sldId id="1251" r:id="rId6"/>
    <p:sldId id="1252" r:id="rId7"/>
    <p:sldId id="1253" r:id="rId8"/>
    <p:sldId id="1308" r:id="rId9"/>
    <p:sldId id="1255" r:id="rId10"/>
    <p:sldId id="1256" r:id="rId11"/>
    <p:sldId id="1070" r:id="rId12"/>
    <p:sldId id="1071" r:id="rId13"/>
    <p:sldId id="1259" r:id="rId14"/>
    <p:sldId id="1260" r:id="rId15"/>
    <p:sldId id="1261" r:id="rId16"/>
    <p:sldId id="1262" r:id="rId17"/>
    <p:sldId id="1313" r:id="rId18"/>
    <p:sldId id="1263" r:id="rId19"/>
    <p:sldId id="1307" r:id="rId20"/>
    <p:sldId id="1309" r:id="rId21"/>
    <p:sldId id="1310" r:id="rId22"/>
    <p:sldId id="1311" r:id="rId23"/>
    <p:sldId id="1268" r:id="rId24"/>
    <p:sldId id="1269" r:id="rId25"/>
    <p:sldId id="1312" r:id="rId26"/>
    <p:sldId id="1271" r:id="rId27"/>
    <p:sldId id="1272" r:id="rId28"/>
    <p:sldId id="1275" r:id="rId29"/>
    <p:sldId id="1276" r:id="rId30"/>
    <p:sldId id="1277" r:id="rId31"/>
    <p:sldId id="1278" r:id="rId32"/>
    <p:sldId id="296" r:id="rId33"/>
    <p:sldId id="572" r:id="rId34"/>
    <p:sldId id="1280" r:id="rId35"/>
    <p:sldId id="1273" r:id="rId36"/>
    <p:sldId id="1274" r:id="rId37"/>
  </p:sldIdLst>
  <p:sldSz cx="9144000" cy="6858000" type="screen4x3"/>
  <p:notesSz cx="6807200" cy="9939338"/>
  <p:defaultTextStyle>
    <a:defPPr>
      <a:defRPr lang="ja-JP"/>
    </a:defPPr>
    <a:lvl1pPr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15"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guide id="3" orient="horz" pos="440" userDrawn="1">
          <p15:clr>
            <a:srgbClr val="A4A3A4"/>
          </p15:clr>
        </p15:guide>
        <p15:guide id="4" pos="3735" userDrawn="1">
          <p15:clr>
            <a:srgbClr val="A4A3A4"/>
          </p15:clr>
        </p15:guide>
        <p15:guide id="5" pos="573" userDrawn="1">
          <p15:clr>
            <a:srgbClr val="A4A3A4"/>
          </p15:clr>
        </p15:guide>
        <p15:guide id="6" orient="horz" pos="2816" userDrawn="1">
          <p15:clr>
            <a:srgbClr val="A4A3A4"/>
          </p15:clr>
        </p15:guide>
        <p15:guide id="7" orient="horz" pos="299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国税庁" initials="国税庁" lastIdx="6" clrIdx="0">
    <p:extLst>
      <p:ext uri="{19B8F6BF-5375-455C-9EA6-DF929625EA0E}">
        <p15:presenceInfo xmlns:p15="http://schemas.microsoft.com/office/powerpoint/2012/main" userId="国税庁" providerId="None"/>
      </p:ext>
    </p:extLst>
  </p:cmAuthor>
  <p:cmAuthor id="2" name="監理二　熊谷" initials="国税庁" lastIdx="2" clrIdx="1">
    <p:extLst>
      <p:ext uri="{19B8F6BF-5375-455C-9EA6-DF929625EA0E}">
        <p15:presenceInfo xmlns:p15="http://schemas.microsoft.com/office/powerpoint/2012/main" userId="監理二　熊谷" providerId="None"/>
      </p:ext>
    </p:extLst>
  </p:cmAuthor>
  <p:cmAuthor id="3" name="特調村田" initials="特調村田" lastIdx="5" clrIdx="2">
    <p:extLst>
      <p:ext uri="{19B8F6BF-5375-455C-9EA6-DF929625EA0E}">
        <p15:presenceInfo xmlns:p15="http://schemas.microsoft.com/office/powerpoint/2012/main" userId="特調村田" providerId="None"/>
      </p:ext>
    </p:extLst>
  </p:cmAuthor>
  <p:cmAuthor id="4" name="arz11" initials="a" lastIdx="1" clrIdx="3">
    <p:extLst>
      <p:ext uri="{19B8F6BF-5375-455C-9EA6-DF929625EA0E}">
        <p15:presenceInfo xmlns:p15="http://schemas.microsoft.com/office/powerpoint/2012/main" userId="arz11" providerId="None"/>
      </p:ext>
    </p:extLst>
  </p:cmAuthor>
  <p:cmAuthor id="5" name="河崎" initials="N" lastIdx="22" clrIdx="4">
    <p:extLst>
      <p:ext uri="{19B8F6BF-5375-455C-9EA6-DF929625EA0E}">
        <p15:presenceInfo xmlns:p15="http://schemas.microsoft.com/office/powerpoint/2012/main" userId="河崎"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66FF"/>
    <a:srgbClr val="9933FF"/>
    <a:srgbClr val="99FF66"/>
    <a:srgbClr val="FFFF66"/>
    <a:srgbClr val="FF66FF"/>
    <a:srgbClr val="CC0099"/>
    <a:srgbClr val="7E2E83"/>
    <a:srgbClr val="465FAC"/>
    <a:srgbClr val="FFDCD9"/>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75" autoAdjust="0"/>
    <p:restoredTop sz="94560" autoAdjust="0"/>
  </p:normalViewPr>
  <p:slideViewPr>
    <p:cSldViewPr>
      <p:cViewPr varScale="1">
        <p:scale>
          <a:sx n="106" d="100"/>
          <a:sy n="106" d="100"/>
        </p:scale>
        <p:origin x="1278" y="96"/>
      </p:cViewPr>
      <p:guideLst>
        <p:guide orient="horz" pos="2115"/>
        <p:guide pos="2880"/>
      </p:guideLst>
    </p:cSldViewPr>
  </p:slideViewPr>
  <p:outlineViewPr>
    <p:cViewPr>
      <p:scale>
        <a:sx n="33" d="100"/>
        <a:sy n="33" d="100"/>
      </p:scale>
      <p:origin x="0" y="0"/>
    </p:cViewPr>
  </p:outlineViewPr>
  <p:notesTextViewPr>
    <p:cViewPr>
      <p:scale>
        <a:sx n="100" d="100"/>
        <a:sy n="100" d="100"/>
      </p:scale>
      <p:origin x="0" y="-540"/>
    </p:cViewPr>
  </p:notesTextViewPr>
  <p:sorterViewPr>
    <p:cViewPr varScale="1">
      <p:scale>
        <a:sx n="1" d="1"/>
        <a:sy n="1" d="1"/>
      </p:scale>
      <p:origin x="0" y="-3804"/>
    </p:cViewPr>
  </p:sorterViewPr>
  <p:notesViewPr>
    <p:cSldViewPr>
      <p:cViewPr varScale="1">
        <p:scale>
          <a:sx n="78" d="100"/>
          <a:sy n="78" d="100"/>
        </p:scale>
        <p:origin x="3978" y="120"/>
      </p:cViewPr>
      <p:guideLst>
        <p:guide orient="horz" pos="3131"/>
        <p:guide pos="2145"/>
        <p:guide orient="horz" pos="440"/>
        <p:guide pos="3735"/>
        <p:guide pos="573"/>
        <p:guide orient="horz" pos="2816"/>
        <p:guide orient="horz" pos="299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6" y="7"/>
            <a:ext cx="2947167" cy="495767"/>
          </a:xfrm>
          <a:prstGeom prst="rect">
            <a:avLst/>
          </a:prstGeom>
          <a:noFill/>
          <a:ln w="9525">
            <a:noFill/>
            <a:miter lim="800000"/>
            <a:headEnd/>
            <a:tailEnd/>
          </a:ln>
        </p:spPr>
        <p:txBody>
          <a:bodyPr vert="horz" wrap="square" lIns="95583" tIns="47791" rIns="95583" bIns="47791" numCol="1" anchor="t" anchorCtr="0" compatLnSpc="1">
            <a:prstTxWarp prst="textNoShape">
              <a:avLst/>
            </a:prstTxWarp>
          </a:bodyPr>
          <a:lstStyle>
            <a:lvl1pPr algn="l" defTabSz="956005" eaLnBrk="0" hangingPunct="0">
              <a:defRPr sz="1200">
                <a:latin typeface="Arial" charset="0"/>
                <a:ea typeface="ＭＳ Ｐゴシック" pitchFamily="50" charset="-128"/>
              </a:defRPr>
            </a:lvl1pPr>
          </a:lstStyle>
          <a:p>
            <a:pPr>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135171" name="Rectangle 3"/>
          <p:cNvSpPr>
            <a:spLocks noGrp="1" noChangeArrowheads="1"/>
          </p:cNvSpPr>
          <p:nvPr>
            <p:ph type="dt" sz="quarter" idx="1"/>
          </p:nvPr>
        </p:nvSpPr>
        <p:spPr bwMode="auto">
          <a:xfrm>
            <a:off x="3856827" y="7"/>
            <a:ext cx="2948770" cy="495767"/>
          </a:xfrm>
          <a:prstGeom prst="rect">
            <a:avLst/>
          </a:prstGeom>
          <a:noFill/>
          <a:ln w="9525">
            <a:noFill/>
            <a:miter lim="800000"/>
            <a:headEnd/>
            <a:tailEnd/>
          </a:ln>
        </p:spPr>
        <p:txBody>
          <a:bodyPr vert="horz" wrap="square" lIns="95583" tIns="47791" rIns="95583" bIns="47791" numCol="1" anchor="t" anchorCtr="0" compatLnSpc="1">
            <a:prstTxWarp prst="textNoShape">
              <a:avLst/>
            </a:prstTxWarp>
          </a:bodyPr>
          <a:lstStyle>
            <a:lvl1pPr algn="r" defTabSz="956005" eaLnBrk="0" hangingPunct="0">
              <a:defRPr sz="1200">
                <a:latin typeface="Arial" charset="0"/>
                <a:ea typeface="ＭＳ Ｐゴシック" pitchFamily="50" charset="-128"/>
              </a:defRPr>
            </a:lvl1pPr>
          </a:lstStyle>
          <a:p>
            <a:pPr>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135172" name="Rectangle 4"/>
          <p:cNvSpPr>
            <a:spLocks noGrp="1" noChangeArrowheads="1"/>
          </p:cNvSpPr>
          <p:nvPr>
            <p:ph type="ftr" sz="quarter" idx="2"/>
          </p:nvPr>
        </p:nvSpPr>
        <p:spPr bwMode="auto">
          <a:xfrm>
            <a:off x="6" y="9443574"/>
            <a:ext cx="2947167" cy="492569"/>
          </a:xfrm>
          <a:prstGeom prst="rect">
            <a:avLst/>
          </a:prstGeom>
          <a:noFill/>
          <a:ln w="9525">
            <a:noFill/>
            <a:miter lim="800000"/>
            <a:headEnd/>
            <a:tailEnd/>
          </a:ln>
        </p:spPr>
        <p:txBody>
          <a:bodyPr vert="horz" wrap="square" lIns="95583" tIns="47791" rIns="95583" bIns="47791" numCol="1" anchor="b" anchorCtr="0" compatLnSpc="1">
            <a:prstTxWarp prst="textNoShape">
              <a:avLst/>
            </a:prstTxWarp>
          </a:bodyPr>
          <a:lstStyle>
            <a:lvl1pPr algn="l" defTabSz="956005" eaLnBrk="0" hangingPunct="0">
              <a:defRPr sz="1200">
                <a:latin typeface="Arial" charset="0"/>
                <a:ea typeface="ＭＳ Ｐゴシック" pitchFamily="50" charset="-128"/>
              </a:defRPr>
            </a:lvl1pPr>
          </a:lstStyle>
          <a:p>
            <a:pPr>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3"/>
          </p:nvPr>
        </p:nvSpPr>
        <p:spPr>
          <a:xfrm>
            <a:off x="3855223" y="9440372"/>
            <a:ext cx="2950374" cy="498966"/>
          </a:xfrm>
          <a:prstGeom prst="rect">
            <a:avLst/>
          </a:prstGeom>
        </p:spPr>
        <p:txBody>
          <a:bodyPr vert="horz" lIns="92208" tIns="46107" rIns="92208" bIns="46107" rtlCol="0" anchor="b"/>
          <a:lstStyle>
            <a:lvl1pPr algn="r">
              <a:defRPr sz="1200"/>
            </a:lvl1pPr>
          </a:lstStyle>
          <a:p>
            <a:fld id="{98E5C912-049A-4572-AD58-7326EA6F45B9}" type="slidenum">
              <a:rPr kumimoji="1" lang="ja-JP" altLang="en-US" smtClean="0"/>
              <a:t>‹#›</a:t>
            </a:fld>
            <a:endParaRPr kumimoji="1" lang="ja-JP" altLang="en-US" dirty="0"/>
          </a:p>
        </p:txBody>
      </p:sp>
    </p:spTree>
    <p:extLst>
      <p:ext uri="{BB962C8B-B14F-4D97-AF65-F5344CB8AC3E}">
        <p14:creationId xmlns:p14="http://schemas.microsoft.com/office/powerpoint/2010/main" val="4900040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bwMode="auto">
          <a:xfrm>
            <a:off x="6" y="7"/>
            <a:ext cx="2947167" cy="495767"/>
          </a:xfrm>
          <a:prstGeom prst="rect">
            <a:avLst/>
          </a:prstGeom>
          <a:noFill/>
          <a:ln w="9525">
            <a:noFill/>
            <a:miter lim="800000"/>
            <a:headEnd/>
            <a:tailEnd/>
          </a:ln>
        </p:spPr>
        <p:txBody>
          <a:bodyPr vert="horz" wrap="square" lIns="95583" tIns="47791" rIns="95583" bIns="47791" numCol="1" anchor="t" anchorCtr="0" compatLnSpc="1">
            <a:prstTxWarp prst="textNoShape">
              <a:avLst/>
            </a:prstTxWarp>
          </a:bodyPr>
          <a:lstStyle>
            <a:lvl1pPr algn="l" defTabSz="956005" eaLnBrk="1" hangingPunct="1">
              <a:defRPr sz="1200">
                <a:latin typeface="Calibri" pitchFamily="34" charset="0"/>
                <a:ea typeface="HG丸ｺﾞｼｯｸM-PRO" panose="020F0600000000000000" pitchFamily="50" charset="-128"/>
              </a:defRPr>
            </a:lvl1pPr>
          </a:lstStyle>
          <a:p>
            <a:pPr>
              <a:defRPr/>
            </a:pPr>
            <a:endParaRPr lang="ja-JP" altLang="en-US" dirty="0"/>
          </a:p>
        </p:txBody>
      </p:sp>
      <p:sp>
        <p:nvSpPr>
          <p:cNvPr id="3" name="日付プレースホルダ 2"/>
          <p:cNvSpPr>
            <a:spLocks noGrp="1"/>
          </p:cNvSpPr>
          <p:nvPr>
            <p:ph type="dt" idx="1"/>
          </p:nvPr>
        </p:nvSpPr>
        <p:spPr bwMode="auto">
          <a:xfrm>
            <a:off x="3856827" y="7"/>
            <a:ext cx="2948770" cy="495767"/>
          </a:xfrm>
          <a:prstGeom prst="rect">
            <a:avLst/>
          </a:prstGeom>
          <a:noFill/>
          <a:ln w="9525">
            <a:noFill/>
            <a:miter lim="800000"/>
            <a:headEnd/>
            <a:tailEnd/>
          </a:ln>
        </p:spPr>
        <p:txBody>
          <a:bodyPr vert="horz" wrap="square" lIns="95583" tIns="47791" rIns="95583" bIns="47791" numCol="1" anchor="t" anchorCtr="0" compatLnSpc="1">
            <a:prstTxWarp prst="textNoShape">
              <a:avLst/>
            </a:prstTxWarp>
          </a:bodyPr>
          <a:lstStyle>
            <a:lvl1pPr algn="r" defTabSz="956005" eaLnBrk="1" hangingPunct="1">
              <a:defRPr sz="1200">
                <a:latin typeface="Calibri" pitchFamily="34" charset="0"/>
                <a:ea typeface="HG丸ｺﾞｼｯｸM-PRO" panose="020F0600000000000000" pitchFamily="50" charset="-128"/>
              </a:defRPr>
            </a:lvl1pPr>
          </a:lstStyle>
          <a:p>
            <a:pPr>
              <a:defRPr/>
            </a:pPr>
            <a:fld id="{CF3495D0-BAB5-49C2-ABB2-80EABA00C3D8}" type="datetimeFigureOut">
              <a:rPr lang="ja-JP" altLang="en-US" smtClean="0"/>
              <a:pPr>
                <a:defRPr/>
              </a:pPr>
              <a:t>2024/6/4</a:t>
            </a:fld>
            <a:endParaRPr lang="en-US" altLang="ja-JP" dirty="0"/>
          </a:p>
        </p:txBody>
      </p:sp>
      <p:sp>
        <p:nvSpPr>
          <p:cNvPr id="5" name="ノート プレースホルダ 4"/>
          <p:cNvSpPr>
            <a:spLocks noGrp="1"/>
          </p:cNvSpPr>
          <p:nvPr>
            <p:ph type="body" sz="quarter" idx="3"/>
          </p:nvPr>
        </p:nvSpPr>
        <p:spPr bwMode="auto">
          <a:xfrm>
            <a:off x="680247" y="4515176"/>
            <a:ext cx="5446722" cy="54241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6" name="フッター プレースホルダ 5"/>
          <p:cNvSpPr>
            <a:spLocks noGrp="1"/>
          </p:cNvSpPr>
          <p:nvPr>
            <p:ph type="ftr" sz="quarter" idx="4"/>
          </p:nvPr>
        </p:nvSpPr>
        <p:spPr bwMode="auto">
          <a:xfrm>
            <a:off x="6" y="9443574"/>
            <a:ext cx="2947167" cy="492569"/>
          </a:xfrm>
          <a:prstGeom prst="rect">
            <a:avLst/>
          </a:prstGeom>
          <a:noFill/>
          <a:ln w="9525">
            <a:noFill/>
            <a:miter lim="800000"/>
            <a:headEnd/>
            <a:tailEnd/>
          </a:ln>
        </p:spPr>
        <p:txBody>
          <a:bodyPr vert="horz" wrap="square" lIns="95583" tIns="47791" rIns="95583" bIns="47791" numCol="1" anchor="b" anchorCtr="0" compatLnSpc="1">
            <a:prstTxWarp prst="textNoShape">
              <a:avLst/>
            </a:prstTxWarp>
          </a:bodyPr>
          <a:lstStyle>
            <a:lvl1pPr algn="l" defTabSz="956005" eaLnBrk="1" hangingPunct="1">
              <a:defRPr sz="1200">
                <a:latin typeface="Calibri" pitchFamily="34" charset="0"/>
                <a:ea typeface="HG丸ｺﾞｼｯｸM-PRO" panose="020F0600000000000000" pitchFamily="50" charset="-128"/>
              </a:defRPr>
            </a:lvl1pPr>
          </a:lstStyle>
          <a:p>
            <a:pPr>
              <a:defRPr/>
            </a:pPr>
            <a:endParaRPr lang="ja-JP" altLang="en-US" dirty="0"/>
          </a:p>
        </p:txBody>
      </p:sp>
      <p:sp>
        <p:nvSpPr>
          <p:cNvPr id="4" name="スライド イメージ プレースホルダー 3"/>
          <p:cNvSpPr>
            <a:spLocks noGrp="1" noRot="1" noChangeAspect="1"/>
          </p:cNvSpPr>
          <p:nvPr>
            <p:ph type="sldImg" idx="2"/>
          </p:nvPr>
        </p:nvSpPr>
        <p:spPr>
          <a:xfrm>
            <a:off x="919163" y="542925"/>
            <a:ext cx="4968875" cy="3727450"/>
          </a:xfrm>
          <a:prstGeom prst="rect">
            <a:avLst/>
          </a:prstGeom>
          <a:noFill/>
          <a:ln w="12700">
            <a:solidFill>
              <a:prstClr val="black"/>
            </a:solidFill>
          </a:ln>
        </p:spPr>
        <p:txBody>
          <a:bodyPr vert="horz" lIns="92189" tIns="46098" rIns="92189" bIns="46098" rtlCol="0" anchor="ctr"/>
          <a:lstStyle/>
          <a:p>
            <a:endParaRPr lang="ja-JP" altLang="en-US" dirty="0"/>
          </a:p>
        </p:txBody>
      </p:sp>
      <p:sp>
        <p:nvSpPr>
          <p:cNvPr id="7" name="スライド番号プレースホルダー 6"/>
          <p:cNvSpPr>
            <a:spLocks noGrp="1"/>
          </p:cNvSpPr>
          <p:nvPr>
            <p:ph type="sldNum" sz="quarter" idx="5"/>
          </p:nvPr>
        </p:nvSpPr>
        <p:spPr>
          <a:xfrm>
            <a:off x="3855223" y="9440372"/>
            <a:ext cx="2950374" cy="498966"/>
          </a:xfrm>
          <a:prstGeom prst="rect">
            <a:avLst/>
          </a:prstGeom>
        </p:spPr>
        <p:txBody>
          <a:bodyPr vert="horz" lIns="92208" tIns="46107" rIns="92208" bIns="46107" rtlCol="0" anchor="b"/>
          <a:lstStyle>
            <a:lvl1pPr algn="r">
              <a:defRPr sz="1200"/>
            </a:lvl1pPr>
          </a:lstStyle>
          <a:p>
            <a:fld id="{F1CA59A0-E8DD-44A8-ACDE-F95F4A0BEB4F}" type="slidenum">
              <a:rPr kumimoji="1" lang="ja-JP" altLang="en-US" smtClean="0"/>
              <a:t>‹#›</a:t>
            </a:fld>
            <a:endParaRPr kumimoji="1" lang="ja-JP" altLang="en-US" dirty="0"/>
          </a:p>
        </p:txBody>
      </p:sp>
    </p:spTree>
    <p:extLst>
      <p:ext uri="{BB962C8B-B14F-4D97-AF65-F5344CB8AC3E}">
        <p14:creationId xmlns:p14="http://schemas.microsoft.com/office/powerpoint/2010/main" val="2467842859"/>
      </p:ext>
    </p:extLst>
  </p:cSld>
  <p:clrMap bg1="lt1" tx1="dk1" bg2="lt2" tx2="dk2" accent1="accent1" accent2="accent2" accent3="accent3" accent4="accent4" accent5="accent5" accent6="accent6" hlink="hlink" folHlink="folHlink"/>
  <p:hf hdr="0" ftr="0" dt="0"/>
  <p:notesStyle>
    <a:lvl1pPr algn="l" rtl="0" eaLnBrk="1" fontAlgn="base" hangingPunct="1">
      <a:spcBef>
        <a:spcPts val="400"/>
      </a:spcBef>
      <a:spcAft>
        <a:spcPct val="0"/>
      </a:spcAft>
      <a:defRPr kumimoji="1" sz="1100" kern="1200">
        <a:solidFill>
          <a:schemeClr val="tx1"/>
        </a:solidFill>
        <a:latin typeface="メイリオ" panose="020B0604030504040204" pitchFamily="50" charset="-128"/>
        <a:ea typeface="メイリオ" panose="020B0604030504040204" pitchFamily="50" charset="-128"/>
        <a:cs typeface="+mn-cs"/>
      </a:defRPr>
    </a:lvl1pPr>
    <a:lvl2pPr marL="457200" algn="l" rtl="0" eaLnBrk="1" fontAlgn="base" hangingPunct="1">
      <a:spcBef>
        <a:spcPts val="400"/>
      </a:spcBef>
      <a:spcAft>
        <a:spcPct val="0"/>
      </a:spcAft>
      <a:defRPr kumimoji="1" sz="1100" kern="1200">
        <a:solidFill>
          <a:schemeClr val="tx1"/>
        </a:solidFill>
        <a:latin typeface="メイリオ" panose="020B0604030504040204" pitchFamily="50" charset="-128"/>
        <a:ea typeface="メイリオ" panose="020B0604030504040204" pitchFamily="50" charset="-128"/>
        <a:cs typeface="+mn-cs"/>
      </a:defRPr>
    </a:lvl2pPr>
    <a:lvl3pPr marL="914400" algn="l" rtl="0" eaLnBrk="1" fontAlgn="base" hangingPunct="1">
      <a:spcBef>
        <a:spcPts val="400"/>
      </a:spcBef>
      <a:spcAft>
        <a:spcPct val="0"/>
      </a:spcAft>
      <a:defRPr kumimoji="1" sz="1100" kern="1200">
        <a:solidFill>
          <a:schemeClr val="tx1"/>
        </a:solidFill>
        <a:latin typeface="メイリオ" panose="020B0604030504040204" pitchFamily="50" charset="-128"/>
        <a:ea typeface="メイリオ" panose="020B0604030504040204" pitchFamily="50" charset="-128"/>
        <a:cs typeface="+mn-cs"/>
      </a:defRPr>
    </a:lvl3pPr>
    <a:lvl4pPr marL="1371600" algn="l" rtl="0" eaLnBrk="1" fontAlgn="base" hangingPunct="1">
      <a:spcBef>
        <a:spcPts val="400"/>
      </a:spcBef>
      <a:spcAft>
        <a:spcPct val="0"/>
      </a:spcAft>
      <a:defRPr kumimoji="1" sz="1100" kern="1200">
        <a:solidFill>
          <a:schemeClr val="tx1"/>
        </a:solidFill>
        <a:latin typeface="メイリオ" panose="020B0604030504040204" pitchFamily="50" charset="-128"/>
        <a:ea typeface="メイリオ" panose="020B0604030504040204" pitchFamily="50" charset="-128"/>
        <a:cs typeface="+mn-cs"/>
      </a:defRPr>
    </a:lvl4pPr>
    <a:lvl5pPr marL="1828800" algn="l" rtl="0" eaLnBrk="1" fontAlgn="base" hangingPunct="1">
      <a:spcBef>
        <a:spcPts val="400"/>
      </a:spcBef>
      <a:spcAft>
        <a:spcPct val="0"/>
      </a:spcAft>
      <a:defRPr kumimoji="1" sz="1100" kern="1200">
        <a:solidFill>
          <a:schemeClr val="tx1"/>
        </a:solidFill>
        <a:latin typeface="メイリオ" panose="020B0604030504040204" pitchFamily="50" charset="-128"/>
        <a:ea typeface="メイリオ"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821699" y="9386184"/>
            <a:ext cx="2921913" cy="48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91" tIns="47444" rIns="94891" bIns="47444"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0</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id="{2DB57A2E-BC09-4332-B4C2-D1F9F9BA246B}"/>
              </a:ext>
            </a:extLst>
          </p:cNvPr>
          <p:cNvSpPr>
            <a:spLocks noGrp="1" noRot="1" noChangeAspect="1"/>
          </p:cNvSpPr>
          <p:nvPr>
            <p:ph type="sldImg"/>
          </p:nvPr>
        </p:nvSpPr>
        <p:spPr>
          <a:xfrm>
            <a:off x="903288" y="539750"/>
            <a:ext cx="4940300" cy="3705225"/>
          </a:xfrm>
        </p:spPr>
      </p:sp>
      <p:sp>
        <p:nvSpPr>
          <p:cNvPr id="3" name="ノート プレースホルダー 2">
            <a:extLst>
              <a:ext uri="{FF2B5EF4-FFF2-40B4-BE49-F238E27FC236}">
                <a16:creationId xmlns:a16="http://schemas.microsoft.com/office/drawing/2014/main" id="{87602FB2-8A59-41FC-81DC-C41D8B96DAFA}"/>
              </a:ext>
            </a:extLst>
          </p:cNvPr>
          <p:cNvSpPr>
            <a:spLocks noGrp="1"/>
          </p:cNvSpPr>
          <p:nvPr>
            <p:ph type="body" idx="1"/>
          </p:nvPr>
        </p:nvSpPr>
        <p:spPr>
          <a:xfrm>
            <a:off x="680247" y="4515176"/>
            <a:ext cx="5446722" cy="4389799"/>
          </a:xfrm>
        </p:spPr>
        <p:txBody>
          <a:bodyPr/>
          <a:lstStyle/>
          <a:p>
            <a:pPr defTabSz="915413">
              <a:defRPr/>
            </a:pPr>
            <a:r>
              <a:rPr lang="en-US" altLang="ja-JP" dirty="0"/>
              <a:t>【</a:t>
            </a:r>
            <a:r>
              <a:rPr lang="ja-JP" altLang="en-US" dirty="0"/>
              <a:t>★マークでクリックする</a:t>
            </a:r>
            <a:r>
              <a:rPr lang="en-US" altLang="ja-JP" dirty="0"/>
              <a:t>】</a:t>
            </a:r>
          </a:p>
          <a:p>
            <a:pPr>
              <a:spcBef>
                <a:spcPts val="605"/>
              </a:spcBef>
            </a:pPr>
            <a:r>
              <a:rPr lang="ja-JP" altLang="en-US" dirty="0"/>
              <a:t>　皆さん、こんにちは。</a:t>
            </a:r>
          </a:p>
          <a:p>
            <a:pPr>
              <a:spcBef>
                <a:spcPts val="605"/>
              </a:spcBef>
            </a:pPr>
            <a:r>
              <a:rPr lang="ja-JP" altLang="en-US" dirty="0"/>
              <a:t>　私は、●●の●●●●といいます。</a:t>
            </a:r>
          </a:p>
          <a:p>
            <a:pPr>
              <a:spcBef>
                <a:spcPts val="605"/>
              </a:spcBef>
            </a:pPr>
            <a:r>
              <a:rPr lang="ja-JP" altLang="en-US" dirty="0"/>
              <a:t>　（簡単な自己紹介をしておきます。）</a:t>
            </a:r>
          </a:p>
          <a:p>
            <a:pPr>
              <a:spcBef>
                <a:spcPts val="605"/>
              </a:spcBef>
            </a:pPr>
            <a:endParaRPr lang="en-US" altLang="ja-JP" dirty="0"/>
          </a:p>
          <a:p>
            <a:pPr>
              <a:spcBef>
                <a:spcPts val="605"/>
              </a:spcBef>
            </a:pPr>
            <a:r>
              <a:rPr lang="ja-JP" altLang="en-US" dirty="0"/>
              <a:t>　</a:t>
            </a:r>
            <a:r>
              <a:rPr lang="ja-JP" altLang="ja-JP" dirty="0"/>
              <a:t>今日は租税教室ということで、</a:t>
            </a:r>
            <a:r>
              <a:rPr lang="ja-JP" altLang="en-US" dirty="0"/>
              <a:t>皆さん</a:t>
            </a:r>
            <a:r>
              <a:rPr lang="ja-JP" altLang="ja-JP" dirty="0"/>
              <a:t>と一緒に税金の役割や使い</a:t>
            </a:r>
            <a:r>
              <a:rPr lang="ja-JP" altLang="en-US" dirty="0"/>
              <a:t>道</a:t>
            </a:r>
            <a:r>
              <a:rPr lang="ja-JP" altLang="ja-JP" dirty="0"/>
              <a:t>について考えていきたいと思います。</a:t>
            </a:r>
            <a:endParaRPr lang="ja-JP" altLang="en-US" dirty="0"/>
          </a:p>
          <a:p>
            <a:pPr>
              <a:spcBef>
                <a:spcPts val="605"/>
              </a:spcBef>
            </a:pPr>
            <a:r>
              <a:rPr lang="ja-JP" altLang="en-US" dirty="0"/>
              <a:t>　どうぞ、</a:t>
            </a:r>
            <a:r>
              <a:rPr lang="ja-JP" altLang="ja-JP" dirty="0"/>
              <a:t>よろしくお願いします。</a:t>
            </a:r>
            <a:r>
              <a:rPr lang="ja-JP" altLang="en-US" dirty="0"/>
              <a:t>　★</a:t>
            </a:r>
          </a:p>
          <a:p>
            <a:pPr defTabSz="915413">
              <a:defRPr/>
            </a:pPr>
            <a:endParaRPr lang="ja-JP" altLang="en-US" dirty="0"/>
          </a:p>
          <a:p>
            <a:endParaRPr kumimoji="1" lang="ja-JP" altLang="en-US" dirty="0"/>
          </a:p>
        </p:txBody>
      </p:sp>
    </p:spTree>
    <p:extLst>
      <p:ext uri="{BB962C8B-B14F-4D97-AF65-F5344CB8AC3E}">
        <p14:creationId xmlns:p14="http://schemas.microsoft.com/office/powerpoint/2010/main" val="2862326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5038" y="750888"/>
            <a:ext cx="4999037" cy="3749675"/>
          </a:xfrm>
        </p:spPr>
      </p:sp>
      <p:sp>
        <p:nvSpPr>
          <p:cNvPr id="3" name="ノート プレースホルダー 2"/>
          <p:cNvSpPr>
            <a:spLocks noGrp="1"/>
          </p:cNvSpPr>
          <p:nvPr>
            <p:ph type="body" idx="1"/>
          </p:nvPr>
        </p:nvSpPr>
        <p:spPr/>
        <p:txBody>
          <a:bodyPr/>
          <a:lstStyle/>
          <a:p>
            <a:pPr>
              <a:spcBef>
                <a:spcPts val="584"/>
              </a:spcBef>
            </a:pPr>
            <a:r>
              <a:rPr lang="en-US" altLang="ja-JP" dirty="0"/>
              <a:t> </a:t>
            </a:r>
            <a:r>
              <a:rPr lang="ja-JP" altLang="en-US" dirty="0">
                <a:latin typeface="HG丸ｺﾞｼｯｸM-PRO" panose="020F0600000000000000" pitchFamily="50" charset="-128"/>
                <a:ea typeface="HG丸ｺﾞｼｯｸM-PRO" panose="020F0600000000000000" pitchFamily="50" charset="-128"/>
              </a:rPr>
              <a:t>　</a:t>
            </a:r>
            <a:r>
              <a:rPr lang="ja-JP" altLang="en-US" dirty="0"/>
              <a:t>税金の使いみちは誰が決めているのでしょうか。</a:t>
            </a:r>
            <a:endParaRPr lang="en-US" altLang="ja-JP" dirty="0"/>
          </a:p>
          <a:p>
            <a:pPr>
              <a:spcBef>
                <a:spcPts val="584"/>
              </a:spcBef>
            </a:pPr>
            <a:r>
              <a:rPr lang="ja-JP" altLang="en-US" dirty="0"/>
              <a:t> 　国民が納めた税金の使いみちは</a:t>
            </a:r>
            <a:endParaRPr lang="en-US" altLang="ja-JP" dirty="0"/>
          </a:p>
          <a:p>
            <a:pPr>
              <a:spcBef>
                <a:spcPts val="584"/>
              </a:spcBef>
            </a:pPr>
            <a:r>
              <a:rPr lang="ja-JP" altLang="en-US" dirty="0"/>
              <a:t>　 ★選挙で選ばれた、国会議員が国会で話し合って決めます。</a:t>
            </a:r>
            <a:endParaRPr lang="en-US" altLang="ja-JP" dirty="0"/>
          </a:p>
          <a:p>
            <a:pPr>
              <a:spcBef>
                <a:spcPts val="584"/>
              </a:spcBef>
            </a:pPr>
            <a:r>
              <a:rPr lang="ja-JP" altLang="en-US" dirty="0"/>
              <a:t> 　★内閣が予算案を国会に提出し</a:t>
            </a:r>
            <a:endParaRPr lang="en-US" altLang="ja-JP" dirty="0"/>
          </a:p>
          <a:p>
            <a:pPr>
              <a:spcBef>
                <a:spcPts val="584"/>
              </a:spcBef>
            </a:pPr>
            <a:r>
              <a:rPr lang="ja-JP" altLang="en-US" dirty="0"/>
              <a:t>　 ★国会の議決を経て、税金の使いみちを決定します。</a:t>
            </a:r>
            <a:endParaRPr lang="en-US" altLang="ja-JP" dirty="0"/>
          </a:p>
          <a:p>
            <a:pPr>
              <a:spcBef>
                <a:spcPts val="584"/>
              </a:spcBef>
            </a:pPr>
            <a:r>
              <a:rPr lang="ja-JP" altLang="en-US" dirty="0"/>
              <a:t>　 ★こうして納められた税金で、国民は様々な公共サービスを受けています。★</a:t>
            </a:r>
            <a:endParaRPr lang="en-US" altLang="ja-JP" dirty="0"/>
          </a:p>
          <a:p>
            <a:pPr>
              <a:spcBef>
                <a:spcPts val="584"/>
              </a:spcBef>
            </a:pPr>
            <a:endParaRPr lang="en-US" altLang="ja-JP" dirty="0">
              <a:latin typeface="HG丸ｺﾞｼｯｸM-PRO" panose="020F0600000000000000" pitchFamily="50" charset="-128"/>
              <a:ea typeface="HG丸ｺﾞｼｯｸM-PRO" panose="020F0600000000000000" pitchFamily="50" charset="-128"/>
            </a:endParaRPr>
          </a:p>
          <a:p>
            <a:pPr>
              <a:spcBef>
                <a:spcPts val="584"/>
              </a:spcBef>
            </a:pPr>
            <a:r>
              <a:rPr lang="ja-JP" altLang="en-US" dirty="0">
                <a:latin typeface="HG丸ｺﾞｼｯｸM-PRO" panose="020F0600000000000000" pitchFamily="50" charset="-128"/>
                <a:ea typeface="HG丸ｺﾞｼｯｸM-PRO" panose="020F0600000000000000" pitchFamily="50" charset="-128"/>
              </a:rPr>
              <a:t>　</a:t>
            </a:r>
          </a:p>
        </p:txBody>
      </p:sp>
      <p:sp>
        <p:nvSpPr>
          <p:cNvPr id="4" name="スライド番号プレースホルダー 3"/>
          <p:cNvSpPr>
            <a:spLocks noGrp="1"/>
          </p:cNvSpPr>
          <p:nvPr>
            <p:ph type="sldNum" sz="quarter" idx="10"/>
          </p:nvPr>
        </p:nvSpPr>
        <p:spPr/>
        <p:txBody>
          <a:bodyPr/>
          <a:lstStyle/>
          <a:p>
            <a:pPr>
              <a:defRPr/>
            </a:pPr>
            <a:fld id="{CBAF4DFD-2B6F-4FD3-96E4-960227A11A71}" type="slidenum">
              <a:rPr lang="en-US" altLang="ja-JP" smtClean="0"/>
              <a:pPr>
                <a:defRPr/>
              </a:pPr>
              <a:t>9</a:t>
            </a:fld>
            <a:endParaRPr lang="en-US" altLang="ja-JP"/>
          </a:p>
        </p:txBody>
      </p:sp>
    </p:spTree>
    <p:extLst>
      <p:ext uri="{BB962C8B-B14F-4D97-AF65-F5344CB8AC3E}">
        <p14:creationId xmlns:p14="http://schemas.microsoft.com/office/powerpoint/2010/main" val="2546292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786892" y="9329145"/>
            <a:ext cx="2895301" cy="48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89" tIns="47093" rIns="94189" bIns="47093"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10</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id="{2DB57A2E-BC09-4332-B4C2-D1F9F9BA246B}"/>
              </a:ext>
            </a:extLst>
          </p:cNvPr>
          <p:cNvSpPr>
            <a:spLocks noGrp="1" noRot="1" noChangeAspect="1"/>
          </p:cNvSpPr>
          <p:nvPr>
            <p:ph type="sldImg"/>
          </p:nvPr>
        </p:nvSpPr>
        <p:spPr>
          <a:xfrm>
            <a:off x="887413" y="536575"/>
            <a:ext cx="4910137" cy="3683000"/>
          </a:xfrm>
        </p:spPr>
      </p:sp>
      <p:sp>
        <p:nvSpPr>
          <p:cNvPr id="3" name="ノート プレースホルダー 2">
            <a:extLst>
              <a:ext uri="{FF2B5EF4-FFF2-40B4-BE49-F238E27FC236}">
                <a16:creationId xmlns:a16="http://schemas.microsoft.com/office/drawing/2014/main" id="{87602FB2-8A59-41FC-81DC-C41D8B96DAFA}"/>
              </a:ext>
            </a:extLst>
          </p:cNvPr>
          <p:cNvSpPr>
            <a:spLocks noGrp="1"/>
          </p:cNvSpPr>
          <p:nvPr>
            <p:ph type="body" idx="1"/>
          </p:nvPr>
        </p:nvSpPr>
        <p:spPr>
          <a:xfrm>
            <a:off x="674051" y="4487738"/>
            <a:ext cx="5397115" cy="4363122"/>
          </a:xfrm>
        </p:spPr>
        <p:txBody>
          <a:bodyPr/>
          <a:lstStyle/>
          <a:p>
            <a:pPr defTabSz="908640">
              <a:defRPr/>
            </a:pPr>
            <a:r>
              <a:rPr lang="ja-JP" altLang="en-US" dirty="0"/>
              <a:t>　</a:t>
            </a:r>
            <a:endParaRPr kumimoji="1" lang="ja-JP" altLang="en-US" dirty="0"/>
          </a:p>
        </p:txBody>
      </p:sp>
    </p:spTree>
    <p:extLst>
      <p:ext uri="{BB962C8B-B14F-4D97-AF65-F5344CB8AC3E}">
        <p14:creationId xmlns:p14="http://schemas.microsoft.com/office/powerpoint/2010/main" val="798209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1190625" y="357188"/>
            <a:ext cx="4271963" cy="3203575"/>
          </a:xfrm>
          <a:ln/>
        </p:spPr>
      </p:sp>
      <p:sp>
        <p:nvSpPr>
          <p:cNvPr id="16387" name="ノート プレースホルダ 2"/>
          <p:cNvSpPr>
            <a:spLocks noGrp="1"/>
          </p:cNvSpPr>
          <p:nvPr>
            <p:ph type="body" idx="1"/>
          </p:nvPr>
        </p:nvSpPr>
        <p:spPr>
          <a:xfrm>
            <a:off x="612044" y="3797390"/>
            <a:ext cx="5524292" cy="51548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1"/>
              </a:spcBef>
            </a:pPr>
            <a:r>
              <a:rPr lang="ja-JP" altLang="en-US" dirty="0">
                <a:latin typeface="HG丸ｺﾞｼｯｸM-PRO" panose="020F0600000000000000" pitchFamily="50" charset="-128"/>
                <a:ea typeface="HG丸ｺﾞｼｯｸM-PRO" panose="020F0600000000000000" pitchFamily="50" charset="-128"/>
              </a:rPr>
              <a:t>　</a:t>
            </a:r>
            <a:r>
              <a:rPr lang="ja-JP" altLang="en-US" dirty="0"/>
              <a:t>日本の税金に関する決まりごとは、どうなっているのでしょうか。</a:t>
            </a:r>
          </a:p>
          <a:p>
            <a:pPr>
              <a:spcBef>
                <a:spcPts val="601"/>
              </a:spcBef>
            </a:pPr>
            <a:r>
              <a:rPr lang="ja-JP" altLang="en-US" dirty="0"/>
              <a:t>　税金は、国を維持し、発展させていくために欠かせないものです。</a:t>
            </a:r>
          </a:p>
          <a:p>
            <a:pPr>
              <a:spcBef>
                <a:spcPts val="601"/>
              </a:spcBef>
            </a:pPr>
            <a:r>
              <a:rPr lang="ja-JP" altLang="en-US" dirty="0"/>
              <a:t>　そこで、憲法では、税金を納めること（納税）は国民の義務と定めています。</a:t>
            </a:r>
          </a:p>
          <a:p>
            <a:pPr>
              <a:spcBef>
                <a:spcPts val="601"/>
              </a:spcBef>
            </a:pPr>
            <a:r>
              <a:rPr lang="ja-JP" altLang="en-US" dirty="0"/>
              <a:t>　★日本国憲法第</a:t>
            </a:r>
            <a:r>
              <a:rPr lang="en-US" altLang="ja-JP" dirty="0"/>
              <a:t>30</a:t>
            </a:r>
            <a:r>
              <a:rPr lang="ja-JP" altLang="en-US" dirty="0"/>
              <a:t>条で定める「納税の義務」は、「普通教育を受けさせる義務」、「勤労の義務」と並んで国民の三大義務の一つとされています。　★</a:t>
            </a:r>
          </a:p>
          <a:p>
            <a:pPr>
              <a:spcBef>
                <a:spcPts val="601"/>
              </a:spcBef>
            </a:pPr>
            <a:r>
              <a:rPr lang="ja-JP" altLang="en-US" dirty="0"/>
              <a:t>　</a:t>
            </a:r>
          </a:p>
          <a:p>
            <a:pPr>
              <a:spcBef>
                <a:spcPts val="601"/>
              </a:spcBef>
            </a:pPr>
            <a:r>
              <a:rPr lang="en-US" altLang="ja-JP" dirty="0"/>
              <a:t>《</a:t>
            </a:r>
            <a:r>
              <a:rPr lang="ja-JP" altLang="en-US" dirty="0"/>
              <a:t>参考</a:t>
            </a:r>
            <a:r>
              <a:rPr lang="en-US" altLang="ja-JP" dirty="0"/>
              <a:t>》</a:t>
            </a:r>
          </a:p>
          <a:p>
            <a:pPr>
              <a:spcBef>
                <a:spcPts val="601"/>
              </a:spcBef>
            </a:pPr>
            <a:r>
              <a:rPr lang="ja-JP" altLang="en-US" dirty="0"/>
              <a:t>　・教育を受けさせる義務（憲</a:t>
            </a:r>
            <a:r>
              <a:rPr lang="en-US" altLang="ja-JP" dirty="0"/>
              <a:t>26②</a:t>
            </a:r>
            <a:r>
              <a:rPr lang="ja-JP" altLang="en-US" dirty="0"/>
              <a:t>）</a:t>
            </a:r>
          </a:p>
          <a:p>
            <a:pPr>
              <a:spcBef>
                <a:spcPts val="601"/>
              </a:spcBef>
            </a:pPr>
            <a:r>
              <a:rPr lang="ja-JP" altLang="en-US" dirty="0"/>
              <a:t>　「すべて国民は、法律の定めるところにより、その保護する子女に普通教育を受けさせる義務を負う。」</a:t>
            </a:r>
          </a:p>
          <a:p>
            <a:pPr>
              <a:spcBef>
                <a:spcPts val="601"/>
              </a:spcBef>
            </a:pPr>
            <a:endParaRPr lang="ja-JP" altLang="en-US" dirty="0"/>
          </a:p>
          <a:p>
            <a:pPr>
              <a:spcBef>
                <a:spcPts val="601"/>
              </a:spcBef>
            </a:pPr>
            <a:r>
              <a:rPr lang="ja-JP" altLang="en-US" dirty="0"/>
              <a:t>　・勤労の義務（憲</a:t>
            </a:r>
            <a:r>
              <a:rPr lang="en-US" altLang="ja-JP" dirty="0"/>
              <a:t>27①</a:t>
            </a:r>
            <a:r>
              <a:rPr lang="ja-JP" altLang="en-US" dirty="0"/>
              <a:t>）</a:t>
            </a:r>
          </a:p>
          <a:p>
            <a:pPr>
              <a:spcBef>
                <a:spcPts val="601"/>
              </a:spcBef>
            </a:pPr>
            <a:r>
              <a:rPr lang="ja-JP" altLang="en-US" dirty="0"/>
              <a:t>　「すべて国民は、勤労の権利を有し、義務を負う。」</a:t>
            </a:r>
          </a:p>
          <a:p>
            <a:pPr>
              <a:spcBef>
                <a:spcPts val="601"/>
              </a:spcBef>
            </a:pPr>
            <a:endParaRPr lang="ja-JP" altLang="en-US" dirty="0">
              <a:latin typeface="HG丸ｺﾞｼｯｸM-PRO" panose="020F0600000000000000" pitchFamily="50" charset="-128"/>
              <a:ea typeface="HG丸ｺﾞｼｯｸM-PRO" panose="020F0600000000000000" pitchFamily="50" charset="-128"/>
            </a:endParaRPr>
          </a:p>
        </p:txBody>
      </p:sp>
      <p:sp>
        <p:nvSpPr>
          <p:cNvPr id="163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697712" indent="-262238">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077558" indent="-209789">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13031" indent="-209789">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1946916" indent="-209789">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404640" indent="-20978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862364" indent="-20978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320088" indent="-20978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777812" indent="-20978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E47D23D4-70C7-4ADC-8C7A-DEB81E416EC9}" type="slidenum">
              <a:rPr lang="en-US" altLang="ja-JP" smtClean="0">
                <a:ea typeface="ＭＳ Ｐゴシック" panose="020B0600070205080204" pitchFamily="50" charset="-128"/>
              </a:rPr>
              <a:pPr>
                <a:spcBef>
                  <a:spcPct val="0"/>
                </a:spcBef>
              </a:pPr>
              <a:t>11</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747624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1190625" y="357188"/>
            <a:ext cx="4271963" cy="3203575"/>
          </a:xfrm>
          <a:ln/>
        </p:spPr>
      </p:sp>
      <p:sp>
        <p:nvSpPr>
          <p:cNvPr id="16387" name="ノート プレースホルダ 2"/>
          <p:cNvSpPr>
            <a:spLocks noGrp="1"/>
          </p:cNvSpPr>
          <p:nvPr>
            <p:ph type="body" idx="1"/>
          </p:nvPr>
        </p:nvSpPr>
        <p:spPr>
          <a:xfrm>
            <a:off x="612044" y="3797390"/>
            <a:ext cx="5524292" cy="51548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1"/>
              </a:spcBef>
            </a:pPr>
            <a:r>
              <a:rPr lang="ja-JP" altLang="en-US" dirty="0">
                <a:latin typeface="HG丸ｺﾞｼｯｸM-PRO" panose="020F0600000000000000" pitchFamily="50" charset="-128"/>
                <a:ea typeface="HG丸ｺﾞｼｯｸM-PRO" panose="020F0600000000000000" pitchFamily="50" charset="-128"/>
              </a:rPr>
              <a:t>　</a:t>
            </a:r>
            <a:r>
              <a:rPr lang="ja-JP" altLang="en-US" dirty="0"/>
              <a:t>皆さん知っているように、日本は民主主義の国です。</a:t>
            </a:r>
          </a:p>
          <a:p>
            <a:pPr>
              <a:spcBef>
                <a:spcPts val="601"/>
              </a:spcBef>
            </a:pPr>
            <a:r>
              <a:rPr lang="ja-JP" altLang="en-US" dirty="0"/>
              <a:t>　国の税に関する法律（税負担の方法）や税の使いみち（予算）は、国民の代表者（選挙で選ばれた人たち）の集まる国会で決められます。</a:t>
            </a:r>
          </a:p>
          <a:p>
            <a:pPr>
              <a:spcBef>
                <a:spcPts val="601"/>
              </a:spcBef>
            </a:pPr>
            <a:r>
              <a:rPr lang="ja-JP" altLang="en-US" dirty="0"/>
              <a:t>　★これが、税についての民主主義の基本原則である租税法律主義です。★　</a:t>
            </a:r>
          </a:p>
          <a:p>
            <a:pPr>
              <a:spcBef>
                <a:spcPts val="601"/>
              </a:spcBef>
            </a:pPr>
            <a:endParaRPr lang="ja-JP" altLang="en-US" dirty="0"/>
          </a:p>
          <a:p>
            <a:pPr>
              <a:spcBef>
                <a:spcPts val="601"/>
              </a:spcBef>
            </a:pPr>
            <a:r>
              <a:rPr lang="en-US" altLang="ja-JP" dirty="0"/>
              <a:t>《</a:t>
            </a:r>
            <a:r>
              <a:rPr lang="ja-JP" altLang="en-US" dirty="0"/>
              <a:t>参考</a:t>
            </a:r>
            <a:r>
              <a:rPr lang="en-US" altLang="ja-JP" dirty="0"/>
              <a:t>》</a:t>
            </a:r>
          </a:p>
          <a:p>
            <a:pPr>
              <a:spcBef>
                <a:spcPts val="601"/>
              </a:spcBef>
            </a:pPr>
            <a:r>
              <a:rPr lang="ja-JP" altLang="en-US" dirty="0"/>
              <a:t>　・教育を受けさせる義務（憲</a:t>
            </a:r>
            <a:r>
              <a:rPr lang="en-US" altLang="ja-JP" dirty="0"/>
              <a:t>26②</a:t>
            </a:r>
            <a:r>
              <a:rPr lang="ja-JP" altLang="en-US" dirty="0"/>
              <a:t>）</a:t>
            </a:r>
          </a:p>
          <a:p>
            <a:pPr>
              <a:spcBef>
                <a:spcPts val="601"/>
              </a:spcBef>
            </a:pPr>
            <a:r>
              <a:rPr lang="ja-JP" altLang="en-US" dirty="0"/>
              <a:t>　「すべて国民は、法律の定めるところにより、その保護する子女に普通教育を受けさせる義務を負う。」</a:t>
            </a:r>
          </a:p>
          <a:p>
            <a:pPr>
              <a:spcBef>
                <a:spcPts val="601"/>
              </a:spcBef>
            </a:pPr>
            <a:endParaRPr lang="ja-JP" altLang="en-US" dirty="0"/>
          </a:p>
          <a:p>
            <a:pPr>
              <a:spcBef>
                <a:spcPts val="601"/>
              </a:spcBef>
            </a:pPr>
            <a:r>
              <a:rPr lang="ja-JP" altLang="en-US" dirty="0"/>
              <a:t>　・勤労の義務（憲</a:t>
            </a:r>
            <a:r>
              <a:rPr lang="en-US" altLang="ja-JP" dirty="0"/>
              <a:t>27①</a:t>
            </a:r>
            <a:r>
              <a:rPr lang="ja-JP" altLang="en-US" dirty="0"/>
              <a:t>）</a:t>
            </a:r>
          </a:p>
          <a:p>
            <a:pPr>
              <a:spcBef>
                <a:spcPts val="601"/>
              </a:spcBef>
            </a:pPr>
            <a:r>
              <a:rPr lang="ja-JP" altLang="en-US" dirty="0"/>
              <a:t>　「すべて国民は、勤労の権利を有し、義務を負う。」</a:t>
            </a:r>
          </a:p>
          <a:p>
            <a:pPr>
              <a:spcBef>
                <a:spcPts val="601"/>
              </a:spcBef>
            </a:pPr>
            <a:endParaRPr lang="ja-JP" altLang="en-US" dirty="0">
              <a:latin typeface="HG丸ｺﾞｼｯｸM-PRO" panose="020F0600000000000000" pitchFamily="50" charset="-128"/>
              <a:ea typeface="HG丸ｺﾞｼｯｸM-PRO" panose="020F0600000000000000" pitchFamily="50" charset="-128"/>
            </a:endParaRPr>
          </a:p>
        </p:txBody>
      </p:sp>
      <p:sp>
        <p:nvSpPr>
          <p:cNvPr id="163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697712" indent="-262238">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077558" indent="-209789">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13031" indent="-209789">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1946916" indent="-209789">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404640" indent="-20978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862364" indent="-20978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320088" indent="-20978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777812" indent="-20978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E47D23D4-70C7-4ADC-8C7A-DEB81E416EC9}" type="slidenum">
              <a:rPr lang="en-US" altLang="ja-JP" smtClean="0">
                <a:ea typeface="ＭＳ Ｐゴシック" panose="020B0600070205080204" pitchFamily="50" charset="-128"/>
              </a:rPr>
              <a:pPr>
                <a:spcBef>
                  <a:spcPct val="0"/>
                </a:spcBef>
              </a:pPr>
              <a:t>12</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658117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786892" y="9329145"/>
            <a:ext cx="2895301" cy="48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89" tIns="47093" rIns="94189" bIns="47093"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13</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id="{2DB57A2E-BC09-4332-B4C2-D1F9F9BA246B}"/>
              </a:ext>
            </a:extLst>
          </p:cNvPr>
          <p:cNvSpPr>
            <a:spLocks noGrp="1" noRot="1" noChangeAspect="1"/>
          </p:cNvSpPr>
          <p:nvPr>
            <p:ph type="sldImg"/>
          </p:nvPr>
        </p:nvSpPr>
        <p:spPr>
          <a:xfrm>
            <a:off x="887413" y="536575"/>
            <a:ext cx="4910137" cy="3683000"/>
          </a:xfrm>
        </p:spPr>
      </p:sp>
      <p:sp>
        <p:nvSpPr>
          <p:cNvPr id="3" name="ノート プレースホルダー 2">
            <a:extLst>
              <a:ext uri="{FF2B5EF4-FFF2-40B4-BE49-F238E27FC236}">
                <a16:creationId xmlns:a16="http://schemas.microsoft.com/office/drawing/2014/main" id="{87602FB2-8A59-41FC-81DC-C41D8B96DAFA}"/>
              </a:ext>
            </a:extLst>
          </p:cNvPr>
          <p:cNvSpPr>
            <a:spLocks noGrp="1"/>
          </p:cNvSpPr>
          <p:nvPr>
            <p:ph type="body" idx="1"/>
          </p:nvPr>
        </p:nvSpPr>
        <p:spPr>
          <a:xfrm>
            <a:off x="674051" y="4487738"/>
            <a:ext cx="5397115" cy="4363122"/>
          </a:xfrm>
        </p:spPr>
        <p:txBody>
          <a:bodyPr/>
          <a:lstStyle/>
          <a:p>
            <a:pPr defTabSz="908640">
              <a:defRPr/>
            </a:pPr>
            <a:r>
              <a:rPr lang="ja-JP" altLang="en-US" dirty="0"/>
              <a:t>　</a:t>
            </a:r>
            <a:endParaRPr kumimoji="1" lang="ja-JP" altLang="en-US" dirty="0"/>
          </a:p>
        </p:txBody>
      </p:sp>
    </p:spTree>
    <p:extLst>
      <p:ext uri="{BB962C8B-B14F-4D97-AF65-F5344CB8AC3E}">
        <p14:creationId xmlns:p14="http://schemas.microsoft.com/office/powerpoint/2010/main" val="112131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2272" eaLnBrk="0" hangingPunct="0">
              <a:spcBef>
                <a:spcPts val="605"/>
              </a:spcBef>
              <a:defRPr/>
            </a:pPr>
            <a:r>
              <a:rPr lang="ja-JP" altLang="en-US" dirty="0"/>
              <a:t>　</a:t>
            </a:r>
            <a:r>
              <a:rPr kumimoji="0" lang="ja-JP" altLang="en-US" dirty="0"/>
              <a:t>私たちの暮らしは、物やサービスを売り買いして利益を追求する市場経済の上に成り立っています。</a:t>
            </a:r>
            <a:endParaRPr kumimoji="0" lang="en-US" altLang="ja-JP" dirty="0"/>
          </a:p>
          <a:p>
            <a:pPr defTabSz="922272" eaLnBrk="0" hangingPunct="0">
              <a:spcBef>
                <a:spcPts val="605"/>
              </a:spcBef>
              <a:defRPr/>
            </a:pPr>
            <a:r>
              <a:rPr kumimoji="0" lang="ja-JP" altLang="en-US" dirty="0"/>
              <a:t>　道路、公園などの整備やゴミの収集など、私たちが安心して暮らす上で欠かせない公的なサービスを行うのが、国や地方公共団体です。</a:t>
            </a:r>
            <a:endParaRPr kumimoji="0" lang="en-US" altLang="ja-JP" dirty="0"/>
          </a:p>
          <a:p>
            <a:pPr defTabSz="922272" eaLnBrk="0" hangingPunct="0">
              <a:spcBef>
                <a:spcPts val="605"/>
              </a:spcBef>
              <a:defRPr/>
            </a:pPr>
            <a:r>
              <a:rPr kumimoji="0" lang="ja-JP" altLang="en-US" dirty="0"/>
              <a:t>　個人や企業が国や地方公共団体に納めた税金を歳入といい、これを使って国や地方公共団体が行う経済活動を財政といいます。★</a:t>
            </a:r>
            <a:endParaRPr kumimoji="0" lang="en-US" altLang="ja-JP" dirty="0"/>
          </a:p>
          <a:p>
            <a:endParaRPr lang="en-US" altLang="ja-JP" dirty="0"/>
          </a:p>
        </p:txBody>
      </p:sp>
    </p:spTree>
    <p:extLst>
      <p:ext uri="{BB962C8B-B14F-4D97-AF65-F5344CB8AC3E}">
        <p14:creationId xmlns:p14="http://schemas.microsoft.com/office/powerpoint/2010/main" val="1063728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a:xfrm>
            <a:off x="1225550" y="360363"/>
            <a:ext cx="4325938" cy="3243262"/>
          </a:xfrm>
          <a:ln/>
        </p:spPr>
      </p:sp>
      <p:sp>
        <p:nvSpPr>
          <p:cNvPr id="30723" name="ノート プレースホルダ 2"/>
          <p:cNvSpPr>
            <a:spLocks noGrp="1"/>
          </p:cNvSpPr>
          <p:nvPr>
            <p:ph type="body" idx="1"/>
          </p:nvPr>
        </p:nvSpPr>
        <p:spPr>
          <a:xfrm>
            <a:off x="625692" y="3844598"/>
            <a:ext cx="5624804" cy="52167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5"/>
              </a:spcBef>
            </a:pPr>
            <a:r>
              <a:rPr kumimoji="0" lang="ja-JP" altLang="en-US" dirty="0">
                <a:latin typeface="HG丸ｺﾞｼｯｸM-PRO" panose="020F0600000000000000" pitchFamily="50" charset="-128"/>
                <a:ea typeface="HG丸ｺﾞｼｯｸM-PRO" panose="020F0600000000000000" pitchFamily="50" charset="-128"/>
              </a:rPr>
              <a:t>　</a:t>
            </a:r>
            <a:r>
              <a:rPr kumimoji="0" lang="ja-JP" altLang="en-US" dirty="0"/>
              <a:t>税金は１年間でどのくらい納められているのでしょうか。</a:t>
            </a:r>
            <a:endParaRPr kumimoji="0" lang="en-US" altLang="ja-JP" dirty="0"/>
          </a:p>
          <a:p>
            <a:pPr>
              <a:spcBef>
                <a:spcPts val="605"/>
              </a:spcBef>
            </a:pPr>
            <a:r>
              <a:rPr kumimoji="0" lang="ja-JP" altLang="en-US" dirty="0"/>
              <a:t>　財政の事務は、４月から翌年３月までの「会計年度」で行われます。</a:t>
            </a:r>
          </a:p>
          <a:p>
            <a:pPr>
              <a:spcBef>
                <a:spcPts val="605"/>
              </a:spcBef>
            </a:pPr>
            <a:r>
              <a:rPr kumimoji="0" lang="ja-JP" altLang="en-US" dirty="0"/>
              <a:t>　この１年間の収入を「歳入」、支出を「歳出」といいます。</a:t>
            </a:r>
          </a:p>
          <a:p>
            <a:pPr>
              <a:spcBef>
                <a:spcPts val="605"/>
              </a:spcBef>
            </a:pPr>
            <a:r>
              <a:rPr kumimoji="0" lang="ja-JP" altLang="en-US" dirty="0"/>
              <a:t>　令和５年度予算では、★総額は</a:t>
            </a:r>
            <a:r>
              <a:rPr kumimoji="0" lang="en-US" altLang="ja-JP" dirty="0"/>
              <a:t>112</a:t>
            </a:r>
            <a:r>
              <a:rPr kumimoji="0" lang="ja-JP" altLang="en-US" dirty="0"/>
              <a:t>兆</a:t>
            </a:r>
            <a:r>
              <a:rPr kumimoji="0" lang="en-US" altLang="ja-JP" dirty="0"/>
              <a:t>5,717</a:t>
            </a:r>
            <a:r>
              <a:rPr kumimoji="0" lang="ja-JP" altLang="en-US" dirty="0"/>
              <a:t>億円です。</a:t>
            </a:r>
          </a:p>
          <a:p>
            <a:pPr>
              <a:spcBef>
                <a:spcPts val="605"/>
              </a:spcBef>
            </a:pPr>
            <a:r>
              <a:rPr kumimoji="0" lang="ja-JP" altLang="en-US" dirty="0"/>
              <a:t>　★その内、</a:t>
            </a:r>
            <a:r>
              <a:rPr kumimoji="0" lang="en-US" altLang="ja-JP" dirty="0"/>
              <a:t>31.5%</a:t>
            </a:r>
            <a:r>
              <a:rPr kumimoji="0" lang="ja-JP" altLang="en-US" dirty="0"/>
              <a:t>が公債金つまり国の借金です。</a:t>
            </a:r>
          </a:p>
          <a:p>
            <a:pPr>
              <a:spcBef>
                <a:spcPts val="605"/>
              </a:spcBef>
            </a:pPr>
            <a:r>
              <a:rPr kumimoji="0" lang="ja-JP" altLang="en-US" dirty="0"/>
              <a:t>　★租税及び印紙収入が</a:t>
            </a:r>
            <a:r>
              <a:rPr kumimoji="0" lang="en-US" altLang="ja-JP" dirty="0"/>
              <a:t>61.8</a:t>
            </a:r>
            <a:r>
              <a:rPr kumimoji="0" lang="ja-JP" altLang="en-US" dirty="0"/>
              <a:t>％です。</a:t>
            </a:r>
            <a:endParaRPr kumimoji="0" lang="en-US" altLang="ja-JP" dirty="0"/>
          </a:p>
          <a:p>
            <a:pPr>
              <a:spcBef>
                <a:spcPts val="605"/>
              </a:spcBef>
            </a:pPr>
            <a:r>
              <a:rPr kumimoji="0" lang="ja-JP" altLang="en-US" dirty="0"/>
              <a:t>　このように我が国の財政は、約</a:t>
            </a:r>
            <a:r>
              <a:rPr kumimoji="0" lang="en-US" altLang="ja-JP" dirty="0"/>
              <a:t>3</a:t>
            </a:r>
            <a:r>
              <a:rPr kumimoji="0" lang="ja-JP" altLang="en-US" dirty="0"/>
              <a:t>割を公債金すなわち借金に依存している厳しい状況にあります。★</a:t>
            </a:r>
          </a:p>
        </p:txBody>
      </p:sp>
      <p:sp>
        <p:nvSpPr>
          <p:cNvPr id="307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34936" indent="-277003">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36829" indent="-219361">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94762" indent="-219361">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1096" indent="-219361">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2233" indent="-21936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3368" indent="-21936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34505" indent="-21936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95641" indent="-21936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BCF0E173-4F6A-46C9-B495-7CB21E7624FC}" type="slidenum">
              <a:rPr lang="en-US" altLang="ja-JP" smtClean="0">
                <a:ea typeface="ＭＳ Ｐゴシック" panose="020B0600070205080204" pitchFamily="50" charset="-128"/>
              </a:rPr>
              <a:pPr>
                <a:spcBef>
                  <a:spcPct val="0"/>
                </a:spcBef>
              </a:pPr>
              <a:t>15</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4251609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a:xfrm>
            <a:off x="1223963" y="358775"/>
            <a:ext cx="4329112" cy="3246438"/>
          </a:xfrm>
          <a:ln/>
        </p:spPr>
      </p:sp>
      <p:sp>
        <p:nvSpPr>
          <p:cNvPr id="32771" name="ノート プレースホルダ 2"/>
          <p:cNvSpPr>
            <a:spLocks noGrp="1"/>
          </p:cNvSpPr>
          <p:nvPr>
            <p:ph type="body" idx="1"/>
          </p:nvPr>
        </p:nvSpPr>
        <p:spPr>
          <a:xfrm>
            <a:off x="625692" y="3844598"/>
            <a:ext cx="5624804" cy="52167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5"/>
              </a:spcBef>
            </a:pPr>
            <a:r>
              <a:rPr lang="ja-JP" altLang="en-US" dirty="0"/>
              <a:t>　税金などによる収入である、「租税及び印紙収入」は、★</a:t>
            </a:r>
            <a:r>
              <a:rPr lang="en-US" altLang="ja-JP" dirty="0"/>
              <a:t>69</a:t>
            </a:r>
            <a:r>
              <a:rPr lang="ja-JP" altLang="en-US" dirty="0"/>
              <a:t>兆</a:t>
            </a:r>
            <a:r>
              <a:rPr lang="en-US" altLang="ja-JP" dirty="0"/>
              <a:t>6,080</a:t>
            </a:r>
            <a:r>
              <a:rPr lang="ja-JP" altLang="en-US" dirty="0"/>
              <a:t>億円です。</a:t>
            </a:r>
            <a:endParaRPr lang="en-US" altLang="ja-JP" dirty="0"/>
          </a:p>
          <a:p>
            <a:pPr>
              <a:spcBef>
                <a:spcPts val="605"/>
              </a:spcBef>
            </a:pPr>
            <a:r>
              <a:rPr lang="ja-JP" altLang="en-US" dirty="0"/>
              <a:t>　★所得税 </a:t>
            </a:r>
            <a:r>
              <a:rPr lang="en-US" altLang="ja-JP" dirty="0"/>
              <a:t>25.7</a:t>
            </a:r>
            <a:r>
              <a:rPr lang="ja-JP" altLang="en-US" dirty="0"/>
              <a:t>％、★法人税 </a:t>
            </a:r>
            <a:r>
              <a:rPr lang="en-US" altLang="ja-JP" dirty="0"/>
              <a:t>24.5</a:t>
            </a:r>
            <a:r>
              <a:rPr lang="ja-JP" altLang="en-US" dirty="0"/>
              <a:t>％、★消費税 </a:t>
            </a:r>
            <a:r>
              <a:rPr lang="en-US" altLang="ja-JP" dirty="0"/>
              <a:t>34.2</a:t>
            </a:r>
            <a:r>
              <a:rPr lang="ja-JP" altLang="en-US" dirty="0"/>
              <a:t>％で約８割を占めています。</a:t>
            </a:r>
            <a:endParaRPr lang="en-US" altLang="ja-JP" dirty="0"/>
          </a:p>
          <a:p>
            <a:pPr>
              <a:spcBef>
                <a:spcPts val="605"/>
              </a:spcBef>
            </a:pPr>
            <a:r>
              <a:rPr lang="ja-JP" altLang="en-US" dirty="0"/>
              <a:t>　国が使うお金（歳出）はさらに多く、税収（租税及び印紙収入）だけでは不足しているのが現状です。★</a:t>
            </a:r>
          </a:p>
        </p:txBody>
      </p:sp>
      <p:sp>
        <p:nvSpPr>
          <p:cNvPr id="327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36537" indent="-278603">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36829" indent="-220961">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94762" indent="-220961">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2697" indent="-220961">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3833" indent="-22096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4969" indent="-22096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36105" indent="-22096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97242" indent="-22096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CD5441C4-257E-4149-B3AC-7D8B1D544B98}" type="slidenum">
              <a:rPr lang="en-US" altLang="ja-JP" smtClean="0">
                <a:ea typeface="ＭＳ Ｐゴシック" panose="020B0600070205080204" pitchFamily="50" charset="-128"/>
              </a:rPr>
              <a:pPr>
                <a:spcBef>
                  <a:spcPct val="0"/>
                </a:spcBef>
              </a:pPr>
              <a:t>16</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2581821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xfrm>
            <a:off x="1223963" y="358775"/>
            <a:ext cx="4329112" cy="3246438"/>
          </a:xfrm>
          <a:ln/>
        </p:spPr>
      </p:sp>
      <p:sp>
        <p:nvSpPr>
          <p:cNvPr id="34819" name="ノート プレースホルダ 2"/>
          <p:cNvSpPr>
            <a:spLocks noGrp="1"/>
          </p:cNvSpPr>
          <p:nvPr>
            <p:ph type="body" idx="1"/>
          </p:nvPr>
        </p:nvSpPr>
        <p:spPr>
          <a:xfrm>
            <a:off x="625692" y="3844598"/>
            <a:ext cx="5624804" cy="52167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5"/>
              </a:spcBef>
            </a:pPr>
            <a:r>
              <a:rPr kumimoji="0" lang="ja-JP" altLang="en-US" dirty="0"/>
              <a:t>　税金は１年間でどのくらい使われるのでしょうか。</a:t>
            </a:r>
            <a:endParaRPr kumimoji="0" lang="en-US" altLang="ja-JP" dirty="0"/>
          </a:p>
          <a:p>
            <a:pPr>
              <a:spcBef>
                <a:spcPts val="605"/>
              </a:spcBef>
            </a:pPr>
            <a:r>
              <a:rPr kumimoji="0" lang="ja-JP" altLang="en-US" dirty="0"/>
              <a:t>　★総額は</a:t>
            </a:r>
            <a:r>
              <a:rPr kumimoji="0" lang="en-US" altLang="ja-JP" dirty="0"/>
              <a:t>112</a:t>
            </a:r>
            <a:r>
              <a:rPr kumimoji="0" lang="ja-JP" altLang="en-US" dirty="0"/>
              <a:t>兆</a:t>
            </a:r>
            <a:r>
              <a:rPr kumimoji="0" lang="en-US" altLang="ja-JP" dirty="0"/>
              <a:t>5,717</a:t>
            </a:r>
            <a:r>
              <a:rPr kumimoji="0" lang="ja-JP" altLang="en-US" dirty="0"/>
              <a:t>億円です。</a:t>
            </a:r>
          </a:p>
          <a:p>
            <a:pPr>
              <a:spcBef>
                <a:spcPts val="605"/>
              </a:spcBef>
            </a:pPr>
            <a:r>
              <a:rPr lang="ja-JP" altLang="en-US" dirty="0"/>
              <a:t>　内訳を見ると、★年金や医療費に使われる社会保障関係費が</a:t>
            </a:r>
            <a:r>
              <a:rPr lang="en-US" altLang="ja-JP" dirty="0"/>
              <a:t>33.5%</a:t>
            </a:r>
            <a:r>
              <a:rPr lang="ja-JP" altLang="en-US" dirty="0"/>
              <a:t>です。</a:t>
            </a:r>
            <a:endParaRPr lang="en-US" altLang="ja-JP" dirty="0"/>
          </a:p>
          <a:p>
            <a:pPr>
              <a:spcBef>
                <a:spcPts val="605"/>
              </a:spcBef>
            </a:pPr>
            <a:r>
              <a:rPr lang="ja-JP" altLang="en-US" dirty="0"/>
              <a:t>　★国の借金返済、利息支払に</a:t>
            </a:r>
            <a:r>
              <a:rPr lang="en-US" altLang="ja-JP" dirty="0"/>
              <a:t>24</a:t>
            </a:r>
            <a:r>
              <a:rPr lang="ja-JP" altLang="en-US" dirty="0"/>
              <a:t>％、つまり約４分の１相当が過去からの借金返済に使われているということになります。</a:t>
            </a:r>
            <a:r>
              <a:rPr kumimoji="0" lang="ja-JP" altLang="en-US" dirty="0"/>
              <a:t>★</a:t>
            </a:r>
            <a:endParaRPr kumimoji="0" lang="en-US" altLang="ja-JP" dirty="0"/>
          </a:p>
        </p:txBody>
      </p:sp>
      <p:sp>
        <p:nvSpPr>
          <p:cNvPr id="3482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36537" indent="-278603">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36829" indent="-220961">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94762" indent="-220961">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2697" indent="-220961">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3833" indent="-22096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4969" indent="-22096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36105" indent="-22096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97242" indent="-22096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BA8FFBEE-BAF1-4C5F-9C26-BC8579612437}" type="slidenum">
              <a:rPr lang="en-US" altLang="ja-JP" smtClean="0">
                <a:ea typeface="ＭＳ Ｐゴシック" panose="020B0600070205080204" pitchFamily="50" charset="-128"/>
              </a:rPr>
              <a:pPr>
                <a:spcBef>
                  <a:spcPct val="0"/>
                </a:spcBef>
              </a:pPr>
              <a:t>17</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3289938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 1"/>
          <p:cNvSpPr>
            <a:spLocks noGrp="1" noRot="1" noChangeAspect="1" noTextEdit="1"/>
          </p:cNvSpPr>
          <p:nvPr>
            <p:ph type="sldImg"/>
          </p:nvPr>
        </p:nvSpPr>
        <p:spPr>
          <a:xfrm>
            <a:off x="1274763" y="327025"/>
            <a:ext cx="4325937" cy="3243263"/>
          </a:xfrm>
          <a:ln/>
        </p:spPr>
      </p:sp>
      <p:sp>
        <p:nvSpPr>
          <p:cNvPr id="40963" name="ノート プレースホルダ 2"/>
          <p:cNvSpPr>
            <a:spLocks noGrp="1"/>
          </p:cNvSpPr>
          <p:nvPr>
            <p:ph type="body" idx="1"/>
          </p:nvPr>
        </p:nvSpPr>
        <p:spPr>
          <a:xfrm>
            <a:off x="625692" y="3844598"/>
            <a:ext cx="5624804" cy="52167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5"/>
              </a:spcBef>
            </a:pPr>
            <a:r>
              <a:rPr lang="ja-JP" altLang="en-US" dirty="0">
                <a:latin typeface="HG丸ｺﾞｼｯｸM-PRO" panose="020F0600000000000000" pitchFamily="50" charset="-128"/>
                <a:ea typeface="HG丸ｺﾞｼｯｸM-PRO" panose="020F0600000000000000" pitchFamily="50" charset="-128"/>
              </a:rPr>
              <a:t>　</a:t>
            </a:r>
            <a:r>
              <a:rPr lang="ja-JP" altLang="en-US" dirty="0"/>
              <a:t>「歳出」が伸び続ける一方、「税収」は</a:t>
            </a:r>
            <a:r>
              <a:rPr lang="en-US" altLang="ja-JP" dirty="0"/>
              <a:t>1990</a:t>
            </a:r>
            <a:r>
              <a:rPr lang="ja-JP" altLang="en-US" dirty="0"/>
              <a:t>年度（平成２年度）以降、景気悪化に伴う税収の減少等により、伸び悩んできました。</a:t>
            </a:r>
          </a:p>
          <a:p>
            <a:pPr>
              <a:spcBef>
                <a:spcPts val="605"/>
              </a:spcBef>
            </a:pPr>
            <a:r>
              <a:rPr lang="ja-JP" altLang="en-US" dirty="0"/>
              <a:t>　その差は、大きく開いてしまい、借金である公債の発行で穴埋めされてきました。</a:t>
            </a:r>
          </a:p>
          <a:p>
            <a:pPr>
              <a:spcBef>
                <a:spcPts val="605"/>
              </a:spcBef>
            </a:pPr>
            <a:r>
              <a:rPr lang="ja-JP" altLang="en-US" dirty="0"/>
              <a:t>　このまま財政赤字が増えていった場合、財政の硬直化や金利の上昇、世代間の不公平拡大など様々な要因により、活力ある経済・社会の実現に大きな足かせとなります。</a:t>
            </a:r>
          </a:p>
          <a:p>
            <a:pPr>
              <a:spcBef>
                <a:spcPts val="605"/>
              </a:spcBef>
            </a:pPr>
            <a:r>
              <a:rPr lang="ja-JP" altLang="en-US" dirty="0"/>
              <a:t>　このため、政府は、この差をなくし、黒字化にすることなどを財政健全化目標としています。★</a:t>
            </a:r>
          </a:p>
        </p:txBody>
      </p:sp>
      <p:sp>
        <p:nvSpPr>
          <p:cNvPr id="4096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34936" indent="-277003">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36829" indent="-219361">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94762" indent="-219361">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1096" indent="-219361">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2233" indent="-21936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3368" indent="-21936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34505" indent="-21936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95641" indent="-21936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CDD4D76E-8736-4F18-A780-F8EBE9B4B07A}" type="slidenum">
              <a:rPr lang="en-US" altLang="ja-JP" smtClean="0">
                <a:ea typeface="ＭＳ Ｐゴシック" panose="020B0600070205080204" pitchFamily="50" charset="-128"/>
              </a:rPr>
              <a:pPr>
                <a:spcBef>
                  <a:spcPct val="0"/>
                </a:spcBef>
              </a:pPr>
              <a:t>18</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891332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821699" y="9386184"/>
            <a:ext cx="2921913" cy="48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91" tIns="47444" rIns="94891" bIns="47444"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1</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id="{2DB57A2E-BC09-4332-B4C2-D1F9F9BA246B}"/>
              </a:ext>
            </a:extLst>
          </p:cNvPr>
          <p:cNvSpPr>
            <a:spLocks noGrp="1" noRot="1" noChangeAspect="1"/>
          </p:cNvSpPr>
          <p:nvPr>
            <p:ph type="sldImg"/>
          </p:nvPr>
        </p:nvSpPr>
        <p:spPr>
          <a:xfrm>
            <a:off x="903288" y="539750"/>
            <a:ext cx="4940300" cy="3705225"/>
          </a:xfrm>
        </p:spPr>
      </p:sp>
      <p:sp>
        <p:nvSpPr>
          <p:cNvPr id="3" name="ノート プレースホルダー 2">
            <a:extLst>
              <a:ext uri="{FF2B5EF4-FFF2-40B4-BE49-F238E27FC236}">
                <a16:creationId xmlns:a16="http://schemas.microsoft.com/office/drawing/2014/main" id="{87602FB2-8A59-41FC-81DC-C41D8B96DAFA}"/>
              </a:ext>
            </a:extLst>
          </p:cNvPr>
          <p:cNvSpPr>
            <a:spLocks noGrp="1"/>
          </p:cNvSpPr>
          <p:nvPr>
            <p:ph type="body" idx="1"/>
          </p:nvPr>
        </p:nvSpPr>
        <p:spPr>
          <a:xfrm>
            <a:off x="680247" y="4515176"/>
            <a:ext cx="5446722" cy="4389799"/>
          </a:xfrm>
        </p:spPr>
        <p:txBody>
          <a:bodyPr/>
          <a:lstStyle/>
          <a:p>
            <a:pPr defTabSz="915413">
              <a:defRPr/>
            </a:pPr>
            <a:r>
              <a:rPr lang="ja-JP" altLang="en-US" dirty="0"/>
              <a:t>　</a:t>
            </a:r>
            <a:endParaRPr kumimoji="1" lang="ja-JP" altLang="en-US" dirty="0"/>
          </a:p>
        </p:txBody>
      </p:sp>
    </p:spTree>
    <p:extLst>
      <p:ext uri="{BB962C8B-B14F-4D97-AF65-F5344CB8AC3E}">
        <p14:creationId xmlns:p14="http://schemas.microsoft.com/office/powerpoint/2010/main" val="795041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821699" y="9386184"/>
            <a:ext cx="2921913" cy="48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91" tIns="47444" rIns="94891" bIns="47444"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19</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id="{2DB57A2E-BC09-4332-B4C2-D1F9F9BA246B}"/>
              </a:ext>
            </a:extLst>
          </p:cNvPr>
          <p:cNvSpPr>
            <a:spLocks noGrp="1" noRot="1" noChangeAspect="1"/>
          </p:cNvSpPr>
          <p:nvPr>
            <p:ph type="sldImg"/>
          </p:nvPr>
        </p:nvSpPr>
        <p:spPr>
          <a:xfrm>
            <a:off x="903288" y="539750"/>
            <a:ext cx="4940300" cy="3705225"/>
          </a:xfrm>
        </p:spPr>
      </p:sp>
      <p:sp>
        <p:nvSpPr>
          <p:cNvPr id="3" name="ノート プレースホルダー 2">
            <a:extLst>
              <a:ext uri="{FF2B5EF4-FFF2-40B4-BE49-F238E27FC236}">
                <a16:creationId xmlns:a16="http://schemas.microsoft.com/office/drawing/2014/main" id="{87602FB2-8A59-41FC-81DC-C41D8B96DAFA}"/>
              </a:ext>
            </a:extLst>
          </p:cNvPr>
          <p:cNvSpPr>
            <a:spLocks noGrp="1"/>
          </p:cNvSpPr>
          <p:nvPr>
            <p:ph type="body" idx="1"/>
          </p:nvPr>
        </p:nvSpPr>
        <p:spPr>
          <a:xfrm>
            <a:off x="680247" y="4515176"/>
            <a:ext cx="5446722" cy="4389799"/>
          </a:xfrm>
        </p:spPr>
        <p:txBody>
          <a:bodyPr/>
          <a:lstStyle/>
          <a:p>
            <a:pPr defTabSz="915413">
              <a:defRPr/>
            </a:pPr>
            <a:endParaRPr lang="ja-JP" altLang="en-US" dirty="0"/>
          </a:p>
          <a:p>
            <a:endParaRPr kumimoji="1" lang="ja-JP" altLang="en-US" dirty="0"/>
          </a:p>
        </p:txBody>
      </p:sp>
    </p:spTree>
    <p:extLst>
      <p:ext uri="{BB962C8B-B14F-4D97-AF65-F5344CB8AC3E}">
        <p14:creationId xmlns:p14="http://schemas.microsoft.com/office/powerpoint/2010/main" val="1825322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64747">
              <a:defRPr/>
            </a:pPr>
            <a:r>
              <a:rPr lang="ja-JP" altLang="en-US" dirty="0"/>
              <a:t>高齢者とは、★</a:t>
            </a:r>
            <a:r>
              <a:rPr lang="ja-JP" altLang="en-US" dirty="0">
                <a:solidFill>
                  <a:srgbClr val="C00000"/>
                </a:solidFill>
                <a:effectLst>
                  <a:outerShdw blurRad="38100" dist="38100" dir="2700000" algn="tl">
                    <a:srgbClr val="000000">
                      <a:alpha val="43137"/>
                    </a:srgbClr>
                  </a:outerShdw>
                </a:effectLst>
              </a:rPr>
              <a:t>６５</a:t>
            </a:r>
            <a:r>
              <a:rPr lang="ja-JP" altLang="en-US" dirty="0"/>
              <a:t>歳以上の人をいいます。</a:t>
            </a:r>
          </a:p>
          <a:p>
            <a:r>
              <a:rPr lang="ja-JP" altLang="en-US" dirty="0"/>
              <a:t>★「高齢者」が増えるとどうなるの？税金と何が関係しているのでしょうか。</a:t>
            </a:r>
            <a:endParaRPr lang="en-US" altLang="ja-JP" dirty="0"/>
          </a:p>
          <a:p>
            <a:endParaRPr lang="ja-JP" altLang="en-US" dirty="0"/>
          </a:p>
          <a:p>
            <a:r>
              <a:rPr lang="ja-JP" altLang="en-US" dirty="0"/>
              <a:t>高齢者が増えると、税金が使われている医療や年金、介護など★社会保障に必要なお金が増えていくことになります。★</a:t>
            </a:r>
            <a:endParaRPr lang="en-US" altLang="ja-JP" dirty="0"/>
          </a:p>
          <a:p>
            <a:endParaRPr lang="ja-JP" altLang="en-US" dirty="0"/>
          </a:p>
        </p:txBody>
      </p:sp>
      <p:sp>
        <p:nvSpPr>
          <p:cNvPr id="4" name="スライド番号プレースホルダー 3"/>
          <p:cNvSpPr>
            <a:spLocks noGrp="1"/>
          </p:cNvSpPr>
          <p:nvPr>
            <p:ph type="sldNum" sz="quarter" idx="5"/>
          </p:nvPr>
        </p:nvSpPr>
        <p:spPr/>
        <p:txBody>
          <a:bodyPr/>
          <a:lstStyle/>
          <a:p>
            <a:fld id="{B6A4639E-37DA-4DCF-A8DF-88C0397E5F06}" type="slidenum">
              <a:rPr kumimoji="1" lang="ja-JP" altLang="en-US" smtClean="0"/>
              <a:t>20</a:t>
            </a:fld>
            <a:endParaRPr kumimoji="1" lang="ja-JP" altLang="en-US"/>
          </a:p>
        </p:txBody>
      </p:sp>
    </p:spTree>
    <p:extLst>
      <p:ext uri="{BB962C8B-B14F-4D97-AF65-F5344CB8AC3E}">
        <p14:creationId xmlns:p14="http://schemas.microsoft.com/office/powerpoint/2010/main" val="4173008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p:cNvSpPr>
            <a:spLocks noGrp="1" noRot="1" noChangeAspect="1" noTextEdit="1"/>
          </p:cNvSpPr>
          <p:nvPr>
            <p:ph type="sldImg"/>
          </p:nvPr>
        </p:nvSpPr>
        <p:spPr>
          <a:xfrm>
            <a:off x="1225550" y="360363"/>
            <a:ext cx="4325938" cy="3243262"/>
          </a:xfrm>
          <a:ln/>
        </p:spPr>
      </p:sp>
      <p:sp>
        <p:nvSpPr>
          <p:cNvPr id="45059" name="ノート プレースホルダ 2"/>
          <p:cNvSpPr>
            <a:spLocks noGrp="1"/>
          </p:cNvSpPr>
          <p:nvPr>
            <p:ph type="body" idx="1"/>
          </p:nvPr>
        </p:nvSpPr>
        <p:spPr>
          <a:xfrm>
            <a:off x="625692" y="3844598"/>
            <a:ext cx="5624804" cy="52167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5"/>
              </a:spcBef>
            </a:pPr>
            <a:r>
              <a:rPr lang="ja-JP" altLang="en-US" dirty="0">
                <a:latin typeface="HG丸ｺﾞｼｯｸM-PRO" panose="020F0600000000000000" pitchFamily="50" charset="-128"/>
                <a:ea typeface="HG丸ｺﾞｼｯｸM-PRO" panose="020F0600000000000000" pitchFamily="50" charset="-128"/>
              </a:rPr>
              <a:t>　人口に占める</a:t>
            </a:r>
            <a:r>
              <a:rPr lang="en-US" altLang="ja-JP" dirty="0">
                <a:latin typeface="HG丸ｺﾞｼｯｸM-PRO" panose="020F0600000000000000" pitchFamily="50" charset="-128"/>
                <a:ea typeface="HG丸ｺﾞｼｯｸM-PRO" panose="020F0600000000000000" pitchFamily="50" charset="-128"/>
              </a:rPr>
              <a:t>65</a:t>
            </a:r>
            <a:r>
              <a:rPr lang="ja-JP" altLang="en-US" dirty="0">
                <a:latin typeface="HG丸ｺﾞｼｯｸM-PRO" panose="020F0600000000000000" pitchFamily="50" charset="-128"/>
                <a:ea typeface="HG丸ｺﾞｼｯｸM-PRO" panose="020F0600000000000000" pitchFamily="50" charset="-128"/>
              </a:rPr>
              <a:t>歳以上の高齢人口の推移を見てみましょう。</a:t>
            </a:r>
          </a:p>
          <a:p>
            <a:pPr>
              <a:spcBef>
                <a:spcPts val="605"/>
              </a:spcBef>
            </a:pPr>
            <a:r>
              <a:rPr lang="ja-JP" altLang="en-US" dirty="0">
                <a:latin typeface="HG丸ｺﾞｼｯｸM-PRO" panose="020F0600000000000000" pitchFamily="50" charset="-128"/>
                <a:ea typeface="HG丸ｺﾞｼｯｸM-PRO" panose="020F0600000000000000" pitchFamily="50" charset="-128"/>
              </a:rPr>
              <a:t>　</a:t>
            </a:r>
            <a:r>
              <a:rPr lang="en-US" altLang="ja-JP" dirty="0">
                <a:latin typeface="HG丸ｺﾞｼｯｸM-PRO" panose="020F0600000000000000" pitchFamily="50" charset="-128"/>
                <a:ea typeface="HG丸ｺﾞｼｯｸM-PRO" panose="020F0600000000000000" pitchFamily="50" charset="-128"/>
              </a:rPr>
              <a:t>2024</a:t>
            </a:r>
            <a:r>
              <a:rPr lang="ja-JP" altLang="en-US" dirty="0">
                <a:latin typeface="HG丸ｺﾞｼｯｸM-PRO" panose="020F0600000000000000" pitchFamily="50" charset="-128"/>
                <a:ea typeface="HG丸ｺﾞｼｯｸM-PRO" panose="020F0600000000000000" pitchFamily="50" charset="-128"/>
              </a:rPr>
              <a:t>年現在、総人口に占める</a:t>
            </a:r>
            <a:r>
              <a:rPr lang="en-US" altLang="ja-JP" dirty="0">
                <a:latin typeface="HG丸ｺﾞｼｯｸM-PRO" panose="020F0600000000000000" pitchFamily="50" charset="-128"/>
                <a:ea typeface="HG丸ｺﾞｼｯｸM-PRO" panose="020F0600000000000000" pitchFamily="50" charset="-128"/>
              </a:rPr>
              <a:t>65</a:t>
            </a:r>
            <a:r>
              <a:rPr lang="ja-JP" altLang="en-US" dirty="0">
                <a:latin typeface="HG丸ｺﾞｼｯｸM-PRO" panose="020F0600000000000000" pitchFamily="50" charset="-128"/>
                <a:ea typeface="HG丸ｺﾞｼｯｸM-PRO" panose="020F0600000000000000" pitchFamily="50" charset="-128"/>
              </a:rPr>
              <a:t>歳以上の割合は、</a:t>
            </a:r>
            <a:r>
              <a:rPr lang="en-US" altLang="ja-JP" dirty="0">
                <a:latin typeface="HG丸ｺﾞｼｯｸM-PRO" panose="020F0600000000000000" pitchFamily="50" charset="-128"/>
                <a:ea typeface="HG丸ｺﾞｼｯｸM-PRO" panose="020F0600000000000000" pitchFamily="50" charset="-128"/>
              </a:rPr>
              <a:t>29.4</a:t>
            </a:r>
            <a:r>
              <a:rPr lang="ja-JP" altLang="en-US" dirty="0">
                <a:latin typeface="HG丸ｺﾞｼｯｸM-PRO" panose="020F0600000000000000" pitchFamily="50" charset="-128"/>
                <a:ea typeface="HG丸ｺﾞｼｯｸM-PRO" panose="020F0600000000000000" pitchFamily="50" charset="-128"/>
              </a:rPr>
              <a:t>％ですが、</a:t>
            </a:r>
            <a:r>
              <a:rPr lang="en-US" altLang="ja-JP" dirty="0">
                <a:latin typeface="HG丸ｺﾞｼｯｸM-PRO" panose="020F0600000000000000" pitchFamily="50" charset="-128"/>
                <a:ea typeface="HG丸ｺﾞｼｯｸM-PRO" panose="020F0600000000000000" pitchFamily="50" charset="-128"/>
              </a:rPr>
              <a:t>2050</a:t>
            </a:r>
            <a:r>
              <a:rPr lang="ja-JP" altLang="en-US" dirty="0">
                <a:latin typeface="HG丸ｺﾞｼｯｸM-PRO" panose="020F0600000000000000" pitchFamily="50" charset="-128"/>
                <a:ea typeface="HG丸ｺﾞｼｯｸM-PRO" panose="020F0600000000000000" pitchFamily="50" charset="-128"/>
              </a:rPr>
              <a:t>年には</a:t>
            </a:r>
            <a:r>
              <a:rPr lang="en-US" altLang="ja-JP" dirty="0">
                <a:latin typeface="HG丸ｺﾞｼｯｸM-PRO" panose="020F0600000000000000" pitchFamily="50" charset="-128"/>
                <a:ea typeface="HG丸ｺﾞｼｯｸM-PRO" panose="020F0600000000000000" pitchFamily="50" charset="-128"/>
              </a:rPr>
              <a:t>38</a:t>
            </a:r>
            <a:r>
              <a:rPr lang="ja-JP" altLang="en-US" dirty="0">
                <a:latin typeface="HG丸ｺﾞｼｯｸM-PRO" panose="020F0600000000000000" pitchFamily="50" charset="-128"/>
                <a:ea typeface="HG丸ｺﾞｼｯｸM-PRO" panose="020F0600000000000000" pitchFamily="50" charset="-128"/>
              </a:rPr>
              <a:t>％になると見込まれています。</a:t>
            </a:r>
            <a:endParaRPr lang="en-US" altLang="ja-JP" dirty="0">
              <a:latin typeface="HG丸ｺﾞｼｯｸM-PRO" panose="020F0600000000000000" pitchFamily="50" charset="-128"/>
              <a:ea typeface="HG丸ｺﾞｼｯｸM-PRO" panose="020F0600000000000000" pitchFamily="50" charset="-128"/>
            </a:endParaRPr>
          </a:p>
          <a:p>
            <a:pPr>
              <a:spcBef>
                <a:spcPts val="605"/>
              </a:spcBef>
            </a:pPr>
            <a:r>
              <a:rPr lang="ja-JP" altLang="en-US" dirty="0">
                <a:latin typeface="HG丸ｺﾞｼｯｸM-PRO" panose="020F0600000000000000" pitchFamily="50" charset="-128"/>
                <a:ea typeface="HG丸ｺﾞｼｯｸM-PRO" panose="020F0600000000000000" pitchFamily="50" charset="-128"/>
              </a:rPr>
              <a:t>　日本は他国に類を見ない急速な早さで高齢化が進行しています。★</a:t>
            </a:r>
            <a:endParaRPr lang="en-US" altLang="ja-JP" dirty="0">
              <a:latin typeface="HG丸ｺﾞｼｯｸM-PRO" panose="020F0600000000000000" pitchFamily="50" charset="-128"/>
              <a:ea typeface="HG丸ｺﾞｼｯｸM-PRO" panose="020F0600000000000000" pitchFamily="50" charset="-128"/>
            </a:endParaRPr>
          </a:p>
          <a:p>
            <a:pPr>
              <a:spcBef>
                <a:spcPts val="605"/>
              </a:spcBef>
            </a:pPr>
            <a:r>
              <a:rPr lang="ja-JP" altLang="en-US" dirty="0">
                <a:latin typeface="HG丸ｺﾞｼｯｸM-PRO" panose="020F0600000000000000" pitchFamily="50" charset="-128"/>
                <a:ea typeface="HG丸ｺﾞｼｯｸM-PRO" panose="020F0600000000000000" pitchFamily="50" charset="-128"/>
              </a:rPr>
              <a:t>　</a:t>
            </a:r>
          </a:p>
        </p:txBody>
      </p:sp>
      <p:sp>
        <p:nvSpPr>
          <p:cNvPr id="4506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34936" indent="-277003">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36829" indent="-219361">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94762" indent="-219361">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1096" indent="-219361">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2233" indent="-21936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3368" indent="-21936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34505" indent="-21936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95641" indent="-21936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BC8CAD9D-3D90-4F2D-A75D-1A116901EB57}" type="slidenum">
              <a:rPr lang="en-US" altLang="ja-JP" smtClean="0">
                <a:ea typeface="ＭＳ Ｐゴシック" panose="020B0600070205080204" pitchFamily="50" charset="-128"/>
              </a:rPr>
              <a:pPr>
                <a:spcBef>
                  <a:spcPct val="0"/>
                </a:spcBef>
              </a:pPr>
              <a:t>21</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1448068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300" dirty="0"/>
              <a:t>　</a:t>
            </a:r>
            <a:r>
              <a:rPr lang="ja-JP" altLang="en-US" dirty="0"/>
              <a:t>現在</a:t>
            </a:r>
            <a:r>
              <a:rPr lang="en-US" altLang="ja-JP" dirty="0"/>
              <a:t>2024</a:t>
            </a:r>
            <a:r>
              <a:rPr lang="ja-JP" altLang="en-US" dirty="0"/>
              <a:t>年は★約２人にひとりの高齢者を支えている状況ですが、</a:t>
            </a:r>
            <a:r>
              <a:rPr lang="en-US" altLang="ja-JP" dirty="0"/>
              <a:t>2050</a:t>
            </a:r>
            <a:r>
              <a:rPr lang="ja-JP" altLang="en-US" dirty="0"/>
              <a:t>年（約</a:t>
            </a:r>
            <a:r>
              <a:rPr lang="en-US" altLang="ja-JP" dirty="0"/>
              <a:t>30</a:t>
            </a:r>
            <a:r>
              <a:rPr lang="ja-JP" altLang="en-US" dirty="0"/>
              <a:t>年後）は★</a:t>
            </a:r>
            <a:r>
              <a:rPr lang="en-US" altLang="ja-JP" dirty="0"/>
              <a:t>1.3</a:t>
            </a:r>
            <a:r>
              <a:rPr lang="ja-JP" altLang="en-US" dirty="0"/>
              <a:t>人にひとりの割合で支えるようになると、見込まれています。</a:t>
            </a:r>
            <a:endParaRPr lang="en-US" altLang="ja-JP" dirty="0"/>
          </a:p>
          <a:p>
            <a:pPr defTabSz="897605">
              <a:defRPr/>
            </a:pPr>
            <a:r>
              <a:rPr lang="ja-JP" altLang="en-US" dirty="0"/>
              <a:t>　このまま高齢化が進むと、年金や医療の負担が上昇を続け、将来の世代に大きな負担を残すことになります。</a:t>
            </a:r>
            <a:endParaRPr lang="en-US" altLang="ja-JP" dirty="0"/>
          </a:p>
          <a:p>
            <a:pPr>
              <a:spcBef>
                <a:spcPts val="605"/>
              </a:spcBef>
            </a:pPr>
            <a:r>
              <a:rPr lang="ja-JP" altLang="en-US" dirty="0"/>
              <a:t>　皆さんが、●歳になった頃には、働く世代の</a:t>
            </a:r>
            <a:r>
              <a:rPr lang="en-US" altLang="ja-JP" dirty="0"/>
              <a:t>1.3</a:t>
            </a:r>
            <a:r>
              <a:rPr lang="ja-JP" altLang="en-US" dirty="0"/>
              <a:t>人で高齢者</a:t>
            </a:r>
            <a:r>
              <a:rPr lang="en-US" altLang="ja-JP" dirty="0"/>
              <a:t>1</a:t>
            </a:r>
            <a:r>
              <a:rPr lang="ja-JP" altLang="en-US" dirty="0"/>
              <a:t>人を支えなければいけない状況になり、★働く世代の負担は益々増加するかもしれません。★</a:t>
            </a:r>
          </a:p>
          <a:p>
            <a:pPr>
              <a:spcBef>
                <a:spcPts val="605"/>
              </a:spcBef>
            </a:pPr>
            <a:endParaRPr lang="ja-JP" altLang="en-US" dirty="0">
              <a:latin typeface="HG丸ｺﾞｼｯｸM-PRO" panose="020F0600000000000000" pitchFamily="50" charset="-128"/>
              <a:ea typeface="HG丸ｺﾞｼｯｸM-PRO" panose="020F0600000000000000" pitchFamily="50" charset="-128"/>
            </a:endParaRPr>
          </a:p>
          <a:p>
            <a:endParaRPr kumimoji="1" lang="en-US" altLang="ja-JP" b="1" dirty="0"/>
          </a:p>
          <a:p>
            <a:endParaRPr kumimoji="1" lang="ja-JP" altLang="en-US" b="1" dirty="0"/>
          </a:p>
        </p:txBody>
      </p:sp>
      <p:sp>
        <p:nvSpPr>
          <p:cNvPr id="4" name="スライド番号プレースホルダー 3"/>
          <p:cNvSpPr>
            <a:spLocks noGrp="1"/>
          </p:cNvSpPr>
          <p:nvPr>
            <p:ph type="sldNum" sz="quarter" idx="10"/>
          </p:nvPr>
        </p:nvSpPr>
        <p:spPr/>
        <p:txBody>
          <a:bodyPr/>
          <a:lstStyle/>
          <a:p>
            <a:fld id="{B6A4639E-37DA-4DCF-A8DF-88C0397E5F06}" type="slidenum">
              <a:rPr kumimoji="1" lang="ja-JP" altLang="en-US" smtClean="0"/>
              <a:t>22</a:t>
            </a:fld>
            <a:endParaRPr kumimoji="1" lang="ja-JP" altLang="en-US"/>
          </a:p>
        </p:txBody>
      </p:sp>
    </p:spTree>
    <p:extLst>
      <p:ext uri="{BB962C8B-B14F-4D97-AF65-F5344CB8AC3E}">
        <p14:creationId xmlns:p14="http://schemas.microsoft.com/office/powerpoint/2010/main" val="3692548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xfrm>
            <a:off x="1243013" y="361950"/>
            <a:ext cx="4352925" cy="3265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 2"/>
          <p:cNvSpPr>
            <a:spLocks noGrp="1"/>
          </p:cNvSpPr>
          <p:nvPr>
            <p:ph type="body" idx="1"/>
          </p:nvPr>
        </p:nvSpPr>
        <p:spPr bwMode="auto">
          <a:xfrm>
            <a:off x="630505" y="3868586"/>
            <a:ext cx="5676142" cy="5248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601"/>
              </a:spcBef>
            </a:pPr>
            <a:r>
              <a:rPr lang="ja-JP" altLang="en-US" dirty="0">
                <a:latin typeface="HG丸ｺﾞｼｯｸM-PRO" panose="020F0600000000000000" pitchFamily="50" charset="-128"/>
                <a:ea typeface="HG丸ｺﾞｼｯｸM-PRO" panose="020F0600000000000000" pitchFamily="50" charset="-128"/>
              </a:rPr>
              <a:t>　高齢化が進む中で、国民の負担はどうなっていくのでしょうか。</a:t>
            </a:r>
            <a:endParaRPr lang="en-US" altLang="ja-JP" dirty="0">
              <a:latin typeface="HG丸ｺﾞｼｯｸM-PRO" panose="020F0600000000000000" pitchFamily="50" charset="-128"/>
              <a:ea typeface="HG丸ｺﾞｼｯｸM-PRO" panose="020F0600000000000000" pitchFamily="50" charset="-128"/>
            </a:endParaRPr>
          </a:p>
          <a:p>
            <a:pPr>
              <a:spcBef>
                <a:spcPts val="601"/>
              </a:spcBef>
            </a:pPr>
            <a:r>
              <a:rPr lang="ja-JP" altLang="en-US" dirty="0">
                <a:latin typeface="HG丸ｺﾞｼｯｸM-PRO" panose="020F0600000000000000" pitchFamily="50" charset="-128"/>
                <a:ea typeface="HG丸ｺﾞｼｯｸM-PRO" panose="020F0600000000000000" pitchFamily="50" charset="-128"/>
              </a:rPr>
              <a:t>　主要先進国と比較すると、日本の社会保障は「中福祉」、「低負担」の水準となっています。</a:t>
            </a:r>
            <a:endParaRPr lang="en-US" altLang="ja-JP" dirty="0">
              <a:latin typeface="HG丸ｺﾞｼｯｸM-PRO" panose="020F0600000000000000" pitchFamily="50" charset="-128"/>
              <a:ea typeface="HG丸ｺﾞｼｯｸM-PRO" panose="020F0600000000000000" pitchFamily="50" charset="-128"/>
            </a:endParaRPr>
          </a:p>
          <a:p>
            <a:pPr>
              <a:spcBef>
                <a:spcPts val="601"/>
              </a:spcBef>
            </a:pPr>
            <a:r>
              <a:rPr lang="ja-JP" altLang="en-US" dirty="0">
                <a:latin typeface="HG丸ｺﾞｼｯｸM-PRO" panose="020F0600000000000000" pitchFamily="50" charset="-128"/>
                <a:ea typeface="HG丸ｺﾞｼｯｸM-PRO" panose="020F0600000000000000" pitchFamily="50" charset="-128"/>
              </a:rPr>
              <a:t>　今後、更に高齢化が進むと支出が増加していきます。★</a:t>
            </a:r>
          </a:p>
        </p:txBody>
      </p:sp>
      <p:sp>
        <p:nvSpPr>
          <p:cNvPr id="471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12520" indent="-267395">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098401" indent="-211354">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46728" indent="-211354">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90252" indent="-211354">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51388" indent="-21135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12524" indent="-21135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73660" indent="-21135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34797" indent="-21135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0C901B41-443D-4256-BD49-79B93B9F6DB8}" type="slidenum">
              <a:rPr lang="en-US" altLang="ja-JP" smtClean="0">
                <a:latin typeface="Times New Roman" panose="02020603050405020304" pitchFamily="18" charset="0"/>
              </a:rPr>
              <a:pPr>
                <a:spcBef>
                  <a:spcPct val="0"/>
                </a:spcBef>
              </a:pPr>
              <a:t>23</a:t>
            </a:fld>
            <a:endParaRPr lang="en-US" altLang="ja-JP">
              <a:latin typeface="Times New Roman" panose="02020603050405020304" pitchFamily="18" charset="0"/>
            </a:endParaRPr>
          </a:p>
        </p:txBody>
      </p:sp>
    </p:spTree>
    <p:extLst>
      <p:ext uri="{BB962C8B-B14F-4D97-AF65-F5344CB8AC3E}">
        <p14:creationId xmlns:p14="http://schemas.microsoft.com/office/powerpoint/2010/main" val="2108756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821699" y="9386184"/>
            <a:ext cx="2921913" cy="48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91" tIns="47444" rIns="94891" bIns="47444"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24</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id="{2DB57A2E-BC09-4332-B4C2-D1F9F9BA246B}"/>
              </a:ext>
            </a:extLst>
          </p:cNvPr>
          <p:cNvSpPr>
            <a:spLocks noGrp="1" noRot="1" noChangeAspect="1"/>
          </p:cNvSpPr>
          <p:nvPr>
            <p:ph type="sldImg"/>
          </p:nvPr>
        </p:nvSpPr>
        <p:spPr>
          <a:xfrm>
            <a:off x="903288" y="539750"/>
            <a:ext cx="4940300" cy="3705225"/>
          </a:xfrm>
        </p:spPr>
      </p:sp>
      <p:sp>
        <p:nvSpPr>
          <p:cNvPr id="3" name="ノート プレースホルダー 2">
            <a:extLst>
              <a:ext uri="{FF2B5EF4-FFF2-40B4-BE49-F238E27FC236}">
                <a16:creationId xmlns:a16="http://schemas.microsoft.com/office/drawing/2014/main" id="{87602FB2-8A59-41FC-81DC-C41D8B96DAFA}"/>
              </a:ext>
            </a:extLst>
          </p:cNvPr>
          <p:cNvSpPr>
            <a:spLocks noGrp="1"/>
          </p:cNvSpPr>
          <p:nvPr>
            <p:ph type="body" idx="1"/>
          </p:nvPr>
        </p:nvSpPr>
        <p:spPr>
          <a:xfrm>
            <a:off x="680247" y="4515176"/>
            <a:ext cx="5446722" cy="4389799"/>
          </a:xfrm>
        </p:spPr>
        <p:txBody>
          <a:bodyPr/>
          <a:lstStyle/>
          <a:p>
            <a:pPr defTabSz="915413">
              <a:defRPr/>
            </a:pPr>
            <a:r>
              <a:rPr lang="ja-JP" altLang="en-US" dirty="0"/>
              <a:t>　</a:t>
            </a:r>
            <a:endParaRPr kumimoji="1" lang="ja-JP" altLang="en-US" dirty="0"/>
          </a:p>
        </p:txBody>
      </p:sp>
    </p:spTree>
    <p:extLst>
      <p:ext uri="{BB962C8B-B14F-4D97-AF65-F5344CB8AC3E}">
        <p14:creationId xmlns:p14="http://schemas.microsoft.com/office/powerpoint/2010/main" val="1969623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bwMode="auto">
          <a:xfrm>
            <a:off x="1243013" y="361950"/>
            <a:ext cx="4352925" cy="3265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 2"/>
          <p:cNvSpPr>
            <a:spLocks noGrp="1"/>
          </p:cNvSpPr>
          <p:nvPr>
            <p:ph type="body" idx="1"/>
          </p:nvPr>
        </p:nvSpPr>
        <p:spPr bwMode="auto">
          <a:xfrm>
            <a:off x="630505" y="3868586"/>
            <a:ext cx="5676142" cy="5248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dirty="0">
                <a:latin typeface="HG丸ｺﾞｼｯｸM-PRO" panose="020F0600000000000000" pitchFamily="50" charset="-128"/>
                <a:ea typeface="HG丸ｺﾞｼｯｸM-PRO" panose="020F0600000000000000" pitchFamily="50" charset="-128"/>
              </a:rPr>
              <a:t>　</a:t>
            </a:r>
            <a:r>
              <a:rPr lang="ja-JP" altLang="en-US" dirty="0"/>
              <a:t>申告と納税の仕組みについて説明します。</a:t>
            </a:r>
            <a:endParaRPr lang="en-US" altLang="ja-JP" dirty="0"/>
          </a:p>
          <a:p>
            <a:pPr eaLnBrk="1" hangingPunct="1"/>
            <a:r>
              <a:rPr lang="ja-JP" altLang="en-US" dirty="0"/>
              <a:t>　納める税金の金額を確定させる方法には、申告納税制度と賦課課税制度の二つがあります。★</a:t>
            </a:r>
            <a:endParaRPr lang="en-US" altLang="ja-JP" dirty="0"/>
          </a:p>
          <a:p>
            <a:pPr eaLnBrk="1" hangingPunct="1"/>
            <a:r>
              <a:rPr lang="ja-JP" altLang="en-US" dirty="0"/>
              <a:t>　★申告納税制度とは、納税者自らが所得金額や税額を計算し、それに基づいて申告し、納税するという制度です。</a:t>
            </a:r>
          </a:p>
          <a:p>
            <a:pPr eaLnBrk="1" hangingPunct="1"/>
            <a:r>
              <a:rPr lang="ja-JP" altLang="en-US" dirty="0"/>
              <a:t>　昭和</a:t>
            </a:r>
            <a:r>
              <a:rPr lang="en-US" altLang="ja-JP" dirty="0"/>
              <a:t>22</a:t>
            </a:r>
            <a:r>
              <a:rPr lang="ja-JP" altLang="en-US" dirty="0"/>
              <a:t>年 （</a:t>
            </a:r>
            <a:r>
              <a:rPr lang="en-US" altLang="ja-JP" dirty="0"/>
              <a:t>1947</a:t>
            </a:r>
            <a:r>
              <a:rPr lang="ja-JP" altLang="en-US" dirty="0"/>
              <a:t>年）度の税制改正で、所得税、法人税及び相続税に導入され、現在では、全ての国税に採用されています。</a:t>
            </a:r>
            <a:endParaRPr lang="en-US" altLang="ja-JP" dirty="0"/>
          </a:p>
          <a:p>
            <a:pPr eaLnBrk="1" hangingPunct="1"/>
            <a:r>
              <a:rPr lang="ja-JP" altLang="en-US" b="1" dirty="0"/>
              <a:t>　</a:t>
            </a:r>
            <a:r>
              <a:rPr lang="ja-JP" altLang="en-US" dirty="0"/>
              <a:t>★賦課課税制度とは、行政機関によって税額が決定される制度で、地方税の多くの税目に採用されています。</a:t>
            </a:r>
            <a:endParaRPr lang="en-US" altLang="ja-JP" dirty="0"/>
          </a:p>
          <a:p>
            <a:pPr eaLnBrk="1" hangingPunct="1"/>
            <a:r>
              <a:rPr lang="ja-JP" altLang="en-US" dirty="0"/>
              <a:t>　皆さんが近い将来社会人になって納める所得税は申告納税制度に該当しますので、皆さんに正しく税金について理解していただき、自ら計算して申告・納付していただく必要があるのです。★</a:t>
            </a:r>
          </a:p>
        </p:txBody>
      </p:sp>
      <p:sp>
        <p:nvSpPr>
          <p:cNvPr id="3072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12520" indent="-267395">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098401" indent="-211354">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46728" indent="-211354">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90252" indent="-211354">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51388" indent="-21135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12524" indent="-21135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73660" indent="-21135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34797" indent="-21135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CF9407BE-82B2-465C-88AF-08D5D3F6E9EE}" type="slidenum">
              <a:rPr lang="en-US" altLang="ja-JP" smtClean="0">
                <a:latin typeface="Times New Roman" panose="02020603050405020304" pitchFamily="18" charset="0"/>
              </a:rPr>
              <a:pPr>
                <a:spcBef>
                  <a:spcPct val="0"/>
                </a:spcBef>
              </a:pPr>
              <a:t>25</a:t>
            </a:fld>
            <a:endParaRPr lang="en-US" altLang="ja-JP">
              <a:latin typeface="Times New Roman" panose="02020603050405020304" pitchFamily="18" charset="0"/>
            </a:endParaRPr>
          </a:p>
        </p:txBody>
      </p:sp>
    </p:spTree>
    <p:extLst>
      <p:ext uri="{BB962C8B-B14F-4D97-AF65-F5344CB8AC3E}">
        <p14:creationId xmlns:p14="http://schemas.microsoft.com/office/powerpoint/2010/main" val="3701291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bwMode="auto">
          <a:xfrm>
            <a:off x="1243013" y="361950"/>
            <a:ext cx="4352925" cy="3265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ノート プレースホルダ 2"/>
          <p:cNvSpPr>
            <a:spLocks noGrp="1"/>
          </p:cNvSpPr>
          <p:nvPr>
            <p:ph type="body" idx="1"/>
          </p:nvPr>
        </p:nvSpPr>
        <p:spPr bwMode="auto">
          <a:xfrm>
            <a:off x="630505" y="3868586"/>
            <a:ext cx="5676142" cy="5248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605"/>
              </a:spcBef>
            </a:pPr>
            <a:r>
              <a:rPr lang="ja-JP" altLang="en-US" dirty="0"/>
              <a:t>　それでは、これから皆さんと関わりが深くなる「所得税」について説明していきます。　</a:t>
            </a:r>
          </a:p>
          <a:p>
            <a:pPr>
              <a:spcBef>
                <a:spcPts val="605"/>
              </a:spcBef>
            </a:pPr>
            <a:r>
              <a:rPr lang="ja-JP" altLang="en-US" dirty="0"/>
              <a:t>　</a:t>
            </a:r>
            <a:r>
              <a:rPr lang="en-US" altLang="ja-JP" dirty="0"/>
              <a:t>｢</a:t>
            </a:r>
            <a:r>
              <a:rPr lang="ja-JP" altLang="en-US" dirty="0"/>
              <a:t>所得税」は、★給料をもらっている人や個人で商売をしている人などが働いて得た収入に対して納める税金です。</a:t>
            </a:r>
            <a:endParaRPr lang="en-US" altLang="ja-JP" dirty="0"/>
          </a:p>
          <a:p>
            <a:pPr>
              <a:spcBef>
                <a:spcPts val="605"/>
              </a:spcBef>
            </a:pPr>
            <a:r>
              <a:rPr lang="ja-JP" altLang="en-US" dirty="0"/>
              <a:t>　所得税は、★各個人が自ら計算して税務署に申告・納税することが原則で、これを申告納税制度といいます。</a:t>
            </a:r>
          </a:p>
          <a:p>
            <a:pPr>
              <a:spcBef>
                <a:spcPts val="605"/>
              </a:spcBef>
            </a:pPr>
            <a:r>
              <a:rPr lang="ja-JP" altLang="en-US" dirty="0"/>
              <a:t>　ただし、★給料をもらっている人は、源泉徴収といって、勤務先の会社が従業員の給料から事前に所得税を差し引き、その従業員から預かった所得税を会社が国に納めるという制度になっています。</a:t>
            </a:r>
            <a:endParaRPr lang="en-US" altLang="ja-JP" dirty="0"/>
          </a:p>
          <a:p>
            <a:pPr>
              <a:spcBef>
                <a:spcPts val="605"/>
              </a:spcBef>
            </a:pPr>
            <a:r>
              <a:rPr lang="ja-JP" altLang="en-US" dirty="0"/>
              <a:t>　働いてお金を得た人は年齢に関係なく、所得税を納めることになります。★</a:t>
            </a:r>
          </a:p>
        </p:txBody>
      </p:sp>
      <p:sp>
        <p:nvSpPr>
          <p:cNvPr id="327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12520" indent="-267395">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098401" indent="-211354">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46728" indent="-211354">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90252" indent="-211354">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51388" indent="-21135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12524" indent="-21135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73660" indent="-21135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34797" indent="-21135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A0889F0A-3044-4247-89DD-F6E35522F201}" type="slidenum">
              <a:rPr lang="en-US" altLang="ja-JP" smtClean="0">
                <a:latin typeface="Times New Roman" panose="02020603050405020304" pitchFamily="18" charset="0"/>
              </a:rPr>
              <a:pPr>
                <a:spcBef>
                  <a:spcPct val="0"/>
                </a:spcBef>
              </a:pPr>
              <a:t>26</a:t>
            </a:fld>
            <a:endParaRPr lang="en-US" altLang="ja-JP">
              <a:latin typeface="Times New Roman" panose="02020603050405020304" pitchFamily="18" charset="0"/>
            </a:endParaRPr>
          </a:p>
        </p:txBody>
      </p:sp>
    </p:spTree>
    <p:extLst>
      <p:ext uri="{BB962C8B-B14F-4D97-AF65-F5344CB8AC3E}">
        <p14:creationId xmlns:p14="http://schemas.microsoft.com/office/powerpoint/2010/main" val="5106927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bwMode="auto">
          <a:xfrm>
            <a:off x="1243013" y="361950"/>
            <a:ext cx="4352925" cy="3265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 2"/>
          <p:cNvSpPr>
            <a:spLocks noGrp="1"/>
          </p:cNvSpPr>
          <p:nvPr>
            <p:ph type="body" idx="1"/>
          </p:nvPr>
        </p:nvSpPr>
        <p:spPr bwMode="auto">
          <a:xfrm>
            <a:off x="630505" y="3868586"/>
            <a:ext cx="5676142" cy="5248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605"/>
              </a:spcBef>
            </a:pPr>
            <a:r>
              <a:rPr lang="ja-JP" altLang="en-US" dirty="0">
                <a:latin typeface="HG丸ｺﾞｼｯｸM-PRO" panose="020F0600000000000000" pitchFamily="50" charset="-128"/>
                <a:ea typeface="HG丸ｺﾞｼｯｸM-PRO" panose="020F0600000000000000" pitchFamily="50" charset="-128"/>
              </a:rPr>
              <a:t>　</a:t>
            </a:r>
            <a:r>
              <a:rPr lang="ja-JP" altLang="en-US" dirty="0"/>
              <a:t>所得税の計算方法です。</a:t>
            </a:r>
            <a:endParaRPr lang="en-US" altLang="ja-JP" dirty="0"/>
          </a:p>
          <a:p>
            <a:pPr>
              <a:spcBef>
                <a:spcPts val="605"/>
              </a:spcBef>
            </a:pPr>
            <a:r>
              <a:rPr lang="ja-JP" altLang="en-US" dirty="0"/>
              <a:t>　事業をされている方の場合で説明させてもらいます。</a:t>
            </a:r>
          </a:p>
          <a:p>
            <a:pPr>
              <a:spcBef>
                <a:spcPts val="605"/>
              </a:spcBef>
            </a:pPr>
            <a:r>
              <a:rPr lang="ja-JP" altLang="en-US" dirty="0"/>
              <a:t>　★所得税は、１月１日から</a:t>
            </a:r>
            <a:r>
              <a:rPr lang="en-US" altLang="ja-JP" dirty="0"/>
              <a:t>12</a:t>
            </a:r>
            <a:r>
              <a:rPr lang="ja-JP" altLang="en-US" dirty="0"/>
              <a:t>月</a:t>
            </a:r>
            <a:r>
              <a:rPr lang="en-US" altLang="ja-JP" dirty="0"/>
              <a:t>31</a:t>
            </a:r>
            <a:r>
              <a:rPr lang="ja-JP" altLang="en-US" dirty="0"/>
              <a:t>日の１年間で計算するようになるのですが、まず、その期間の収入金額を計算します。</a:t>
            </a:r>
          </a:p>
          <a:p>
            <a:pPr>
              <a:spcBef>
                <a:spcPts val="605"/>
              </a:spcBef>
            </a:pPr>
            <a:r>
              <a:rPr lang="ja-JP" altLang="en-US" dirty="0"/>
              <a:t>　★収入金額から必要経費とか、いろいろな控除を差し引きした後の金額に対して所得税がかかります。</a:t>
            </a:r>
            <a:endParaRPr lang="en-US" altLang="ja-JP" dirty="0"/>
          </a:p>
          <a:p>
            <a:pPr>
              <a:spcBef>
                <a:spcPts val="605"/>
              </a:spcBef>
            </a:pPr>
            <a:r>
              <a:rPr lang="ja-JP" altLang="en-US" dirty="0"/>
              <a:t>　</a:t>
            </a:r>
            <a:endParaRPr lang="en-US" altLang="ja-JP" dirty="0"/>
          </a:p>
          <a:p>
            <a:pPr>
              <a:spcBef>
                <a:spcPts val="605"/>
              </a:spcBef>
            </a:pPr>
            <a:r>
              <a:rPr lang="ja-JP" altLang="en-US" dirty="0"/>
              <a:t>　★収入金額から必要経費などを引いた利益のことを所得金額といいます。★</a:t>
            </a:r>
            <a:endParaRPr lang="en-US" altLang="ja-JP" dirty="0"/>
          </a:p>
          <a:p>
            <a:pPr>
              <a:spcBef>
                <a:spcPts val="605"/>
              </a:spcBef>
            </a:pPr>
            <a:r>
              <a:rPr lang="ja-JP" altLang="en-US" dirty="0"/>
              <a:t>　★所得税の税額を計算するときに、収入から差し引く金額は必要経費だけではなく所得税法では、そのそれぞれの事情を考慮し、定められた要件に当てはまる場合には、　　　　所得金額から差し引くことができます。</a:t>
            </a:r>
            <a:endParaRPr lang="en-US" altLang="ja-JP" dirty="0"/>
          </a:p>
          <a:p>
            <a:pPr>
              <a:spcBef>
                <a:spcPts val="605"/>
              </a:spcBef>
            </a:pPr>
            <a:r>
              <a:rPr lang="ja-JP" altLang="en-US" dirty="0"/>
              <a:t>　★これを、「所得控除」といいます。★</a:t>
            </a:r>
            <a:endParaRPr lang="en-US" altLang="ja-JP" dirty="0"/>
          </a:p>
          <a:p>
            <a:pPr>
              <a:spcBef>
                <a:spcPts val="605"/>
              </a:spcBef>
            </a:pPr>
            <a:r>
              <a:rPr lang="ja-JP" altLang="en-US" dirty="0"/>
              <a:t>　所得金額から所得控除を差し引いたものを課税所得といいます。★</a:t>
            </a:r>
          </a:p>
          <a:p>
            <a:pPr>
              <a:spcBef>
                <a:spcPts val="605"/>
              </a:spcBef>
            </a:pPr>
            <a:r>
              <a:rPr lang="ja-JP" altLang="en-US" dirty="0"/>
              <a:t>　★この課税所得に税率を乗じて所得税額が計算されます。</a:t>
            </a:r>
            <a:endParaRPr lang="en-US" altLang="ja-JP" dirty="0"/>
          </a:p>
          <a:p>
            <a:pPr>
              <a:spcBef>
                <a:spcPts val="605"/>
              </a:spcBef>
            </a:pPr>
            <a:r>
              <a:rPr lang="ja-JP" altLang="en-US" dirty="0"/>
              <a:t>　★平成</a:t>
            </a:r>
            <a:r>
              <a:rPr lang="en-US" altLang="ja-JP" dirty="0"/>
              <a:t>25</a:t>
            </a:r>
            <a:r>
              <a:rPr lang="ja-JP" altLang="en-US" dirty="0"/>
              <a:t>年分からは、東日本大震災からの復興ため、所得税額に</a:t>
            </a:r>
            <a:r>
              <a:rPr lang="en-US" altLang="ja-JP" dirty="0"/>
              <a:t>2.1</a:t>
            </a:r>
            <a:r>
              <a:rPr lang="ja-JP" altLang="en-US" dirty="0"/>
              <a:t>％の税率を乗じた復興特別所得税を納めることとなっています。★</a:t>
            </a:r>
          </a:p>
        </p:txBody>
      </p:sp>
      <p:sp>
        <p:nvSpPr>
          <p:cNvPr id="3482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12520" indent="-267395">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098401" indent="-211354">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46728" indent="-211354">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90252" indent="-211354">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51388" indent="-21135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12524" indent="-21135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73660" indent="-21135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34797" indent="-21135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E92CCAD7-9D78-4399-980F-243F20D176EF}" type="slidenum">
              <a:rPr lang="en-US" altLang="ja-JP" smtClean="0">
                <a:latin typeface="Times New Roman" panose="02020603050405020304" pitchFamily="18" charset="0"/>
              </a:rPr>
              <a:pPr>
                <a:spcBef>
                  <a:spcPct val="0"/>
                </a:spcBef>
              </a:pPr>
              <a:t>27</a:t>
            </a:fld>
            <a:endParaRPr lang="en-US" altLang="ja-JP">
              <a:latin typeface="Times New Roman" panose="02020603050405020304" pitchFamily="18" charset="0"/>
            </a:endParaRPr>
          </a:p>
        </p:txBody>
      </p:sp>
    </p:spTree>
    <p:extLst>
      <p:ext uri="{BB962C8B-B14F-4D97-AF65-F5344CB8AC3E}">
        <p14:creationId xmlns:p14="http://schemas.microsoft.com/office/powerpoint/2010/main" val="41065664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r>
              <a:rPr lang="ja-JP" altLang="en-US" sz="1200" dirty="0">
                <a:latin typeface="+mn-ea"/>
              </a:rPr>
              <a:t>日本では、所得税・相続税・贈与税については、累進課税制度が採用されています。　累進課税とは、所得等が大きくなるほど適用される税率が高くなるというものです。</a:t>
            </a:r>
            <a:r>
              <a:rPr lang="ja-JP" altLang="en-US" sz="1200" spc="17" dirty="0">
                <a:latin typeface="+mn-ea"/>
              </a:rPr>
              <a:t>ここでは、所得税における累進課税の計算方法を考えてみましょう。</a:t>
            </a:r>
            <a:endParaRPr kumimoji="1" lang="ja-JP" altLang="en-US" dirty="0"/>
          </a:p>
        </p:txBody>
      </p:sp>
      <p:sp>
        <p:nvSpPr>
          <p:cNvPr id="4" name="日付プレースホルダー 3"/>
          <p:cNvSpPr>
            <a:spLocks noGrp="1"/>
          </p:cNvSpPr>
          <p:nvPr>
            <p:ph type="dt" idx="1"/>
          </p:nvPr>
        </p:nvSpPr>
        <p:spPr/>
        <p:txBody>
          <a:bodyPr/>
          <a:lstStyle/>
          <a:p>
            <a:pPr>
              <a:defRPr/>
            </a:pPr>
            <a:endParaRPr lang="ja-JP" altLang="en-US"/>
          </a:p>
        </p:txBody>
      </p:sp>
      <p:sp>
        <p:nvSpPr>
          <p:cNvPr id="5" name="スライド番号プレースホルダー 4"/>
          <p:cNvSpPr>
            <a:spLocks noGrp="1"/>
          </p:cNvSpPr>
          <p:nvPr>
            <p:ph type="sldNum" sz="quarter" idx="5"/>
          </p:nvPr>
        </p:nvSpPr>
        <p:spPr/>
        <p:txBody>
          <a:bodyPr/>
          <a:lstStyle/>
          <a:p>
            <a:pPr>
              <a:defRPr/>
            </a:pPr>
            <a:fld id="{3AB2064D-781F-4D56-B706-0F08FAF15AAD}" type="slidenum">
              <a:rPr lang="ja-JP" altLang="en-US" smtClean="0"/>
              <a:pPr>
                <a:defRPr/>
              </a:pPr>
              <a:t>28</a:t>
            </a:fld>
            <a:endParaRPr lang="ja-JP" altLang="en-US"/>
          </a:p>
        </p:txBody>
      </p:sp>
    </p:spTree>
    <p:extLst>
      <p:ext uri="{BB962C8B-B14F-4D97-AF65-F5344CB8AC3E}">
        <p14:creationId xmlns:p14="http://schemas.microsoft.com/office/powerpoint/2010/main" val="368371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a:xfrm>
            <a:off x="1192213" y="357188"/>
            <a:ext cx="4268787" cy="3203575"/>
          </a:xfrm>
          <a:ln/>
        </p:spPr>
      </p:sp>
      <p:sp>
        <p:nvSpPr>
          <p:cNvPr id="28675" name="ノート プレースホルダ 2"/>
          <p:cNvSpPr>
            <a:spLocks noGrp="1"/>
          </p:cNvSpPr>
          <p:nvPr>
            <p:ph type="body" idx="1"/>
          </p:nvPr>
        </p:nvSpPr>
        <p:spPr>
          <a:xfrm>
            <a:off x="612044" y="3797390"/>
            <a:ext cx="5524292" cy="51548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1"/>
              </a:spcBef>
            </a:pPr>
            <a:r>
              <a:rPr lang="ja-JP" altLang="en-US" dirty="0">
                <a:latin typeface="HG丸ｺﾞｼｯｸM-PRO" panose="020F0600000000000000" pitchFamily="50" charset="-128"/>
                <a:ea typeface="HG丸ｺﾞｼｯｸM-PRO" panose="020F0600000000000000" pitchFamily="50" charset="-128"/>
              </a:rPr>
              <a:t>　</a:t>
            </a:r>
            <a:r>
              <a:rPr lang="ja-JP" altLang="en-US" dirty="0"/>
              <a:t>税金は、どこに納めるか、誰が納めるかなどの視点から分類することができます。</a:t>
            </a:r>
          </a:p>
          <a:p>
            <a:pPr>
              <a:spcBef>
                <a:spcPts val="601"/>
              </a:spcBef>
            </a:pPr>
            <a:r>
              <a:rPr lang="ja-JP" altLang="en-US" dirty="0"/>
              <a:t>　どこに納めるかによる分類は、★国に納める税金である「国税」と、★県や市町村に納める税金である「地方税」とに分かれます。</a:t>
            </a:r>
          </a:p>
          <a:p>
            <a:pPr>
              <a:spcBef>
                <a:spcPts val="601"/>
              </a:spcBef>
            </a:pPr>
            <a:r>
              <a:rPr lang="ja-JP" altLang="en-US" dirty="0"/>
              <a:t>　誰が納めるかによる分類は、★「直接税」と★「間接税」とに分かれます。</a:t>
            </a:r>
            <a:endParaRPr lang="en-US" altLang="ja-JP" dirty="0"/>
          </a:p>
          <a:p>
            <a:pPr>
              <a:spcBef>
                <a:spcPts val="601"/>
              </a:spcBef>
            </a:pPr>
            <a:endParaRPr lang="en-US" altLang="ja-JP" dirty="0"/>
          </a:p>
          <a:p>
            <a:pPr>
              <a:spcBef>
                <a:spcPts val="601"/>
              </a:spcBef>
            </a:pPr>
            <a:r>
              <a:rPr lang="ja-JP" altLang="en-US" dirty="0"/>
              <a:t>　直接税は、所得税など、税金を負担する人が直接納める税金です。★</a:t>
            </a:r>
            <a:endParaRPr lang="en-US" altLang="ja-JP" dirty="0"/>
          </a:p>
          <a:p>
            <a:pPr>
              <a:spcBef>
                <a:spcPts val="601"/>
              </a:spcBef>
            </a:pPr>
            <a:r>
              <a:rPr lang="ja-JP" altLang="en-US" dirty="0"/>
              <a:t>　間接税は、消費税など、税金を負担する人が直接納めるのではなく、別の人を経て納める税金です。★</a:t>
            </a:r>
          </a:p>
          <a:p>
            <a:pPr>
              <a:spcBef>
                <a:spcPts val="601"/>
              </a:spcBef>
            </a:pPr>
            <a:endParaRPr lang="ja-JP" altLang="en-US" dirty="0"/>
          </a:p>
          <a:p>
            <a:pPr>
              <a:spcBef>
                <a:spcPts val="601"/>
              </a:spcBef>
            </a:pPr>
            <a:r>
              <a:rPr lang="ja-JP" altLang="en-US" dirty="0"/>
              <a:t>　</a:t>
            </a:r>
            <a:r>
              <a:rPr lang="ja-JP" altLang="ja-JP" dirty="0"/>
              <a:t>現在、日本には</a:t>
            </a:r>
            <a:r>
              <a:rPr lang="ja-JP" altLang="en-US" dirty="0"/>
              <a:t>、★</a:t>
            </a:r>
            <a:r>
              <a:rPr lang="ja-JP" altLang="ja-JP" dirty="0"/>
              <a:t>約</a:t>
            </a:r>
            <a:r>
              <a:rPr lang="en-US" altLang="ja-JP" dirty="0"/>
              <a:t>50</a:t>
            </a:r>
            <a:r>
              <a:rPr lang="ja-JP" altLang="ja-JP" dirty="0"/>
              <a:t>種類の税金があ</a:t>
            </a:r>
            <a:r>
              <a:rPr lang="ja-JP" altLang="en-US" dirty="0"/>
              <a:t>ります</a:t>
            </a:r>
            <a:r>
              <a:rPr lang="ja-JP" altLang="ja-JP" dirty="0"/>
              <a:t>。</a:t>
            </a:r>
            <a:endParaRPr lang="en-US" altLang="ja-JP" dirty="0"/>
          </a:p>
          <a:p>
            <a:pPr>
              <a:spcBef>
                <a:spcPts val="601"/>
              </a:spcBef>
            </a:pPr>
            <a:r>
              <a:rPr lang="ja-JP" altLang="en-US" dirty="0">
                <a:solidFill>
                  <a:srgbClr val="FF0000"/>
                </a:solidFill>
              </a:rPr>
              <a:t>　</a:t>
            </a:r>
            <a:r>
              <a:rPr lang="ja-JP" altLang="en-US" dirty="0"/>
              <a:t>国税★</a:t>
            </a:r>
            <a:r>
              <a:rPr lang="en-US" altLang="ja-JP" dirty="0"/>
              <a:t>24</a:t>
            </a:r>
            <a:r>
              <a:rPr lang="ja-JP" altLang="en-US" dirty="0"/>
              <a:t>種類、県税★約</a:t>
            </a:r>
            <a:r>
              <a:rPr lang="en-US" altLang="ja-JP" dirty="0"/>
              <a:t>16</a:t>
            </a:r>
            <a:r>
              <a:rPr lang="ja-JP" altLang="en-US" dirty="0"/>
              <a:t>種類、市町村税★約</a:t>
            </a:r>
            <a:r>
              <a:rPr lang="en-US" altLang="ja-JP" dirty="0"/>
              <a:t>13</a:t>
            </a:r>
            <a:r>
              <a:rPr lang="ja-JP" altLang="en-US" dirty="0"/>
              <a:t>種類の合計約</a:t>
            </a:r>
            <a:r>
              <a:rPr lang="en-US" altLang="ja-JP" dirty="0"/>
              <a:t>50</a:t>
            </a:r>
            <a:r>
              <a:rPr lang="ja-JP" altLang="en-US" dirty="0"/>
              <a:t>種類です</a:t>
            </a:r>
            <a:r>
              <a:rPr lang="ja-JP" altLang="ja-JP" dirty="0"/>
              <a:t>。</a:t>
            </a:r>
            <a:endParaRPr lang="en-US" altLang="ja-JP" dirty="0"/>
          </a:p>
          <a:p>
            <a:pPr>
              <a:spcBef>
                <a:spcPts val="601"/>
              </a:spcBef>
            </a:pPr>
            <a:endParaRPr lang="en-US" altLang="ja-JP" dirty="0"/>
          </a:p>
          <a:p>
            <a:pPr>
              <a:spcBef>
                <a:spcPts val="601"/>
              </a:spcBef>
            </a:pPr>
            <a:r>
              <a:rPr lang="ja-JP" altLang="en-US" dirty="0"/>
              <a:t>　これは、国や地方公共団体がそれぞれに税金を集めていたり、特定の人だけが税金の重みを感じたりすることがないようにするためです。　</a:t>
            </a:r>
            <a:endParaRPr lang="en-US" altLang="ja-JP" dirty="0"/>
          </a:p>
          <a:p>
            <a:pPr>
              <a:spcBef>
                <a:spcPts val="601"/>
              </a:spcBef>
            </a:pPr>
            <a:r>
              <a:rPr lang="ja-JP" altLang="en-US" dirty="0"/>
              <a:t>　国の税金は全国どこへ行っても同じですが、県や市町村の税金は住んでいる地域によって変わってきます。★</a:t>
            </a:r>
            <a:endParaRPr lang="en-US" altLang="ja-JP" dirty="0"/>
          </a:p>
        </p:txBody>
      </p:sp>
      <p:sp>
        <p:nvSpPr>
          <p:cNvPr id="2867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697819" indent="-262279">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077724" indent="-209822">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13265" indent="-209822">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1947216" indent="-209822">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405010" indent="-209822"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862805" indent="-209822"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320599" indent="-209822"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778394" indent="-209822"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A50712EF-CFEF-4716-AE98-9F725318A820}" type="slidenum">
              <a:rPr lang="en-US" altLang="ja-JP" smtClean="0">
                <a:ea typeface="ＭＳ Ｐゴシック" panose="020B0600070205080204" pitchFamily="50" charset="-128"/>
              </a:rPr>
              <a:pPr>
                <a:spcBef>
                  <a:spcPct val="0"/>
                </a:spcBef>
              </a:pPr>
              <a:t>2</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20132988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a:xfrm>
            <a:off x="1277938" y="425450"/>
            <a:ext cx="4483100" cy="3362325"/>
          </a:xfrm>
          <a:prstGeom prst="rect">
            <a:avLst/>
          </a:prstGeom>
          <a:ln w="6350">
            <a:solidFill>
              <a:schemeClr val="tx1"/>
            </a:solidFill>
            <a:miter lim="800000"/>
            <a:headEnd/>
            <a:tailEnd/>
          </a:ln>
        </p:spPr>
      </p:sp>
      <p:sp>
        <p:nvSpPr>
          <p:cNvPr id="39939" name="ノート プレースホルダ 2"/>
          <p:cNvSpPr>
            <a:spLocks noGrp="1"/>
          </p:cNvSpPr>
          <p:nvPr>
            <p:ph type="body" idx="1"/>
          </p:nvPr>
        </p:nvSpPr>
        <p:spPr>
          <a:xfrm>
            <a:off x="703973" y="4008847"/>
            <a:ext cx="5632789" cy="55285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lgn="just"/>
            <a:r>
              <a:rPr lang="ja-JP" altLang="en-US" sz="1400" dirty="0">
                <a:latin typeface="+mn-ea"/>
                <a:cs typeface="メイリオ" panose="020B0604030504040204" pitchFamily="50" charset="-128"/>
              </a:rPr>
              <a:t>　</a:t>
            </a:r>
            <a:r>
              <a:rPr lang="ja-JP" altLang="en-US" sz="1400" dirty="0">
                <a:cs typeface="メイリオ" panose="020B0604030504040204" pitchFamily="50" charset="-128"/>
              </a:rPr>
              <a:t>次は、消費税についてです。</a:t>
            </a:r>
            <a:endParaRPr lang="en-US" altLang="ja-JP" sz="1400" dirty="0">
              <a:cs typeface="メイリオ" panose="020B0604030504040204" pitchFamily="50" charset="-128"/>
            </a:endParaRPr>
          </a:p>
          <a:p>
            <a:pPr algn="just"/>
            <a:r>
              <a:rPr lang="ja-JP" altLang="en-US" sz="1400" dirty="0">
                <a:cs typeface="メイリオ" panose="020B0604030504040204" pitchFamily="50" charset="-128"/>
              </a:rPr>
              <a:t>　消費税は、各々の事業者が販売する商品やサービスの価格に含まれており、これが、次々と事業者の間で転嫁され、最終的に商品を消費する、又はサービスの提供を受ける消費者が負担することとなります。</a:t>
            </a:r>
            <a:endParaRPr lang="en-US" altLang="ja-JP" sz="1400" dirty="0">
              <a:cs typeface="メイリオ" panose="020B0604030504040204" pitchFamily="50" charset="-128"/>
            </a:endParaRPr>
          </a:p>
          <a:p>
            <a:pPr algn="just"/>
            <a:r>
              <a:rPr lang="ja-JP" altLang="en-US" sz="1400" dirty="0">
                <a:cs typeface="メイリオ" panose="020B0604030504040204" pitchFamily="50" charset="-128"/>
              </a:rPr>
              <a:t>　資料の図は、その過程を具体的に示したものです。まず、左の端にあります、「製造業者」は、売上</a:t>
            </a:r>
            <a:r>
              <a:rPr lang="en-US" altLang="ja-JP" sz="1400" dirty="0">
                <a:cs typeface="メイリオ" panose="020B0604030504040204" pitchFamily="50" charset="-128"/>
              </a:rPr>
              <a:t>50,000</a:t>
            </a:r>
            <a:r>
              <a:rPr lang="ja-JP" altLang="en-US" sz="1400" dirty="0">
                <a:cs typeface="メイリオ" panose="020B0604030504040204" pitchFamily="50" charset="-128"/>
              </a:rPr>
              <a:t>円に対する消費税</a:t>
            </a:r>
            <a:r>
              <a:rPr lang="en-US" altLang="ja-JP" sz="1400" dirty="0">
                <a:cs typeface="メイリオ" panose="020B0604030504040204" pitchFamily="50" charset="-128"/>
              </a:rPr>
              <a:t>5,000</a:t>
            </a:r>
            <a:r>
              <a:rPr lang="ja-JP" altLang="en-US" sz="1400" dirty="0">
                <a:cs typeface="メイリオ" panose="020B0604030504040204" pitchFamily="50" charset="-128"/>
              </a:rPr>
              <a:t>円を国に納付します。次に、「卸売業者」を見ていただくと、売上</a:t>
            </a:r>
            <a:r>
              <a:rPr lang="en-US" altLang="ja-JP" sz="1400" dirty="0">
                <a:cs typeface="メイリオ" panose="020B0604030504040204" pitchFamily="50" charset="-128"/>
              </a:rPr>
              <a:t>70,000</a:t>
            </a:r>
            <a:r>
              <a:rPr lang="ja-JP" altLang="en-US" sz="1400" dirty="0">
                <a:cs typeface="メイリオ" panose="020B0604030504040204" pitchFamily="50" charset="-128"/>
              </a:rPr>
              <a:t>円に対する消費税額は</a:t>
            </a:r>
            <a:r>
              <a:rPr lang="en-US" altLang="ja-JP" sz="1400" dirty="0">
                <a:cs typeface="メイリオ" panose="020B0604030504040204" pitchFamily="50" charset="-128"/>
              </a:rPr>
              <a:t>7,000</a:t>
            </a:r>
            <a:r>
              <a:rPr lang="ja-JP" altLang="en-US" sz="1400" dirty="0">
                <a:cs typeface="メイリオ" panose="020B0604030504040204" pitchFamily="50" charset="-128"/>
              </a:rPr>
              <a:t>円です。一方、この「卸売業者」は、</a:t>
            </a:r>
            <a:r>
              <a:rPr lang="en-US" altLang="ja-JP" sz="1400" dirty="0">
                <a:cs typeface="メイリオ" panose="020B0604030504040204" pitchFamily="50" charset="-128"/>
              </a:rPr>
              <a:t>50,000</a:t>
            </a:r>
            <a:r>
              <a:rPr lang="ja-JP" altLang="en-US" sz="1400" dirty="0">
                <a:cs typeface="メイリオ" panose="020B0604030504040204" pitchFamily="50" charset="-128"/>
              </a:rPr>
              <a:t>円の仕入れを行う際に、「製造業者」が既に納付した消費税の</a:t>
            </a:r>
            <a:r>
              <a:rPr lang="en-US" altLang="ja-JP" sz="1400" dirty="0">
                <a:cs typeface="メイリオ" panose="020B0604030504040204" pitchFamily="50" charset="-128"/>
              </a:rPr>
              <a:t>5,000</a:t>
            </a:r>
            <a:r>
              <a:rPr lang="ja-JP" altLang="en-US" sz="1400" dirty="0">
                <a:cs typeface="メイリオ" panose="020B0604030504040204" pitchFamily="50" charset="-128"/>
              </a:rPr>
              <a:t>円を含んで支払いを行っています。このため、</a:t>
            </a:r>
            <a:r>
              <a:rPr lang="en-US" altLang="ja-JP" sz="1400" dirty="0">
                <a:cs typeface="メイリオ" panose="020B0604030504040204" pitchFamily="50" charset="-128"/>
              </a:rPr>
              <a:t>7,000</a:t>
            </a:r>
            <a:r>
              <a:rPr lang="ja-JP" altLang="en-US" sz="1400" dirty="0">
                <a:cs typeface="メイリオ" panose="020B0604030504040204" pitchFamily="50" charset="-128"/>
              </a:rPr>
              <a:t>円から</a:t>
            </a:r>
            <a:r>
              <a:rPr lang="en-US" altLang="ja-JP" sz="1400" dirty="0">
                <a:cs typeface="メイリオ" panose="020B0604030504040204" pitchFamily="50" charset="-128"/>
              </a:rPr>
              <a:t>5,000</a:t>
            </a:r>
            <a:r>
              <a:rPr lang="ja-JP" altLang="en-US" sz="1400" dirty="0">
                <a:cs typeface="メイリオ" panose="020B0604030504040204" pitchFamily="50" charset="-128"/>
              </a:rPr>
              <a:t>円を差し引いた</a:t>
            </a:r>
            <a:r>
              <a:rPr lang="en-US" altLang="ja-JP" sz="1400" dirty="0">
                <a:cs typeface="メイリオ" panose="020B0604030504040204" pitchFamily="50" charset="-128"/>
              </a:rPr>
              <a:t>2,000</a:t>
            </a:r>
            <a:r>
              <a:rPr lang="ja-JP" altLang="en-US" sz="1400" dirty="0">
                <a:cs typeface="メイリオ" panose="020B0604030504040204" pitchFamily="50" charset="-128"/>
              </a:rPr>
              <a:t>円が「卸売業者」が国に納付する消費税の金額となります。「小売業者」も同じように売上げに対する消費税額から仕入れに対する消費税額を差し引いた金額を国に消費税として納付します。そうしますと、製造業者、卸売業者、小売業者が各々の取引で国に納付した消費税を合計した金額、すなわち、それは図のＡプラスＢプラスＣの金額の</a:t>
            </a:r>
            <a:r>
              <a:rPr lang="en-US" altLang="ja-JP" sz="1400" dirty="0">
                <a:cs typeface="メイリオ" panose="020B0604030504040204" pitchFamily="50" charset="-128"/>
              </a:rPr>
              <a:t>10,000</a:t>
            </a:r>
            <a:r>
              <a:rPr lang="ja-JP" altLang="en-US" sz="1400" dirty="0">
                <a:cs typeface="メイリオ" panose="020B0604030504040204" pitchFamily="50" charset="-128"/>
              </a:rPr>
              <a:t>円になりますが、これは、消費者の皆様が負担する</a:t>
            </a:r>
            <a:r>
              <a:rPr lang="en-US" altLang="ja-JP" sz="1400" dirty="0">
                <a:cs typeface="メイリオ" panose="020B0604030504040204" pitchFamily="50" charset="-128"/>
              </a:rPr>
              <a:t>10,000</a:t>
            </a:r>
            <a:r>
              <a:rPr lang="ja-JP" altLang="en-US" sz="1400" dirty="0">
                <a:cs typeface="メイリオ" panose="020B0604030504040204" pitchFamily="50" charset="-128"/>
              </a:rPr>
              <a:t>円とイコールとなります。</a:t>
            </a:r>
            <a:endParaRPr lang="en-US" altLang="ja-JP" sz="1400" dirty="0">
              <a:cs typeface="メイリオ" panose="020B0604030504040204" pitchFamily="50" charset="-128"/>
            </a:endParaRPr>
          </a:p>
          <a:p>
            <a:pPr algn="just"/>
            <a:r>
              <a:rPr lang="ja-JP" altLang="en-US" sz="1400" dirty="0">
                <a:cs typeface="メイリオ" panose="020B0604030504040204" pitchFamily="50" charset="-128"/>
              </a:rPr>
              <a:t>　</a:t>
            </a:r>
            <a:r>
              <a:rPr lang="ja-JP" altLang="ja-JP" sz="1400" dirty="0"/>
              <a:t>ここでのポイントは、①消費税は、商品・製品の販売やサービスの提供などの取引に対して、広く公平に課税されるものであり、取引の各段階で課税されるものであること、②消費税は、最終的に消費者の方が負担する仕組みになっていることの２つです。</a:t>
            </a:r>
            <a:endParaRPr lang="en-US" altLang="ja-JP" sz="1400" dirty="0"/>
          </a:p>
          <a:p>
            <a:pPr algn="just"/>
            <a:endParaRPr lang="ja-JP" altLang="ja-JP" sz="1400" dirty="0"/>
          </a:p>
          <a:p>
            <a:pPr algn="just"/>
            <a:r>
              <a:rPr lang="ja-JP" altLang="ja-JP" sz="1400" dirty="0"/>
              <a:t>　なお、消費税は、国内の消費者に最終的な負担を求める税です。このため、輸出取引については、輸出国側では免税とし、輸入取引については、輸入国側が輸入の際に課税する仕組みとなっています。</a:t>
            </a:r>
          </a:p>
          <a:p>
            <a:pPr algn="r">
              <a:lnSpc>
                <a:spcPts val="1950"/>
              </a:lnSpc>
            </a:pPr>
            <a:r>
              <a:rPr lang="ja-JP" altLang="en-US" sz="1400" dirty="0"/>
              <a:t>　　　　　　　　　　　　　　　　　　　　　　　　　　　　　</a:t>
            </a:r>
            <a:endParaRPr lang="ja-JP" altLang="ja-JP" sz="1400" dirty="0"/>
          </a:p>
          <a:p>
            <a:pPr algn="just">
              <a:lnSpc>
                <a:spcPts val="2044"/>
              </a:lnSpc>
              <a:spcBef>
                <a:spcPct val="0"/>
              </a:spcBef>
            </a:pPr>
            <a:endParaRPr lang="ja-JP" altLang="en-US" dirty="0">
              <a:cs typeface="メイリオ" panose="020B0604030504040204" pitchFamily="50" charset="-128"/>
            </a:endParaRPr>
          </a:p>
        </p:txBody>
      </p:sp>
      <p:sp>
        <p:nvSpPr>
          <p:cNvPr id="5" name="スライド番号プレースホルダ 3"/>
          <p:cNvSpPr txBox="1">
            <a:spLocks noGrp="1"/>
          </p:cNvSpPr>
          <p:nvPr/>
        </p:nvSpPr>
        <p:spPr bwMode="auto">
          <a:xfrm>
            <a:off x="6166488" y="9837745"/>
            <a:ext cx="830160" cy="285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87" tIns="48794" rIns="97587" bIns="48794" anchor="ctr"/>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r>
              <a:rPr lang="en-US" altLang="ja-JP" dirty="0">
                <a:ea typeface="HG丸ｺﾞｼｯｸM-PRO" panose="020F0600000000000000" pitchFamily="50" charset="-128"/>
              </a:rPr>
              <a:t>18</a:t>
            </a:r>
          </a:p>
        </p:txBody>
      </p:sp>
    </p:spTree>
    <p:extLst>
      <p:ext uri="{BB962C8B-B14F-4D97-AF65-F5344CB8AC3E}">
        <p14:creationId xmlns:p14="http://schemas.microsoft.com/office/powerpoint/2010/main" val="7552009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bwMode="auto">
          <a:xfrm>
            <a:off x="1243013" y="361950"/>
            <a:ext cx="4352925" cy="3265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 2"/>
          <p:cNvSpPr>
            <a:spLocks noGrp="1"/>
          </p:cNvSpPr>
          <p:nvPr>
            <p:ph type="body" idx="1"/>
          </p:nvPr>
        </p:nvSpPr>
        <p:spPr bwMode="auto">
          <a:xfrm>
            <a:off x="630505" y="3868586"/>
            <a:ext cx="5676142" cy="5248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605"/>
              </a:spcBef>
            </a:pPr>
            <a:r>
              <a:rPr lang="ja-JP" altLang="en-US" dirty="0">
                <a:latin typeface="HG丸ｺﾞｼｯｸM-PRO" panose="020F0600000000000000" pitchFamily="50" charset="-128"/>
                <a:ea typeface="HG丸ｺﾞｼｯｸM-PRO" panose="020F0600000000000000" pitchFamily="50" charset="-128"/>
              </a:rPr>
              <a:t>　</a:t>
            </a:r>
            <a:r>
              <a:rPr lang="ja-JP" altLang="en-US" dirty="0"/>
              <a:t>「所得税」と「消費税」について、比較をして見てみましょう。</a:t>
            </a:r>
          </a:p>
          <a:p>
            <a:pPr>
              <a:spcBef>
                <a:spcPts val="605"/>
              </a:spcBef>
            </a:pPr>
            <a:r>
              <a:rPr lang="ja-JP" altLang="en-US" dirty="0"/>
              <a:t>　まず、課税の対象ですが、所得税が所得を対象としているのに対し、消費税は原則として国内における全ての商品の販売やサービスの提供に対して課税されます。</a:t>
            </a:r>
            <a:endParaRPr lang="en-US" altLang="ja-JP" dirty="0"/>
          </a:p>
          <a:p>
            <a:pPr>
              <a:spcBef>
                <a:spcPts val="605"/>
              </a:spcBef>
            </a:pPr>
            <a:r>
              <a:rPr lang="ja-JP" altLang="en-US" dirty="0"/>
              <a:t>　</a:t>
            </a:r>
            <a:endParaRPr lang="en-US" altLang="ja-JP" dirty="0"/>
          </a:p>
          <a:p>
            <a:pPr>
              <a:spcBef>
                <a:spcPts val="605"/>
              </a:spcBef>
            </a:pPr>
            <a:r>
              <a:rPr lang="ja-JP" altLang="en-US" dirty="0"/>
              <a:t>　次に、納め方の違いですが、所得税は税金を納める義務がある人と負担する人が同じ★直接税ですが、消費税は税金を納める義務がある人と、その税金を負担する人が異なる★間接税です。</a:t>
            </a:r>
            <a:endParaRPr lang="en-US" altLang="ja-JP" dirty="0"/>
          </a:p>
          <a:p>
            <a:pPr>
              <a:spcBef>
                <a:spcPts val="605"/>
              </a:spcBef>
            </a:pPr>
            <a:r>
              <a:rPr lang="ja-JP" altLang="en-US" dirty="0"/>
              <a:t>　所得税は、★高所得者ほど税率が高くなっていくという特徴（累進課税）があり、税金を負担する人の経済的な負担能力に応じて税額を変えています。</a:t>
            </a:r>
          </a:p>
          <a:p>
            <a:pPr>
              <a:spcBef>
                <a:spcPts val="605"/>
              </a:spcBef>
            </a:pPr>
            <a:r>
              <a:rPr lang="ja-JP" altLang="en-US" dirty="0"/>
              <a:t>　★これを垂直的公平といいます。　</a:t>
            </a:r>
            <a:endParaRPr lang="en-US" altLang="ja-JP" dirty="0"/>
          </a:p>
          <a:p>
            <a:pPr>
              <a:spcBef>
                <a:spcPts val="605"/>
              </a:spcBef>
            </a:pPr>
            <a:r>
              <a:rPr lang="ja-JP" altLang="en-US" dirty="0"/>
              <a:t>　これに対し、消費税は所得の大小に関わらず、消費一般に広く公平に負担を求める税です。</a:t>
            </a:r>
            <a:endParaRPr lang="en-US" altLang="ja-JP" dirty="0"/>
          </a:p>
          <a:p>
            <a:pPr>
              <a:spcBef>
                <a:spcPts val="605"/>
              </a:spcBef>
            </a:pPr>
            <a:r>
              <a:rPr lang="ja-JP" altLang="en-US" dirty="0"/>
              <a:t>　★これを水平的公平といいます。</a:t>
            </a:r>
            <a:endParaRPr lang="en-US" altLang="ja-JP" dirty="0"/>
          </a:p>
          <a:p>
            <a:pPr>
              <a:spcBef>
                <a:spcPts val="605"/>
              </a:spcBef>
            </a:pPr>
            <a:r>
              <a:rPr lang="ja-JP" altLang="en-US" dirty="0"/>
              <a:t>　消費税は、高齢化社会の福祉を充実させるための安定的な財源としての役割を担っています。★</a:t>
            </a:r>
          </a:p>
        </p:txBody>
      </p:sp>
      <p:sp>
        <p:nvSpPr>
          <p:cNvPr id="3891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12520" indent="-267395">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098401" indent="-211354">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46728" indent="-211354">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90252" indent="-211354">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51388" indent="-21135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12524" indent="-21135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73660" indent="-21135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34797" indent="-21135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29FAE843-AED9-44A3-9DA5-F9E18172250A}" type="slidenum">
              <a:rPr lang="en-US" altLang="ja-JP" smtClean="0">
                <a:latin typeface="Times New Roman" panose="02020603050405020304" pitchFamily="18" charset="0"/>
              </a:rPr>
              <a:pPr>
                <a:spcBef>
                  <a:spcPct val="0"/>
                </a:spcBef>
              </a:pPr>
              <a:t>30</a:t>
            </a:fld>
            <a:endParaRPr lang="en-US" altLang="ja-JP">
              <a:latin typeface="Times New Roman" panose="02020603050405020304" pitchFamily="18" charset="0"/>
            </a:endParaRPr>
          </a:p>
        </p:txBody>
      </p:sp>
    </p:spTree>
    <p:extLst>
      <p:ext uri="{BB962C8B-B14F-4D97-AF65-F5344CB8AC3E}">
        <p14:creationId xmlns:p14="http://schemas.microsoft.com/office/powerpoint/2010/main" val="12664316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821700" y="9386184"/>
            <a:ext cx="2921913" cy="48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77" tIns="47436" rIns="94877" bIns="47436"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31</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id="{2DB57A2E-BC09-4332-B4C2-D1F9F9BA246B}"/>
              </a:ext>
            </a:extLst>
          </p:cNvPr>
          <p:cNvSpPr>
            <a:spLocks noGrp="1" noRot="1" noChangeAspect="1"/>
          </p:cNvSpPr>
          <p:nvPr>
            <p:ph type="sldImg"/>
          </p:nvPr>
        </p:nvSpPr>
        <p:spPr>
          <a:xfrm>
            <a:off x="903288" y="539750"/>
            <a:ext cx="4941887" cy="3705225"/>
          </a:xfrm>
        </p:spPr>
      </p:sp>
      <p:sp>
        <p:nvSpPr>
          <p:cNvPr id="3" name="ノート プレースホルダー 2">
            <a:extLst>
              <a:ext uri="{FF2B5EF4-FFF2-40B4-BE49-F238E27FC236}">
                <a16:creationId xmlns:a16="http://schemas.microsoft.com/office/drawing/2014/main" id="{87602FB2-8A59-41FC-81DC-C41D8B96DAFA}"/>
              </a:ext>
            </a:extLst>
          </p:cNvPr>
          <p:cNvSpPr>
            <a:spLocks noGrp="1"/>
          </p:cNvSpPr>
          <p:nvPr>
            <p:ph type="body" idx="1"/>
          </p:nvPr>
        </p:nvSpPr>
        <p:spPr>
          <a:xfrm>
            <a:off x="680248" y="4515177"/>
            <a:ext cx="5446722" cy="4389799"/>
          </a:xfrm>
        </p:spPr>
        <p:txBody>
          <a:bodyPr/>
          <a:lstStyle/>
          <a:p>
            <a:pPr defTabSz="915272">
              <a:defRPr/>
            </a:pPr>
            <a:r>
              <a:rPr lang="ja-JP" altLang="en-US" dirty="0"/>
              <a:t>　</a:t>
            </a:r>
            <a:endParaRPr kumimoji="1" lang="ja-JP" altLang="en-US" dirty="0"/>
          </a:p>
        </p:txBody>
      </p:sp>
    </p:spTree>
    <p:extLst>
      <p:ext uri="{BB962C8B-B14F-4D97-AF65-F5344CB8AC3E}">
        <p14:creationId xmlns:p14="http://schemas.microsoft.com/office/powerpoint/2010/main" val="1967877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a:xfrm>
            <a:off x="1225550" y="360363"/>
            <a:ext cx="4325938" cy="3243262"/>
          </a:xfrm>
          <a:ln/>
        </p:spPr>
      </p:sp>
      <p:sp>
        <p:nvSpPr>
          <p:cNvPr id="53251" name="ノート プレースホルダ 2"/>
          <p:cNvSpPr>
            <a:spLocks noGrp="1"/>
          </p:cNvSpPr>
          <p:nvPr>
            <p:ph type="body" idx="1"/>
          </p:nvPr>
        </p:nvSpPr>
        <p:spPr>
          <a:xfrm>
            <a:off x="625693" y="3844596"/>
            <a:ext cx="5624804" cy="5477431"/>
          </a:xfrm>
          <a:ln/>
        </p:spPr>
        <p:txBody>
          <a:bodyPr/>
          <a:lstStyle/>
          <a:p>
            <a:pPr>
              <a:spcBef>
                <a:spcPts val="601"/>
              </a:spcBef>
              <a:spcAft>
                <a:spcPts val="0"/>
              </a:spcAft>
              <a:defRPr/>
            </a:pPr>
            <a:r>
              <a:rPr lang="ja-JP" altLang="en-US" dirty="0">
                <a:latin typeface="HG丸ｺﾞｼｯｸM-PRO" pitchFamily="50" charset="-128"/>
                <a:ea typeface="HG丸ｺﾞｼｯｸM-PRO" pitchFamily="50" charset="-128"/>
              </a:rPr>
              <a:t>　</a:t>
            </a:r>
            <a:r>
              <a:rPr lang="ja-JP" altLang="en-US" kern="0" dirty="0"/>
              <a:t>私たちが豊かで安心して生活するためには、税はなくてはならないものであり、そのために国や地方公共団体は、日本の将来を考え、様々な政策を行っています。</a:t>
            </a:r>
            <a:endParaRPr lang="en-US" altLang="ja-JP" kern="0" dirty="0"/>
          </a:p>
          <a:p>
            <a:pPr fontAlgn="auto">
              <a:spcBef>
                <a:spcPts val="601"/>
              </a:spcBef>
              <a:spcAft>
                <a:spcPts val="0"/>
              </a:spcAft>
              <a:defRPr/>
            </a:pPr>
            <a:r>
              <a:rPr lang="ja-JP" altLang="en-US" kern="0" dirty="0"/>
              <a:t>　税金に対して正しく理解し、国や社会の在り方を、自ら考えることがとても大切なことです。</a:t>
            </a:r>
            <a:r>
              <a:rPr lang="ja-JP" altLang="en-US" dirty="0"/>
              <a:t>★</a:t>
            </a:r>
            <a:endParaRPr lang="en-US" altLang="ja-JP" dirty="0"/>
          </a:p>
        </p:txBody>
      </p:sp>
      <p:sp>
        <p:nvSpPr>
          <p:cNvPr id="327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34823" indent="-276961">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36654" indent="-219327">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94517" indent="-219327">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0781" indent="-219327">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1846" indent="-219327"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2911" indent="-219327"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33976" indent="-219327"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95041" indent="-219327"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B684F127-6026-4A90-B0F7-9F69A84E31B6}" type="slidenum">
              <a:rPr lang="en-US" altLang="ja-JP" smtClean="0">
                <a:ea typeface="ＭＳ Ｐゴシック" panose="020B0600070205080204" pitchFamily="50" charset="-128"/>
              </a:rPr>
              <a:pPr>
                <a:spcBef>
                  <a:spcPct val="0"/>
                </a:spcBef>
              </a:pPr>
              <a:t>32</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512077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HG丸ｺﾞｼｯｸM-PRO" panose="020F0600000000000000" pitchFamily="50" charset="-128"/>
                <a:ea typeface="HG丸ｺﾞｼｯｸM-PRO" panose="020F0600000000000000" pitchFamily="50" charset="-128"/>
              </a:rPr>
              <a:t>　</a:t>
            </a:r>
            <a:r>
              <a:rPr lang="ja-JP" altLang="en-US" dirty="0"/>
              <a:t>消費税について調べてみたいと思います。</a:t>
            </a:r>
            <a:endParaRPr lang="en-US" altLang="ja-JP" dirty="0"/>
          </a:p>
          <a:p>
            <a:r>
              <a:rPr lang="ja-JP" altLang="en-US" dirty="0"/>
              <a:t>　私たちが、お店で代金と一緒に支払った消費税は、どのようにして納められるのでしょう。</a:t>
            </a:r>
            <a:endParaRPr lang="en-US" altLang="ja-JP" dirty="0"/>
          </a:p>
          <a:p>
            <a:endParaRPr lang="en-US" altLang="ja-JP" dirty="0"/>
          </a:p>
          <a:p>
            <a:r>
              <a:rPr kumimoji="1" lang="ja-JP" altLang="en-US" dirty="0"/>
              <a:t>　★私たちが、お店で商品を買ったとき、支払った商品の代金のなかに「消費税」が含まれています。</a:t>
            </a:r>
            <a:endParaRPr kumimoji="1" lang="en-US" altLang="ja-JP" dirty="0"/>
          </a:p>
          <a:p>
            <a:r>
              <a:rPr kumimoji="1" lang="ja-JP" altLang="en-US" dirty="0"/>
              <a:t>　★お店の人は、いろいろなお客さんから預かった「消費税」を、計算して、★税務署へ納めています。</a:t>
            </a:r>
            <a:endParaRPr kumimoji="1" lang="en-US" altLang="ja-JP" dirty="0"/>
          </a:p>
          <a:p>
            <a:endParaRPr kumimoji="1" lang="en-US" altLang="ja-JP" dirty="0"/>
          </a:p>
          <a:p>
            <a:r>
              <a:rPr kumimoji="1" lang="ja-JP" altLang="en-US" dirty="0"/>
              <a:t>　　消費税は世代を問わず、国民全体で公平に負担できる税金です。</a:t>
            </a:r>
            <a:endParaRPr kumimoji="1" lang="en-US" altLang="ja-JP" dirty="0"/>
          </a:p>
          <a:p>
            <a:r>
              <a:rPr kumimoji="1" lang="ja-JP" altLang="en-US" dirty="0"/>
              <a:t>　　それでは、消費税の税率を世界の税率と比較しながら調べてみましょう。★</a:t>
            </a:r>
          </a:p>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CBAF4DFD-2B6F-4FD3-96E4-960227A11A71}" type="slidenum">
              <a:rPr lang="en-US" altLang="ja-JP" smtClean="0"/>
              <a:pPr>
                <a:defRPr/>
              </a:pPr>
              <a:t>3</a:t>
            </a:fld>
            <a:endParaRPr lang="en-US" altLang="ja-JP"/>
          </a:p>
        </p:txBody>
      </p:sp>
    </p:spTree>
    <p:extLst>
      <p:ext uri="{BB962C8B-B14F-4D97-AF65-F5344CB8AC3E}">
        <p14:creationId xmlns:p14="http://schemas.microsoft.com/office/powerpoint/2010/main" val="1557918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p:cNvSpPr>
            <a:spLocks noGrp="1" noRot="1" noChangeAspect="1" noTextEdit="1"/>
          </p:cNvSpPr>
          <p:nvPr>
            <p:ph type="sldImg"/>
          </p:nvPr>
        </p:nvSpPr>
        <p:spPr>
          <a:xfrm>
            <a:off x="1243013" y="361950"/>
            <a:ext cx="4352925" cy="3263900"/>
          </a:xfrm>
          <a:ln/>
        </p:spPr>
      </p:sp>
      <p:sp>
        <p:nvSpPr>
          <p:cNvPr id="49155" name="ノート プレースホルダ 2"/>
          <p:cNvSpPr>
            <a:spLocks noGrp="1"/>
          </p:cNvSpPr>
          <p:nvPr>
            <p:ph type="body" idx="1"/>
          </p:nvPr>
        </p:nvSpPr>
        <p:spPr>
          <a:xfrm>
            <a:off x="631444" y="3868103"/>
            <a:ext cx="5676504" cy="55109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9"/>
              </a:spcBef>
            </a:pPr>
            <a:r>
              <a:rPr lang="ja-JP" altLang="en-US" dirty="0">
                <a:latin typeface="HG丸ｺﾞｼｯｸM-PRO" panose="020F0600000000000000" pitchFamily="50" charset="-128"/>
                <a:ea typeface="HG丸ｺﾞｼｯｸM-PRO" panose="020F0600000000000000" pitchFamily="50" charset="-128"/>
              </a:rPr>
              <a:t>　</a:t>
            </a:r>
            <a:r>
              <a:rPr lang="ja-JP" altLang="en-US" dirty="0"/>
              <a:t>★日本の</a:t>
            </a:r>
            <a:r>
              <a:rPr lang="ja-JP" altLang="ja-JP" dirty="0"/>
              <a:t>消費税は平成</a:t>
            </a:r>
            <a:r>
              <a:rPr lang="ja-JP" altLang="en-US" dirty="0"/>
              <a:t>元</a:t>
            </a:r>
            <a:r>
              <a:rPr lang="ja-JP" altLang="ja-JP" dirty="0"/>
              <a:t>年</a:t>
            </a:r>
            <a:r>
              <a:rPr lang="ja-JP" altLang="en-US" dirty="0"/>
              <a:t>（</a:t>
            </a:r>
            <a:r>
              <a:rPr lang="en-US" altLang="ja-JP" dirty="0"/>
              <a:t>1989</a:t>
            </a:r>
            <a:r>
              <a:rPr lang="ja-JP" altLang="en-US" dirty="0"/>
              <a:t>年）４</a:t>
            </a:r>
            <a:r>
              <a:rPr lang="ja-JP" altLang="ja-JP" dirty="0"/>
              <a:t>月に導入され、税率は</a:t>
            </a:r>
            <a:r>
              <a:rPr lang="ja-JP" altLang="en-US" dirty="0"/>
              <a:t>３</a:t>
            </a:r>
            <a:r>
              <a:rPr lang="ja-JP" altLang="ja-JP" dirty="0"/>
              <a:t>％でした</a:t>
            </a:r>
            <a:r>
              <a:rPr lang="ja-JP" altLang="en-US" dirty="0"/>
              <a:t>。</a:t>
            </a:r>
            <a:endParaRPr lang="en-US" altLang="ja-JP" dirty="0"/>
          </a:p>
          <a:p>
            <a:pPr>
              <a:spcBef>
                <a:spcPts val="609"/>
              </a:spcBef>
            </a:pPr>
            <a:r>
              <a:rPr lang="ja-JP" altLang="en-US" dirty="0"/>
              <a:t>　</a:t>
            </a:r>
            <a:r>
              <a:rPr lang="ja-JP" altLang="ja-JP" dirty="0"/>
              <a:t>平成</a:t>
            </a:r>
            <a:r>
              <a:rPr lang="ja-JP" altLang="en-US" dirty="0"/>
              <a:t>９</a:t>
            </a:r>
            <a:r>
              <a:rPr lang="ja-JP" altLang="ja-JP" dirty="0"/>
              <a:t>年４月</a:t>
            </a:r>
            <a:r>
              <a:rPr lang="ja-JP" altLang="en-US" dirty="0"/>
              <a:t>から５</a:t>
            </a:r>
            <a:r>
              <a:rPr lang="ja-JP" altLang="ja-JP" dirty="0"/>
              <a:t>％</a:t>
            </a:r>
            <a:r>
              <a:rPr lang="ja-JP" altLang="en-US" dirty="0"/>
              <a:t>、平成</a:t>
            </a:r>
            <a:r>
              <a:rPr lang="en-US" altLang="ja-JP" dirty="0"/>
              <a:t>26</a:t>
            </a:r>
            <a:r>
              <a:rPr lang="ja-JP" altLang="en-US" dirty="0"/>
              <a:t>年４月から８％、令和元年</a:t>
            </a:r>
            <a:r>
              <a:rPr lang="en-US" altLang="ja-JP" dirty="0"/>
              <a:t>10</a:t>
            </a:r>
            <a:r>
              <a:rPr lang="ja-JP" altLang="en-US" dirty="0"/>
              <a:t>月から</a:t>
            </a:r>
            <a:r>
              <a:rPr lang="en-US" altLang="ja-JP" dirty="0"/>
              <a:t>10</a:t>
            </a:r>
            <a:r>
              <a:rPr lang="ja-JP" altLang="en-US" dirty="0"/>
              <a:t>％（食料品等軽減税率対象を除く）になりま</a:t>
            </a:r>
            <a:r>
              <a:rPr lang="ja-JP" altLang="ja-JP" dirty="0"/>
              <a:t>した。</a:t>
            </a:r>
          </a:p>
          <a:p>
            <a:pPr>
              <a:spcBef>
                <a:spcPts val="609"/>
              </a:spcBef>
            </a:pPr>
            <a:r>
              <a:rPr lang="ja-JP" altLang="en-US" dirty="0"/>
              <a:t>　では、世界の消費税を見てみましょう。　</a:t>
            </a:r>
            <a:endParaRPr lang="en-US" altLang="ja-JP" dirty="0"/>
          </a:p>
          <a:p>
            <a:pPr>
              <a:spcBef>
                <a:spcPts val="609"/>
              </a:spcBef>
            </a:pPr>
            <a:r>
              <a:rPr lang="ja-JP" altLang="en-US" dirty="0"/>
              <a:t>　★消費税率が一番高い国はハンガリーで</a:t>
            </a:r>
            <a:r>
              <a:rPr lang="en-US" altLang="ja-JP" dirty="0"/>
              <a:t>27</a:t>
            </a:r>
            <a:r>
              <a:rPr lang="ja-JP" altLang="en-US" dirty="0"/>
              <a:t>％。</a:t>
            </a:r>
            <a:endParaRPr lang="en-US" altLang="ja-JP" dirty="0"/>
          </a:p>
          <a:p>
            <a:pPr>
              <a:spcBef>
                <a:spcPts val="609"/>
              </a:spcBef>
            </a:pPr>
            <a:r>
              <a:rPr lang="ja-JP" altLang="en-US" dirty="0"/>
              <a:t>　次いでスウェーデン・ノルウェー・アイスランドが</a:t>
            </a:r>
            <a:r>
              <a:rPr lang="en-US" altLang="ja-JP" dirty="0"/>
              <a:t>24</a:t>
            </a:r>
            <a:r>
              <a:rPr lang="ja-JP" altLang="en-US" dirty="0"/>
              <a:t>％以上で日本の約</a:t>
            </a:r>
            <a:r>
              <a:rPr lang="en-US" altLang="ja-JP" dirty="0"/>
              <a:t>2.5</a:t>
            </a:r>
            <a:r>
              <a:rPr lang="ja-JP" altLang="en-US" dirty="0"/>
              <a:t>倍となっています。</a:t>
            </a:r>
            <a:endParaRPr lang="en-US" altLang="ja-JP" dirty="0"/>
          </a:p>
          <a:p>
            <a:pPr>
              <a:spcBef>
                <a:spcPts val="609"/>
              </a:spcBef>
            </a:pPr>
            <a:r>
              <a:rPr lang="ja-JP" altLang="en-US" dirty="0"/>
              <a:t>　消費税率が高い理由の一つとして、医療費や年金、教育などをすべて税金で負担し、お金がかからないようにしているためです。</a:t>
            </a:r>
            <a:endParaRPr lang="en-US" altLang="ja-JP" dirty="0"/>
          </a:p>
          <a:p>
            <a:pPr>
              <a:spcBef>
                <a:spcPts val="609"/>
              </a:spcBef>
            </a:pPr>
            <a:r>
              <a:rPr lang="ja-JP" altLang="en-US" dirty="0"/>
              <a:t>　日本では、消費税率引上げによる増収分は、全て社会保障に充て、待機児童の解消や幼児教育・保育の無償化など子育て世代のためにも使用します。★</a:t>
            </a:r>
            <a:endParaRPr lang="en-US" altLang="ja-JP" dirty="0"/>
          </a:p>
          <a:p>
            <a:pPr>
              <a:spcBef>
                <a:spcPts val="609"/>
              </a:spcBef>
            </a:pPr>
            <a:r>
              <a:rPr lang="ja-JP" altLang="en-US" dirty="0"/>
              <a:t>　</a:t>
            </a:r>
            <a:endParaRPr lang="en-US" altLang="ja-JP" dirty="0"/>
          </a:p>
          <a:p>
            <a:pPr>
              <a:spcBef>
                <a:spcPts val="609"/>
              </a:spcBef>
            </a:pPr>
            <a:r>
              <a:rPr lang="ja-JP" altLang="en-US" dirty="0"/>
              <a:t>　</a:t>
            </a:r>
            <a:endParaRPr lang="en-US" altLang="ja-JP" dirty="0"/>
          </a:p>
          <a:p>
            <a:pPr>
              <a:spcBef>
                <a:spcPts val="609"/>
              </a:spcBef>
            </a:pPr>
            <a:r>
              <a:rPr lang="ja-JP" altLang="en-US" dirty="0"/>
              <a:t>　</a:t>
            </a:r>
          </a:p>
        </p:txBody>
      </p:sp>
      <p:sp>
        <p:nvSpPr>
          <p:cNvPr id="4915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0301" indent="-279024">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5128" indent="-220962">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6405" indent="-220962">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66069" indent="-220962">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30571" indent="-220962"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95074" indent="-220962"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59577" indent="-220962"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924079" indent="-220962"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F256152E-8E23-4FC7-8B8D-CA0DD43DA414}" type="slidenum">
              <a:rPr lang="en-US" altLang="ja-JP" smtClean="0">
                <a:ea typeface="ＭＳ Ｐゴシック" panose="020B0600070205080204" pitchFamily="50" charset="-128"/>
              </a:rPr>
              <a:pPr>
                <a:spcBef>
                  <a:spcPct val="0"/>
                </a:spcBef>
              </a:pPr>
              <a:t>4</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3515676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786892" y="9329145"/>
            <a:ext cx="2895301" cy="48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89" tIns="47093" rIns="94189" bIns="47093"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5</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id="{2DB57A2E-BC09-4332-B4C2-D1F9F9BA246B}"/>
              </a:ext>
            </a:extLst>
          </p:cNvPr>
          <p:cNvSpPr>
            <a:spLocks noGrp="1" noRot="1" noChangeAspect="1"/>
          </p:cNvSpPr>
          <p:nvPr>
            <p:ph type="sldImg"/>
          </p:nvPr>
        </p:nvSpPr>
        <p:spPr>
          <a:xfrm>
            <a:off x="887413" y="536575"/>
            <a:ext cx="4910137" cy="3683000"/>
          </a:xfrm>
        </p:spPr>
      </p:sp>
      <p:sp>
        <p:nvSpPr>
          <p:cNvPr id="3" name="ノート プレースホルダー 2">
            <a:extLst>
              <a:ext uri="{FF2B5EF4-FFF2-40B4-BE49-F238E27FC236}">
                <a16:creationId xmlns:a16="http://schemas.microsoft.com/office/drawing/2014/main" id="{87602FB2-8A59-41FC-81DC-C41D8B96DAFA}"/>
              </a:ext>
            </a:extLst>
          </p:cNvPr>
          <p:cNvSpPr>
            <a:spLocks noGrp="1"/>
          </p:cNvSpPr>
          <p:nvPr>
            <p:ph type="body" idx="1"/>
          </p:nvPr>
        </p:nvSpPr>
        <p:spPr>
          <a:xfrm>
            <a:off x="674051" y="4487738"/>
            <a:ext cx="5397115" cy="4363122"/>
          </a:xfrm>
        </p:spPr>
        <p:txBody>
          <a:bodyPr/>
          <a:lstStyle/>
          <a:p>
            <a:pPr defTabSz="908640">
              <a:defRPr/>
            </a:pPr>
            <a:r>
              <a:rPr lang="ja-JP" altLang="en-US" dirty="0"/>
              <a:t>　</a:t>
            </a:r>
            <a:endParaRPr kumimoji="1" lang="ja-JP" altLang="en-US" dirty="0"/>
          </a:p>
        </p:txBody>
      </p:sp>
    </p:spTree>
    <p:extLst>
      <p:ext uri="{BB962C8B-B14F-4D97-AF65-F5344CB8AC3E}">
        <p14:creationId xmlns:p14="http://schemas.microsoft.com/office/powerpoint/2010/main" val="1829075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1190625" y="357188"/>
            <a:ext cx="4271963" cy="3203575"/>
          </a:xfrm>
          <a:ln/>
        </p:spPr>
      </p:sp>
      <p:sp>
        <p:nvSpPr>
          <p:cNvPr id="16387" name="ノート プレースホルダ 2"/>
          <p:cNvSpPr>
            <a:spLocks noGrp="1"/>
          </p:cNvSpPr>
          <p:nvPr>
            <p:ph type="body" idx="1"/>
          </p:nvPr>
        </p:nvSpPr>
        <p:spPr>
          <a:xfrm>
            <a:off x="612044" y="3797390"/>
            <a:ext cx="5524292" cy="51548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1"/>
              </a:spcBef>
            </a:pPr>
            <a:r>
              <a:rPr lang="ja-JP" altLang="en-US" dirty="0"/>
              <a:t>★皆さんも、お店で買い物をした時には「消費税」を負担しています。</a:t>
            </a:r>
          </a:p>
          <a:p>
            <a:pPr>
              <a:spcBef>
                <a:spcPts val="601"/>
              </a:spcBef>
            </a:pPr>
            <a:r>
              <a:rPr lang="ja-JP" altLang="en-US" dirty="0"/>
              <a:t>★働くようになると、所得に応じて「所得税」を納めるようになります。</a:t>
            </a:r>
            <a:endParaRPr lang="en-US" altLang="ja-JP" dirty="0"/>
          </a:p>
          <a:p>
            <a:pPr>
              <a:spcBef>
                <a:spcPts val="601"/>
              </a:spcBef>
            </a:pPr>
            <a:r>
              <a:rPr lang="ja-JP" altLang="en-US" dirty="0"/>
              <a:t>★なぜこのような税金が必要なのでしょうか？</a:t>
            </a:r>
            <a:endParaRPr lang="en-US" altLang="ja-JP" dirty="0"/>
          </a:p>
          <a:p>
            <a:pPr>
              <a:spcBef>
                <a:spcPts val="601"/>
              </a:spcBef>
            </a:pPr>
            <a:endParaRPr lang="en-US" altLang="ja-JP" dirty="0"/>
          </a:p>
          <a:p>
            <a:pPr>
              <a:spcBef>
                <a:spcPts val="601"/>
              </a:spcBef>
            </a:pPr>
            <a:r>
              <a:rPr lang="ja-JP" altLang="en-US" dirty="0"/>
              <a:t>★私たちは、暮らしの中で義務教育などいろいろな公共サービスを受けています。</a:t>
            </a:r>
          </a:p>
          <a:p>
            <a:pPr>
              <a:spcBef>
                <a:spcPts val="601"/>
              </a:spcBef>
            </a:pPr>
            <a:r>
              <a:rPr lang="ja-JP" altLang="en-US" dirty="0"/>
              <a:t>国や地方公共団体では、これらの公共施設や公共サービスを提供するために、たくさんのお金が必要となります。</a:t>
            </a:r>
            <a:endParaRPr lang="en-US" altLang="ja-JP" dirty="0"/>
          </a:p>
          <a:p>
            <a:pPr>
              <a:spcBef>
                <a:spcPts val="601"/>
              </a:spcBef>
            </a:pPr>
            <a:r>
              <a:rPr lang="ja-JP" altLang="en-US" dirty="0"/>
              <a:t>それを「税金」という形で集めています。★</a:t>
            </a:r>
          </a:p>
        </p:txBody>
      </p:sp>
      <p:sp>
        <p:nvSpPr>
          <p:cNvPr id="163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697712" indent="-262238">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077558" indent="-209789">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13031" indent="-209789">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1946916" indent="-209789">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404640" indent="-20978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862364" indent="-20978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320088" indent="-20978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777812" indent="-20978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E47D23D4-70C7-4ADC-8C7A-DEB81E416EC9}" type="slidenum">
              <a:rPr lang="en-US" altLang="ja-JP" smtClean="0">
                <a:ea typeface="ＭＳ Ｐゴシック" panose="020B0600070205080204" pitchFamily="50" charset="-128"/>
              </a:rPr>
              <a:pPr>
                <a:spcBef>
                  <a:spcPct val="0"/>
                </a:spcBef>
              </a:pPr>
              <a:t>6</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4052270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601"/>
              </a:spcBef>
            </a:pPr>
            <a:r>
              <a:rPr lang="ja-JP" altLang="en-US" dirty="0">
                <a:latin typeface="HG丸ｺﾞｼｯｸM-PRO" panose="020F0600000000000000" pitchFamily="50" charset="-128"/>
                <a:ea typeface="HG丸ｺﾞｼｯｸM-PRO" panose="020F0600000000000000" pitchFamily="50" charset="-128"/>
              </a:rPr>
              <a:t>　</a:t>
            </a:r>
            <a:r>
              <a:rPr lang="ja-JP" altLang="en-US" dirty="0"/>
              <a:t>税金はどのくらい公共サービスに使われているのでしょうか、</a:t>
            </a:r>
            <a:r>
              <a:rPr lang="ja-JP" altLang="en-US" dirty="0">
                <a:solidFill>
                  <a:sysClr val="windowText" lastClr="000000"/>
                </a:solidFill>
              </a:rPr>
              <a:t>１年間に国民一人当たりに使われている税金を見てみましょう。</a:t>
            </a:r>
            <a:endParaRPr lang="en-US" altLang="ja-JP" dirty="0"/>
          </a:p>
          <a:p>
            <a:pPr>
              <a:spcBef>
                <a:spcPts val="601"/>
              </a:spcBef>
            </a:pPr>
            <a:r>
              <a:rPr lang="ja-JP" altLang="en-US" dirty="0"/>
              <a:t>　★犯罪、事故防止及び消火活動などのために、一人当たり年間約</a:t>
            </a:r>
            <a:r>
              <a:rPr lang="en-US" altLang="ja-JP" dirty="0"/>
              <a:t>4</a:t>
            </a:r>
            <a:r>
              <a:rPr lang="ja-JP" altLang="en-US" dirty="0"/>
              <a:t>万</a:t>
            </a:r>
            <a:r>
              <a:rPr lang="en-US" altLang="ja-JP" dirty="0"/>
              <a:t>2,500</a:t>
            </a:r>
            <a:r>
              <a:rPr lang="ja-JP" altLang="en-US" dirty="0"/>
              <a:t>円</a:t>
            </a:r>
            <a:endParaRPr lang="en-US" altLang="ja-JP" dirty="0"/>
          </a:p>
          <a:p>
            <a:pPr>
              <a:spcBef>
                <a:spcPts val="601"/>
              </a:spcBef>
            </a:pPr>
            <a:r>
              <a:rPr lang="ja-JP" altLang="en-US" dirty="0"/>
              <a:t>　★ゴミの処理などのために、一人当たり年間約</a:t>
            </a:r>
            <a:r>
              <a:rPr lang="en-US" altLang="ja-JP" dirty="0"/>
              <a:t>1</a:t>
            </a:r>
            <a:r>
              <a:rPr lang="ja-JP" altLang="en-US" dirty="0"/>
              <a:t>万</a:t>
            </a:r>
            <a:r>
              <a:rPr lang="en-US" altLang="ja-JP" dirty="0"/>
              <a:t>9,700</a:t>
            </a:r>
            <a:r>
              <a:rPr lang="ja-JP" altLang="en-US" dirty="0"/>
              <a:t>円</a:t>
            </a:r>
            <a:endParaRPr lang="en-US" altLang="ja-JP" dirty="0"/>
          </a:p>
          <a:p>
            <a:pPr>
              <a:spcBef>
                <a:spcPts val="601"/>
              </a:spcBef>
            </a:pPr>
            <a:r>
              <a:rPr lang="ja-JP" altLang="en-US" dirty="0"/>
              <a:t>　★病気などの治療のために、一人当たり年間約</a:t>
            </a:r>
            <a:r>
              <a:rPr lang="en-US" altLang="ja-JP" dirty="0"/>
              <a:t>13</a:t>
            </a:r>
            <a:r>
              <a:rPr lang="ja-JP" altLang="en-US" dirty="0"/>
              <a:t>万</a:t>
            </a:r>
            <a:r>
              <a:rPr lang="en-US" altLang="ja-JP" dirty="0"/>
              <a:t>6,200</a:t>
            </a:r>
            <a:r>
              <a:rPr lang="ja-JP" altLang="en-US" dirty="0"/>
              <a:t>円の税金が使われています。★</a:t>
            </a:r>
          </a:p>
        </p:txBody>
      </p:sp>
      <p:sp>
        <p:nvSpPr>
          <p:cNvPr id="4" name="スライド番号プレースホルダー 3"/>
          <p:cNvSpPr>
            <a:spLocks noGrp="1"/>
          </p:cNvSpPr>
          <p:nvPr>
            <p:ph type="sldNum" sz="quarter" idx="10"/>
          </p:nvPr>
        </p:nvSpPr>
        <p:spPr/>
        <p:txBody>
          <a:bodyPr/>
          <a:lstStyle/>
          <a:p>
            <a:pPr>
              <a:defRPr/>
            </a:pPr>
            <a:fld id="{CBAF4DFD-2B6F-4FD3-96E4-960227A11A71}" type="slidenum">
              <a:rPr lang="en-US" altLang="ja-JP" smtClean="0"/>
              <a:pPr>
                <a:defRPr/>
              </a:pPr>
              <a:t>7</a:t>
            </a:fld>
            <a:endParaRPr lang="en-US" altLang="ja-JP"/>
          </a:p>
        </p:txBody>
      </p:sp>
    </p:spTree>
    <p:extLst>
      <p:ext uri="{BB962C8B-B14F-4D97-AF65-F5344CB8AC3E}">
        <p14:creationId xmlns:p14="http://schemas.microsoft.com/office/powerpoint/2010/main" val="1260501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a:spcBef>
                <a:spcPts val="602"/>
              </a:spcBef>
            </a:pPr>
            <a:r>
              <a:rPr lang="ja-JP" altLang="en-US" dirty="0"/>
              <a:t>教育にはどのくらいの税金が使われているか見てみましょう。</a:t>
            </a:r>
            <a:endParaRPr lang="en-US" altLang="ja-JP" dirty="0"/>
          </a:p>
          <a:p>
            <a:pPr>
              <a:spcBef>
                <a:spcPts val="602"/>
              </a:spcBef>
            </a:pPr>
            <a:r>
              <a:rPr lang="ja-JP" altLang="en-US" dirty="0"/>
              <a:t>公立学校の児童・生徒一人当たりに使われる教育費は</a:t>
            </a:r>
            <a:endParaRPr lang="en-US" altLang="ja-JP" dirty="0"/>
          </a:p>
          <a:p>
            <a:pPr>
              <a:spcBef>
                <a:spcPts val="602"/>
              </a:spcBef>
            </a:pPr>
            <a:r>
              <a:rPr lang="ja-JP" altLang="en-US" dirty="0"/>
              <a:t>★小学校では、一人当たり年間約</a:t>
            </a:r>
            <a:r>
              <a:rPr lang="en-US" altLang="ja-JP" dirty="0"/>
              <a:t>92</a:t>
            </a:r>
            <a:r>
              <a:rPr lang="ja-JP" altLang="en-US" dirty="0"/>
              <a:t>万</a:t>
            </a:r>
            <a:r>
              <a:rPr lang="en-US" altLang="ja-JP" dirty="0"/>
              <a:t>1,000</a:t>
            </a:r>
            <a:r>
              <a:rPr lang="ja-JP" altLang="en-US" dirty="0"/>
              <a:t>円</a:t>
            </a:r>
            <a:endParaRPr lang="en-US" altLang="ja-JP" dirty="0"/>
          </a:p>
          <a:p>
            <a:pPr>
              <a:spcBef>
                <a:spcPts val="602"/>
              </a:spcBef>
            </a:pPr>
            <a:r>
              <a:rPr lang="ja-JP" altLang="en-US" dirty="0"/>
              <a:t>★中学校では、一人当たり年間約</a:t>
            </a:r>
            <a:r>
              <a:rPr lang="en-US" altLang="ja-JP" dirty="0"/>
              <a:t>106</a:t>
            </a:r>
            <a:r>
              <a:rPr lang="ja-JP" altLang="en-US" dirty="0"/>
              <a:t>万</a:t>
            </a:r>
            <a:r>
              <a:rPr lang="en-US" altLang="ja-JP" dirty="0"/>
              <a:t>7,000</a:t>
            </a:r>
            <a:r>
              <a:rPr lang="ja-JP" altLang="en-US" dirty="0"/>
              <a:t>円</a:t>
            </a:r>
          </a:p>
          <a:p>
            <a:pPr>
              <a:spcBef>
                <a:spcPts val="602"/>
              </a:spcBef>
            </a:pPr>
            <a:r>
              <a:rPr lang="ja-JP" altLang="en-US" dirty="0"/>
              <a:t>★高等学校では、一人当たり年間約</a:t>
            </a:r>
            <a:r>
              <a:rPr lang="en-US" altLang="ja-JP" dirty="0"/>
              <a:t>112</a:t>
            </a:r>
            <a:r>
              <a:rPr lang="ja-JP" altLang="en-US" dirty="0"/>
              <a:t>万</a:t>
            </a:r>
            <a:r>
              <a:rPr lang="en-US" altLang="ja-JP" dirty="0"/>
              <a:t>9,000</a:t>
            </a:r>
            <a:r>
              <a:rPr lang="ja-JP" altLang="en-US" dirty="0"/>
              <a:t>円</a:t>
            </a:r>
          </a:p>
          <a:p>
            <a:pPr>
              <a:spcBef>
                <a:spcPts val="602"/>
              </a:spcBef>
            </a:pPr>
            <a:r>
              <a:rPr lang="ja-JP" altLang="en-US" dirty="0"/>
              <a:t>★高等学校までの</a:t>
            </a:r>
            <a:r>
              <a:rPr lang="en-US" altLang="ja-JP" dirty="0"/>
              <a:t>12</a:t>
            </a:r>
            <a:r>
              <a:rPr lang="ja-JP" altLang="en-US" dirty="0"/>
              <a:t>年間で、一人当たり約</a:t>
            </a:r>
            <a:r>
              <a:rPr lang="en-US" altLang="ja-JP" dirty="0"/>
              <a:t>1,211</a:t>
            </a:r>
            <a:r>
              <a:rPr lang="ja-JP" altLang="en-US" dirty="0"/>
              <a:t>万</a:t>
            </a:r>
            <a:r>
              <a:rPr lang="en-US" altLang="ja-JP" dirty="0"/>
              <a:t>4,000</a:t>
            </a:r>
            <a:r>
              <a:rPr lang="ja-JP" altLang="en-US" dirty="0"/>
              <a:t>円となります★。</a:t>
            </a:r>
          </a:p>
          <a:p>
            <a:endParaRPr lang="ja-JP" altLang="en-US" dirty="0"/>
          </a:p>
        </p:txBody>
      </p:sp>
      <p:sp>
        <p:nvSpPr>
          <p:cNvPr id="4" name="スライド番号プレースホルダー 3"/>
          <p:cNvSpPr>
            <a:spLocks noGrp="1"/>
          </p:cNvSpPr>
          <p:nvPr>
            <p:ph type="sldNum" sz="quarter" idx="10"/>
          </p:nvPr>
        </p:nvSpPr>
        <p:spPr/>
        <p:txBody>
          <a:bodyPr/>
          <a:lstStyle/>
          <a:p>
            <a:pPr>
              <a:defRPr/>
            </a:pPr>
            <a:fld id="{CBAF4DFD-2B6F-4FD3-96E4-960227A11A71}" type="slidenum">
              <a:rPr lang="en-US" altLang="ja-JP" smtClean="0"/>
              <a:pPr>
                <a:defRPr/>
              </a:pPr>
              <a:t>8</a:t>
            </a:fld>
            <a:endParaRPr lang="en-US" altLang="ja-JP"/>
          </a:p>
        </p:txBody>
      </p:sp>
    </p:spTree>
    <p:extLst>
      <p:ext uri="{BB962C8B-B14F-4D97-AF65-F5344CB8AC3E}">
        <p14:creationId xmlns:p14="http://schemas.microsoft.com/office/powerpoint/2010/main" val="3962481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a:effectLst>
            <a:outerShdw blurRad="50800" dist="38100" dir="2700000" algn="tl" rotWithShape="0">
              <a:prstClr val="black">
                <a:alpha val="40000"/>
              </a:prstClr>
            </a:outerShdw>
          </a:effectLst>
        </p:spPr>
        <p:txBody>
          <a:bodyPr anchor="b"/>
          <a:lstStyle>
            <a:lvl1pPr algn="ctr">
              <a:defRPr sz="6000"/>
            </a:lvl1pPr>
          </a:lstStyle>
          <a:p>
            <a:r>
              <a:rPr kumimoji="1" lang="ja-JP" altLang="en-US" dirty="0"/>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94DC8BB-E066-4B63-8DFF-A54A20473421}" type="datetime1">
              <a:rPr kumimoji="1" lang="ja-JP" altLang="en-US" smtClean="0"/>
              <a:t>2024/6/4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590815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0" y="2"/>
            <a:ext cx="9140400" cy="972000"/>
          </a:xfrm>
          <a:solidFill>
            <a:srgbClr val="0070C0"/>
          </a:solidFill>
          <a:effectLst/>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101A0F0-57C2-41D7-8C02-3508FA895C4F}" type="datetime1">
              <a:rPr kumimoji="1" lang="ja-JP" altLang="en-US" smtClean="0"/>
              <a:t>2024/6/4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537737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6"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1"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B90732F-6BF7-48BE-9E85-362CFD89AF46}" type="datetime1">
              <a:rPr kumimoji="1" lang="ja-JP" altLang="en-US" smtClean="0"/>
              <a:t>2024/6/4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2971974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2"/>
            <a:ext cx="9140400" cy="972000"/>
          </a:xfrm>
          <a:effectLst/>
        </p:spPr>
        <p:txBody>
          <a:bodyPr/>
          <a:lstStyle/>
          <a:p>
            <a:r>
              <a:rPr kumimoji="1" lang="ja-JP" altLang="en-US"/>
              <a:t>マスター タイトルの書式設定</a:t>
            </a:r>
          </a:p>
        </p:txBody>
      </p:sp>
      <p:sp>
        <p:nvSpPr>
          <p:cNvPr id="4" name="日付プレースホルダー 3"/>
          <p:cNvSpPr>
            <a:spLocks noGrp="1"/>
          </p:cNvSpPr>
          <p:nvPr>
            <p:ph type="dt" sz="half" idx="10"/>
          </p:nvPr>
        </p:nvSpPr>
        <p:spPr/>
        <p:txBody>
          <a:bodyPr/>
          <a:lstStyle/>
          <a:p>
            <a:fld id="{DFBE352C-B757-4ADC-A856-C46514E5FF8C}" type="datetime1">
              <a:rPr kumimoji="1" lang="ja-JP" altLang="en-US" smtClean="0"/>
              <a:t>2024/6/4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3276634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D69D1C-EB00-4C12-BBD8-9AA00A26CDDD}" type="slidenum">
              <a:rPr kumimoji="1" lang="ja-JP" altLang="en-US" smtClean="0"/>
              <a:t>‹#›</a:t>
            </a:fld>
            <a:endParaRPr kumimoji="1" lang="ja-JP" altLang="en-US"/>
          </a:p>
        </p:txBody>
      </p:sp>
    </p:spTree>
    <p:extLst>
      <p:ext uri="{BB962C8B-B14F-4D97-AF65-F5344CB8AC3E}">
        <p14:creationId xmlns:p14="http://schemas.microsoft.com/office/powerpoint/2010/main" val="3562676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76BF966-70C5-B499-857A-A4549B2F4890}"/>
              </a:ext>
            </a:extLst>
          </p:cNvPr>
          <p:cNvSpPr/>
          <p:nvPr userDrawn="1"/>
        </p:nvSpPr>
        <p:spPr>
          <a:xfrm>
            <a:off x="0" y="0"/>
            <a:ext cx="9144000" cy="489878"/>
          </a:xfrm>
          <a:prstGeom prst="rect">
            <a:avLst/>
          </a:prstGeom>
          <a:solidFill>
            <a:srgbClr val="FFC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52"/>
          </a:p>
        </p:txBody>
      </p:sp>
      <p:sp>
        <p:nvSpPr>
          <p:cNvPr id="10" name="Title 1">
            <a:extLst>
              <a:ext uri="{FF2B5EF4-FFF2-40B4-BE49-F238E27FC236}">
                <a16:creationId xmlns:a16="http://schemas.microsoft.com/office/drawing/2014/main" id="{25641C81-E56A-30F6-3AF6-CF1B530A8CA9}"/>
              </a:ext>
            </a:extLst>
          </p:cNvPr>
          <p:cNvSpPr>
            <a:spLocks noGrp="1"/>
          </p:cNvSpPr>
          <p:nvPr>
            <p:ph type="ctrTitle"/>
          </p:nvPr>
        </p:nvSpPr>
        <p:spPr>
          <a:xfrm>
            <a:off x="630507" y="110415"/>
            <a:ext cx="8315272" cy="284130"/>
          </a:xfrm>
          <a:prstGeom prst="rect">
            <a:avLst/>
          </a:prstGeom>
        </p:spPr>
        <p:txBody>
          <a:bodyPr wrap="none" lIns="0" tIns="0" rIns="0" bIns="0" anchor="t" anchorCtr="0">
            <a:noAutofit/>
          </a:bodyPr>
          <a:lstStyle>
            <a:lvl1pPr algn="l">
              <a:lnSpc>
                <a:spcPct val="100000"/>
              </a:lnSpc>
              <a:defRPr sz="2052" b="1"/>
            </a:lvl1pPr>
          </a:lstStyle>
          <a:p>
            <a:r>
              <a:rPr lang="ja-JP" altLang="en-US" dirty="0"/>
              <a:t>マスター タイトルの書式設定</a:t>
            </a:r>
            <a:endParaRPr lang="en-US" dirty="0"/>
          </a:p>
        </p:txBody>
      </p:sp>
      <p:sp>
        <p:nvSpPr>
          <p:cNvPr id="11" name="正方形/長方形 10">
            <a:extLst>
              <a:ext uri="{FF2B5EF4-FFF2-40B4-BE49-F238E27FC236}">
                <a16:creationId xmlns:a16="http://schemas.microsoft.com/office/drawing/2014/main" id="{9048A29A-F7A6-DDBB-C844-E27DFF686933}"/>
              </a:ext>
            </a:extLst>
          </p:cNvPr>
          <p:cNvSpPr/>
          <p:nvPr userDrawn="1"/>
        </p:nvSpPr>
        <p:spPr>
          <a:xfrm>
            <a:off x="313269" y="124471"/>
            <a:ext cx="227140" cy="2409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52"/>
          </a:p>
        </p:txBody>
      </p:sp>
    </p:spTree>
    <p:extLst>
      <p:ext uri="{BB962C8B-B14F-4D97-AF65-F5344CB8AC3E}">
        <p14:creationId xmlns:p14="http://schemas.microsoft.com/office/powerpoint/2010/main" val="1330456373"/>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2"/>
            <a:ext cx="9140400" cy="972000"/>
          </a:xfrm>
          <a:effectLst/>
        </p:spPr>
        <p:txBody>
          <a:bodyPr/>
          <a:lstStyle/>
          <a:p>
            <a:r>
              <a:rPr kumimoji="1" lang="ja-JP" altLang="en-US"/>
              <a:t>マスター タイトルの書式設定</a:t>
            </a:r>
          </a:p>
        </p:txBody>
      </p:sp>
      <p:sp>
        <p:nvSpPr>
          <p:cNvPr id="4" name="日付プレースホルダー 3"/>
          <p:cNvSpPr>
            <a:spLocks noGrp="1"/>
          </p:cNvSpPr>
          <p:nvPr>
            <p:ph type="dt" sz="half" idx="10"/>
          </p:nvPr>
        </p:nvSpPr>
        <p:spPr/>
        <p:txBody>
          <a:bodyPr/>
          <a:lstStyle/>
          <a:p>
            <a:fld id="{DFBE352C-B757-4ADC-A856-C46514E5FF8C}" type="datetime1">
              <a:rPr kumimoji="1" lang="ja-JP" altLang="en-US" smtClean="0"/>
              <a:t>2024/6/4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1538662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40"/>
            <a:ext cx="7886700" cy="2852737"/>
          </a:xfrm>
          <a:effectLst/>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BF6C0BD-F21C-45CC-9858-192BF6BCE94A}" type="datetime1">
              <a:rPr kumimoji="1" lang="ja-JP" altLang="en-US" smtClean="0"/>
              <a:t>2024/6/4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3825877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effectLst/>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DCAAFF4-615E-494B-BE74-8929C812DAC2}" type="datetime1">
              <a:rPr kumimoji="1" lang="ja-JP" altLang="en-US" smtClean="0"/>
              <a:t>2024/6/4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2387487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7"/>
            <a:ext cx="7886700" cy="1325563"/>
          </a:xfrm>
          <a:effectLst/>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a:t>マスター テキストの書式設定</a:t>
            </a:r>
          </a:p>
        </p:txBody>
      </p:sp>
      <p:sp>
        <p:nvSpPr>
          <p:cNvPr id="4" name="コンテンツ プレースホルダー 3"/>
          <p:cNvSpPr>
            <a:spLocks noGrp="1"/>
          </p:cNvSpPr>
          <p:nvPr>
            <p:ph sz="half" idx="2"/>
          </p:nvPr>
        </p:nvSpPr>
        <p:spPr>
          <a:xfrm>
            <a:off x="630239"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9198385-C5BE-4F56-BDD1-D786A0D6EC83}" type="datetime1">
              <a:rPr kumimoji="1" lang="ja-JP" altLang="en-US" smtClean="0"/>
              <a:t>2024/6/4</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683901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3419872" cy="6858000"/>
          </a:xfrm>
          <a:blipFill>
            <a:blip r:embed="rId2"/>
            <a:srcRect/>
            <a:stretch>
              <a:fillRect/>
            </a:stretch>
          </a:blipFill>
          <a:effectLst/>
        </p:spPr>
        <p:txBody>
          <a:bodyPr>
            <a:normAutofit/>
          </a:bodyPr>
          <a:lstStyle>
            <a:lvl1pPr>
              <a:defRPr sz="3600">
                <a:solidFill>
                  <a:srgbClr val="0070C0"/>
                </a:solidFill>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p>
            <a:fld id="{55BAC7FC-3691-4345-AB35-E3CE785417BD}" type="datetime1">
              <a:rPr kumimoji="1" lang="ja-JP" altLang="en-US" smtClean="0"/>
              <a:t>2024/6/4</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104724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9228670-676F-4E44-B919-1FD18E46B49D}" type="datetime1">
              <a:rPr kumimoji="1" lang="ja-JP" altLang="en-US" smtClean="0"/>
              <a:t>2024/6/4</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538544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9"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C450AF6-92BC-4E95-AC72-86847FA6147C}" type="datetime1">
              <a:rPr kumimoji="1" lang="ja-JP" altLang="en-US" smtClean="0"/>
              <a:t>2024/6/4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2996123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9"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014CBDB-AE2C-4307-A650-5C49DBAC22F1}" type="datetime1">
              <a:rPr kumimoji="1" lang="ja-JP" altLang="en-US" smtClean="0"/>
              <a:t>2024/6/4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2947099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0" y="2"/>
            <a:ext cx="9144000" cy="980729"/>
          </a:xfrm>
          <a:prstGeom prst="rect">
            <a:avLst/>
          </a:prstGeom>
          <a:solidFill>
            <a:srgbClr val="0070C0"/>
          </a:solidFill>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ea typeface="HG丸ｺﾞｼｯｸM-PRO" panose="020F0600000000000000" pitchFamily="50" charset="-128"/>
              </a:defRPr>
            </a:lvl1pPr>
          </a:lstStyle>
          <a:p>
            <a:fld id="{A71E4A07-C13A-4D4C-A18D-C470C8AB0692}" type="datetime1">
              <a:rPr lang="ja-JP" altLang="en-US" smtClean="0"/>
              <a:t>2024/6/4</a:t>
            </a:fld>
            <a:endParaRPr lang="ja-JP" altLang="en-US" dirty="0"/>
          </a:p>
        </p:txBody>
      </p:sp>
      <p:sp>
        <p:nvSpPr>
          <p:cNvPr id="5" name="フッター プレースホルダー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ea typeface="HG丸ｺﾞｼｯｸM-PRO" panose="020F0600000000000000" pitchFamily="50" charset="-128"/>
              </a:defRPr>
            </a:lvl1pPr>
          </a:lstStyle>
          <a:p>
            <a:endParaRPr lang="ja-JP" altLang="en-US" dirty="0"/>
          </a:p>
        </p:txBody>
      </p:sp>
      <p:sp>
        <p:nvSpPr>
          <p:cNvPr id="6" name="スライド番号プレースホルダー 5"/>
          <p:cNvSpPr>
            <a:spLocks noGrp="1"/>
          </p:cNvSpPr>
          <p:nvPr>
            <p:ph type="sldNum" sz="quarter" idx="4"/>
          </p:nvPr>
        </p:nvSpPr>
        <p:spPr>
          <a:xfrm>
            <a:off x="7086600" y="6492877"/>
            <a:ext cx="2057400" cy="365125"/>
          </a:xfrm>
          <a:prstGeom prst="rect">
            <a:avLst/>
          </a:prstGeom>
        </p:spPr>
        <p:txBody>
          <a:bodyPr vert="horz" lIns="91440" tIns="45720" rIns="91440" bIns="45720" rtlCol="0" anchor="ctr"/>
          <a:lstStyle>
            <a:lvl1pPr algn="r">
              <a:defRPr sz="1200">
                <a:solidFill>
                  <a:schemeClr val="tx1">
                    <a:tint val="75000"/>
                  </a:schemeClr>
                </a:solidFill>
                <a:ea typeface="HG丸ｺﾞｼｯｸM-PRO" panose="020F0600000000000000" pitchFamily="50" charset="-128"/>
              </a:defRPr>
            </a:lvl1pPr>
          </a:lstStyle>
          <a:p>
            <a:fld id="{B0FF6F17-0D75-4A52-9621-CC0F8D8CB105}" type="slidenum">
              <a:rPr lang="ja-JP" altLang="en-US" smtClean="0"/>
              <a:pPr/>
              <a:t>‹#›</a:t>
            </a:fld>
            <a:endParaRPr lang="ja-JP" altLang="en-US" dirty="0"/>
          </a:p>
        </p:txBody>
      </p:sp>
    </p:spTree>
    <p:extLst>
      <p:ext uri="{BB962C8B-B14F-4D97-AF65-F5344CB8AC3E}">
        <p14:creationId xmlns:p14="http://schemas.microsoft.com/office/powerpoint/2010/main" val="2983011681"/>
      </p:ext>
    </p:extLst>
  </p:cSld>
  <p:clrMap bg1="lt1" tx1="dk1" bg2="lt2" tx2="dk2" accent1="accent1" accent2="accent2" accent3="accent3" accent4="accent4" accent5="accent5" accent6="accent6" hlink="hlink" folHlink="folHlink"/>
  <p:sldLayoutIdLst>
    <p:sldLayoutId id="2147485802" r:id="rId1"/>
    <p:sldLayoutId id="2147485803" r:id="rId2"/>
    <p:sldLayoutId id="2147485804" r:id="rId3"/>
    <p:sldLayoutId id="2147485805" r:id="rId4"/>
    <p:sldLayoutId id="2147485806" r:id="rId5"/>
    <p:sldLayoutId id="2147485807" r:id="rId6"/>
    <p:sldLayoutId id="2147485808" r:id="rId7"/>
    <p:sldLayoutId id="2147485809" r:id="rId8"/>
    <p:sldLayoutId id="2147485810" r:id="rId9"/>
    <p:sldLayoutId id="2147485811" r:id="rId10"/>
    <p:sldLayoutId id="2147485812" r:id="rId11"/>
    <p:sldLayoutId id="2147486103" r:id="rId12"/>
    <p:sldLayoutId id="2147486104" r:id="rId13"/>
    <p:sldLayoutId id="2147486105" r:id="rId14"/>
  </p:sldLayoutIdLst>
  <p:hf hdr="0" ftr="0" dt="0"/>
  <p:txStyles>
    <p:title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7.xml"/><Relationship Id="rId7" Type="http://schemas.openxmlformats.org/officeDocument/2006/relationships/image" Target="../media/image20.png"/><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2.png"/><Relationship Id="rId4" Type="http://schemas.openxmlformats.org/officeDocument/2006/relationships/notesSlide" Target="../notesSlides/notesSlide10.xml"/><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audio" Target="../media/audio1.wav"/><Relationship Id="rId7"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emf"/><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55.emf"/><Relationship Id="rId5" Type="http://schemas.openxmlformats.org/officeDocument/2006/relationships/image" Target="../media/image54.jpeg"/><Relationship Id="rId4" Type="http://schemas.openxmlformats.org/officeDocument/2006/relationships/image" Target="../media/image53.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7.emf"/><Relationship Id="rId7"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8.xml"/><Relationship Id="rId7"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9.xml"/><Relationship Id="rId7"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31067" y="-5155"/>
            <a:ext cx="3419601" cy="6857754"/>
          </a:xfrm>
          <a:prstGeom prst="rect">
            <a:avLst/>
          </a:prstGeom>
        </p:spPr>
      </p:pic>
      <p:sp>
        <p:nvSpPr>
          <p:cNvPr id="55299" name="Rectangle 5"/>
          <p:cNvSpPr>
            <a:spLocks noChangeArrowheads="1"/>
          </p:cNvSpPr>
          <p:nvPr/>
        </p:nvSpPr>
        <p:spPr bwMode="auto">
          <a:xfrm>
            <a:off x="2051050" y="2205038"/>
            <a:ext cx="66246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lnSpc>
                <a:spcPct val="150000"/>
              </a:lnSpc>
              <a:spcBef>
                <a:spcPct val="20000"/>
              </a:spcBef>
              <a:buClr>
                <a:schemeClr val="tx1"/>
              </a:buClr>
              <a:buSzPct val="60000"/>
              <a:buFont typeface="Wingdings" panose="05000000000000000000" pitchFamily="2" charset="2"/>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タイトル 1"/>
          <p:cNvSpPr txBox="1">
            <a:spLocks/>
          </p:cNvSpPr>
          <p:nvPr/>
        </p:nvSpPr>
        <p:spPr>
          <a:xfrm>
            <a:off x="1115616" y="1713126"/>
            <a:ext cx="6696744" cy="1931898"/>
          </a:xfrm>
          <a:prstGeom prst="rect">
            <a:avLst/>
          </a:prstGeom>
          <a:noFill/>
          <a:effectLst/>
        </p:spPr>
        <p:txBody>
          <a:bodyPr vert="horz" lIns="91440" tIns="45720" rIns="91440" bIns="45720" rtlCol="0" anchor="ctr">
            <a:noAutofit/>
          </a:bodyPr>
          <a:lstStyle>
            <a:lvl1pPr algn="ctr" defTabSz="914400" rtl="0" eaLnBrk="1" latinLnBrk="0" hangingPunct="1">
              <a:lnSpc>
                <a:spcPct val="90000"/>
              </a:lnSpc>
              <a:spcBef>
                <a:spcPct val="0"/>
              </a:spcBef>
              <a:buNone/>
              <a:defRPr kumimoji="1" sz="3600" b="1" kern="1200">
                <a:solidFill>
                  <a:srgbClr val="0070C0"/>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11000" dirty="0">
                <a:ln w="38100">
                  <a:noFill/>
                </a:ln>
                <a:solidFill>
                  <a:schemeClr val="tx1">
                    <a:lumMod val="95000"/>
                    <a:lumOff val="5000"/>
                  </a:schemeClr>
                </a:solidFill>
                <a:latin typeface="メイリオ" panose="020B0604030504040204" pitchFamily="50" charset="-128"/>
                <a:ea typeface="メイリオ" panose="020B0604030504040204" pitchFamily="50" charset="-128"/>
              </a:rPr>
              <a:t>租税教室</a:t>
            </a:r>
          </a:p>
        </p:txBody>
      </p:sp>
      <p:pic>
        <p:nvPicPr>
          <p:cNvPr id="12" name="図 11"/>
          <p:cNvPicPr/>
          <p:nvPr/>
        </p:nvPicPr>
        <p:blipFill>
          <a:blip r:embed="rId4">
            <a:extLst>
              <a:ext uri="{28A0092B-C50C-407E-A947-70E740481C1C}">
                <a14:useLocalDpi xmlns:a14="http://schemas.microsoft.com/office/drawing/2010/main" val="0"/>
              </a:ext>
            </a:extLst>
          </a:blip>
          <a:stretch>
            <a:fillRect/>
          </a:stretch>
        </p:blipFill>
        <p:spPr>
          <a:xfrm>
            <a:off x="3182621" y="5273674"/>
            <a:ext cx="5385117" cy="703688"/>
          </a:xfrm>
          <a:prstGeom prst="rect">
            <a:avLst/>
          </a:prstGeom>
        </p:spPr>
      </p:pic>
      <p:pic>
        <p:nvPicPr>
          <p:cNvPr id="13" name="図 12">
            <a:extLst>
              <a:ext uri="{FF2B5EF4-FFF2-40B4-BE49-F238E27FC236}">
                <a16:creationId xmlns:a16="http://schemas.microsoft.com/office/drawing/2014/main" id="{948BD703-A602-4E1C-8C2B-CAD1A7C08AD1}"/>
              </a:ext>
            </a:extLst>
          </p:cNvPr>
          <p:cNvPicPr/>
          <p:nvPr/>
        </p:nvPicPr>
        <p:blipFill>
          <a:blip r:embed="rId5" cstate="print"/>
          <a:srcRect/>
          <a:stretch>
            <a:fillRect/>
          </a:stretch>
        </p:blipFill>
        <p:spPr bwMode="auto">
          <a:xfrm>
            <a:off x="2916472" y="5991273"/>
            <a:ext cx="5904000" cy="224001"/>
          </a:xfrm>
          <a:prstGeom prst="rect">
            <a:avLst/>
          </a:prstGeom>
          <a:noFill/>
          <a:ln w="9525">
            <a:noFill/>
            <a:miter lim="800000"/>
            <a:headEnd/>
            <a:tailEnd/>
          </a:ln>
        </p:spPr>
      </p:pic>
    </p:spTree>
    <p:extLst>
      <p:ext uri="{BB962C8B-B14F-4D97-AF65-F5344CB8AC3E}">
        <p14:creationId xmlns:p14="http://schemas.microsoft.com/office/powerpoint/2010/main" val="367680289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899592" y="1577685"/>
            <a:ext cx="6122587" cy="1575488"/>
            <a:chOff x="1387410" y="1359624"/>
            <a:chExt cx="8163449" cy="2100650"/>
          </a:xfrm>
        </p:grpSpPr>
        <p:pic>
          <p:nvPicPr>
            <p:cNvPr id="38" name="図 37" descr="zaimu_Illust-19.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2859" y="1385784"/>
              <a:ext cx="6288000" cy="2074490"/>
            </a:xfrm>
            <a:prstGeom prst="rect">
              <a:avLst/>
            </a:prstGeom>
          </p:spPr>
        </p:pic>
        <p:sp>
          <p:nvSpPr>
            <p:cNvPr id="42" name="AutoShape 5"/>
            <p:cNvSpPr>
              <a:spLocks noChangeArrowheads="1"/>
            </p:cNvSpPr>
            <p:nvPr/>
          </p:nvSpPr>
          <p:spPr bwMode="auto">
            <a:xfrm>
              <a:off x="1387410" y="1359624"/>
              <a:ext cx="1620000" cy="720000"/>
            </a:xfrm>
            <a:prstGeom prst="roundRect">
              <a:avLst>
                <a:gd name="adj" fmla="val 28449"/>
              </a:avLst>
            </a:prstGeom>
            <a:solidFill>
              <a:srgbClr val="FF9999"/>
            </a:solidFill>
            <a:ln w="19050">
              <a:noFill/>
              <a:round/>
              <a:headEnd/>
              <a:tailEnd/>
            </a:ln>
          </p:spPr>
          <p:txBody>
            <a:bodyPr wrap="none" anchor="ctr"/>
            <a:lstStyle/>
            <a:p>
              <a:pPr algn="ctr">
                <a:lnSpc>
                  <a:spcPct val="150000"/>
                </a:lnSpc>
                <a:spcBef>
                  <a:spcPts val="0"/>
                </a:spcBef>
              </a:pPr>
              <a:r>
                <a:rPr lang="ja-JP" altLang="en-US" sz="2400" b="1" dirty="0">
                  <a:effectLst>
                    <a:glow rad="254000">
                      <a:schemeClr val="bg1"/>
                    </a:glow>
                  </a:effectLst>
                  <a:latin typeface="メイリオ" panose="020B0604030504040204" pitchFamily="50" charset="-128"/>
                  <a:ea typeface="メイリオ" panose="020B0604030504040204" pitchFamily="50" charset="-128"/>
                </a:rPr>
                <a:t>国 民</a:t>
              </a:r>
            </a:p>
          </p:txBody>
        </p:sp>
      </p:grpSp>
      <p:grpSp>
        <p:nvGrpSpPr>
          <p:cNvPr id="6" name="グループ化 5"/>
          <p:cNvGrpSpPr/>
          <p:nvPr/>
        </p:nvGrpSpPr>
        <p:grpSpPr>
          <a:xfrm>
            <a:off x="316302" y="3693645"/>
            <a:ext cx="2925995" cy="2039611"/>
            <a:chOff x="421736" y="3342025"/>
            <a:chExt cx="3901326" cy="2719481"/>
          </a:xfrm>
        </p:grpSpPr>
        <p:graphicFrame>
          <p:nvGraphicFramePr>
            <p:cNvPr id="21" name="Object 4"/>
            <p:cNvGraphicFramePr>
              <a:graphicFrameLocks noChangeAspect="1"/>
            </p:cNvGraphicFramePr>
            <p:nvPr>
              <p:extLst/>
            </p:nvPr>
          </p:nvGraphicFramePr>
          <p:xfrm>
            <a:off x="543062" y="3361506"/>
            <a:ext cx="3780000" cy="2700000"/>
          </p:xfrm>
          <a:graphic>
            <a:graphicData uri="http://schemas.openxmlformats.org/presentationml/2006/ole">
              <mc:AlternateContent xmlns:mc="http://schemas.openxmlformats.org/markup-compatibility/2006">
                <mc:Choice xmlns:v="urn:schemas-microsoft-com:vml" Requires="v">
                  <p:oleObj spid="_x0000_s1076" name="Image" r:id="rId6" imgW="3022222" imgH="2158730" progId="">
                    <p:embed/>
                  </p:oleObj>
                </mc:Choice>
                <mc:Fallback>
                  <p:oleObj name="Image" r:id="rId6" imgW="3022222" imgH="215873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062" y="3361506"/>
                          <a:ext cx="3780000" cy="27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 name="AutoShape 5"/>
            <p:cNvSpPr>
              <a:spLocks noChangeArrowheads="1"/>
            </p:cNvSpPr>
            <p:nvPr/>
          </p:nvSpPr>
          <p:spPr bwMode="auto">
            <a:xfrm>
              <a:off x="421736" y="3342025"/>
              <a:ext cx="1620000" cy="720000"/>
            </a:xfrm>
            <a:prstGeom prst="roundRect">
              <a:avLst>
                <a:gd name="adj" fmla="val 28449"/>
              </a:avLst>
            </a:prstGeom>
            <a:solidFill>
              <a:srgbClr val="66FF66"/>
            </a:solidFill>
            <a:ln w="19050">
              <a:noFill/>
              <a:round/>
              <a:headEnd/>
              <a:tailEnd/>
            </a:ln>
          </p:spPr>
          <p:txBody>
            <a:bodyPr wrap="none" anchor="ctr"/>
            <a:lstStyle/>
            <a:p>
              <a:pPr algn="ctr">
                <a:lnSpc>
                  <a:spcPct val="150000"/>
                </a:lnSpc>
                <a:spcBef>
                  <a:spcPts val="0"/>
                </a:spcBef>
              </a:pPr>
              <a:r>
                <a:rPr lang="ja-JP" altLang="en-US" sz="2400" b="1" dirty="0">
                  <a:effectLst>
                    <a:glow rad="254000">
                      <a:schemeClr val="bg1"/>
                    </a:glow>
                  </a:effectLst>
                  <a:latin typeface="メイリオ" panose="020B0604030504040204" pitchFamily="50" charset="-128"/>
                  <a:ea typeface="メイリオ" panose="020B0604030504040204" pitchFamily="50" charset="-128"/>
                </a:rPr>
                <a:t>国 会</a:t>
              </a:r>
            </a:p>
          </p:txBody>
        </p:sp>
      </p:grpSp>
      <p:grpSp>
        <p:nvGrpSpPr>
          <p:cNvPr id="14" name="グループ化 13"/>
          <p:cNvGrpSpPr/>
          <p:nvPr/>
        </p:nvGrpSpPr>
        <p:grpSpPr>
          <a:xfrm>
            <a:off x="6104295" y="3573016"/>
            <a:ext cx="2873335" cy="2098568"/>
            <a:chOff x="8139059" y="3378175"/>
            <a:chExt cx="3831113" cy="2798090"/>
          </a:xfrm>
        </p:grpSpPr>
        <p:graphicFrame>
          <p:nvGraphicFramePr>
            <p:cNvPr id="20" name="Object 3"/>
            <p:cNvGraphicFramePr>
              <a:graphicFrameLocks noChangeAspect="1"/>
            </p:cNvGraphicFramePr>
            <p:nvPr>
              <p:extLst/>
            </p:nvPr>
          </p:nvGraphicFramePr>
          <p:xfrm>
            <a:off x="8139059" y="3378175"/>
            <a:ext cx="3779029" cy="2700000"/>
          </p:xfrm>
          <a:graphic>
            <a:graphicData uri="http://schemas.openxmlformats.org/presentationml/2006/ole">
              <mc:AlternateContent xmlns:mc="http://schemas.openxmlformats.org/markup-compatibility/2006">
                <mc:Choice xmlns:v="urn:schemas-microsoft-com:vml" Requires="v">
                  <p:oleObj spid="_x0000_s1077" name="Image" r:id="rId8" imgW="3022222" imgH="2158730" progId="">
                    <p:embed/>
                  </p:oleObj>
                </mc:Choice>
                <mc:Fallback>
                  <p:oleObj name="Image" r:id="rId8" imgW="3022222" imgH="215873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39059" y="3378175"/>
                          <a:ext cx="3779029" cy="27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 name="AutoShape 5"/>
            <p:cNvSpPr>
              <a:spLocks noChangeArrowheads="1"/>
            </p:cNvSpPr>
            <p:nvPr/>
          </p:nvSpPr>
          <p:spPr bwMode="auto">
            <a:xfrm>
              <a:off x="10350172" y="5456265"/>
              <a:ext cx="1620000" cy="720000"/>
            </a:xfrm>
            <a:prstGeom prst="roundRect">
              <a:avLst>
                <a:gd name="adj" fmla="val 28449"/>
              </a:avLst>
            </a:prstGeom>
            <a:solidFill>
              <a:srgbClr val="66CCFF"/>
            </a:solidFill>
            <a:ln w="19050">
              <a:noFill/>
              <a:round/>
              <a:headEnd/>
              <a:tailEnd/>
            </a:ln>
          </p:spPr>
          <p:txBody>
            <a:bodyPr wrap="none" anchor="ctr"/>
            <a:lstStyle/>
            <a:p>
              <a:pPr algn="ctr">
                <a:lnSpc>
                  <a:spcPct val="150000"/>
                </a:lnSpc>
                <a:spcBef>
                  <a:spcPts val="0"/>
                </a:spcBef>
              </a:pPr>
              <a:r>
                <a:rPr lang="ja-JP" altLang="en-US" sz="2400" b="1" dirty="0">
                  <a:effectLst>
                    <a:glow rad="254000">
                      <a:schemeClr val="bg1"/>
                    </a:glow>
                  </a:effectLst>
                  <a:latin typeface="メイリオ" panose="020B0604030504040204" pitchFamily="50" charset="-128"/>
                  <a:ea typeface="メイリオ" panose="020B0604030504040204" pitchFamily="50" charset="-128"/>
                </a:rPr>
                <a:t>内 閣</a:t>
              </a:r>
            </a:p>
          </p:txBody>
        </p:sp>
      </p:grpSp>
      <p:grpSp>
        <p:nvGrpSpPr>
          <p:cNvPr id="12" name="グループ化 11"/>
          <p:cNvGrpSpPr/>
          <p:nvPr/>
        </p:nvGrpSpPr>
        <p:grpSpPr>
          <a:xfrm>
            <a:off x="2948415" y="3429000"/>
            <a:ext cx="1407561" cy="656866"/>
            <a:chOff x="3867017" y="3410234"/>
            <a:chExt cx="1876748" cy="875821"/>
          </a:xfrm>
        </p:grpSpPr>
        <p:cxnSp>
          <p:nvCxnSpPr>
            <p:cNvPr id="4" name="カギ線コネクタ 3"/>
            <p:cNvCxnSpPr/>
            <p:nvPr/>
          </p:nvCxnSpPr>
          <p:spPr>
            <a:xfrm rot="10800000" flipV="1">
              <a:off x="3867017" y="3410234"/>
              <a:ext cx="1198438" cy="612000"/>
            </a:xfrm>
            <a:prstGeom prst="bentConnector3">
              <a:avLst>
                <a:gd name="adj1" fmla="val 3373"/>
              </a:avLst>
            </a:prstGeom>
            <a:ln w="76200">
              <a:solidFill>
                <a:srgbClr val="FFCCCC"/>
              </a:solidFill>
              <a:tailEnd type="triangle"/>
            </a:ln>
          </p:spPr>
          <p:style>
            <a:lnRef idx="1">
              <a:schemeClr val="dk1"/>
            </a:lnRef>
            <a:fillRef idx="0">
              <a:schemeClr val="dk1"/>
            </a:fillRef>
            <a:effectRef idx="0">
              <a:schemeClr val="dk1"/>
            </a:effectRef>
            <a:fontRef idx="minor">
              <a:schemeClr val="tx1"/>
            </a:fontRef>
          </p:style>
        </p:cxnSp>
        <p:sp>
          <p:nvSpPr>
            <p:cNvPr id="50" name="AutoShape 5"/>
            <p:cNvSpPr>
              <a:spLocks noChangeArrowheads="1"/>
            </p:cNvSpPr>
            <p:nvPr/>
          </p:nvSpPr>
          <p:spPr bwMode="auto">
            <a:xfrm>
              <a:off x="4303765" y="3746055"/>
              <a:ext cx="1440000" cy="540000"/>
            </a:xfrm>
            <a:prstGeom prst="roundRect">
              <a:avLst>
                <a:gd name="adj" fmla="val 28449"/>
              </a:avLst>
            </a:prstGeom>
            <a:solidFill>
              <a:srgbClr val="FFCCCC"/>
            </a:solidFill>
            <a:ln w="19050">
              <a:noFill/>
              <a:round/>
              <a:headEnd/>
              <a:tailEnd/>
            </a:ln>
          </p:spPr>
          <p:txBody>
            <a:bodyPr wrap="none" anchor="ctr"/>
            <a:lstStyle/>
            <a:p>
              <a:pPr algn="ctr">
                <a:lnSpc>
                  <a:spcPct val="150000"/>
                </a:lnSpc>
                <a:spcBef>
                  <a:spcPts val="0"/>
                </a:spcBef>
              </a:pPr>
              <a:r>
                <a:rPr lang="ja-JP" altLang="en-US" sz="1800" b="1" dirty="0">
                  <a:effectLst>
                    <a:glow rad="254000">
                      <a:schemeClr val="bg1"/>
                    </a:glow>
                  </a:effectLst>
                  <a:latin typeface="メイリオ" panose="020B0604030504040204" pitchFamily="50" charset="-128"/>
                  <a:ea typeface="メイリオ" panose="020B0604030504040204" pitchFamily="50" charset="-128"/>
                </a:rPr>
                <a:t>選 挙</a:t>
              </a:r>
            </a:p>
          </p:txBody>
        </p:sp>
      </p:grpSp>
      <p:grpSp>
        <p:nvGrpSpPr>
          <p:cNvPr id="17" name="グループ化 16"/>
          <p:cNvGrpSpPr/>
          <p:nvPr/>
        </p:nvGrpSpPr>
        <p:grpSpPr>
          <a:xfrm>
            <a:off x="7206518" y="2745008"/>
            <a:ext cx="1673443" cy="756000"/>
            <a:chOff x="9608690" y="2453906"/>
            <a:chExt cx="2231257" cy="1008000"/>
          </a:xfrm>
        </p:grpSpPr>
        <p:cxnSp>
          <p:nvCxnSpPr>
            <p:cNvPr id="60" name="カギ線コネクタ 59"/>
            <p:cNvCxnSpPr/>
            <p:nvPr/>
          </p:nvCxnSpPr>
          <p:spPr>
            <a:xfrm rot="10800000">
              <a:off x="9608690" y="2453906"/>
              <a:ext cx="1198438" cy="1008000"/>
            </a:xfrm>
            <a:prstGeom prst="bentConnector3">
              <a:avLst>
                <a:gd name="adj1" fmla="val 3373"/>
              </a:avLst>
            </a:prstGeom>
            <a:ln w="76200">
              <a:solidFill>
                <a:srgbClr val="CCECFF"/>
              </a:solidFill>
              <a:tailEnd type="triangle"/>
            </a:ln>
          </p:spPr>
          <p:style>
            <a:lnRef idx="1">
              <a:schemeClr val="dk1"/>
            </a:lnRef>
            <a:fillRef idx="0">
              <a:schemeClr val="dk1"/>
            </a:fillRef>
            <a:effectRef idx="0">
              <a:schemeClr val="dk1"/>
            </a:effectRef>
            <a:fontRef idx="minor">
              <a:schemeClr val="tx1"/>
            </a:fontRef>
          </p:style>
        </p:cxnSp>
        <p:sp>
          <p:nvSpPr>
            <p:cNvPr id="61" name="AutoShape 5"/>
            <p:cNvSpPr>
              <a:spLocks noChangeArrowheads="1"/>
            </p:cNvSpPr>
            <p:nvPr/>
          </p:nvSpPr>
          <p:spPr bwMode="auto">
            <a:xfrm>
              <a:off x="9679947" y="2691326"/>
              <a:ext cx="2160000" cy="540000"/>
            </a:xfrm>
            <a:prstGeom prst="roundRect">
              <a:avLst>
                <a:gd name="adj" fmla="val 28449"/>
              </a:avLst>
            </a:prstGeom>
            <a:solidFill>
              <a:srgbClr val="CCECFF"/>
            </a:solidFill>
            <a:ln w="19050">
              <a:noFill/>
              <a:round/>
              <a:headEnd/>
              <a:tailEnd/>
            </a:ln>
          </p:spPr>
          <p:txBody>
            <a:bodyPr wrap="none" anchor="ctr"/>
            <a:lstStyle/>
            <a:p>
              <a:pPr algn="ctr">
                <a:lnSpc>
                  <a:spcPct val="150000"/>
                </a:lnSpc>
                <a:spcBef>
                  <a:spcPts val="0"/>
                </a:spcBef>
              </a:pPr>
              <a:r>
                <a:rPr lang="ja-JP" altLang="en-US" sz="1800" b="1" dirty="0">
                  <a:effectLst>
                    <a:glow rad="254000">
                      <a:schemeClr val="bg1"/>
                    </a:glow>
                  </a:effectLst>
                  <a:latin typeface="メイリオ" panose="020B0604030504040204" pitchFamily="50" charset="-128"/>
                  <a:ea typeface="メイリオ" panose="020B0604030504040204" pitchFamily="50" charset="-128"/>
                </a:rPr>
                <a:t>公共サービス</a:t>
              </a:r>
            </a:p>
          </p:txBody>
        </p:sp>
      </p:grpSp>
      <p:grpSp>
        <p:nvGrpSpPr>
          <p:cNvPr id="15" name="グループ化 14"/>
          <p:cNvGrpSpPr/>
          <p:nvPr/>
        </p:nvGrpSpPr>
        <p:grpSpPr>
          <a:xfrm>
            <a:off x="2900262" y="4365104"/>
            <a:ext cx="3240000" cy="405000"/>
            <a:chOff x="3867016" y="4702462"/>
            <a:chExt cx="4320000" cy="540000"/>
          </a:xfrm>
        </p:grpSpPr>
        <p:cxnSp>
          <p:nvCxnSpPr>
            <p:cNvPr id="5" name="直線矢印コネクタ 4"/>
            <p:cNvCxnSpPr/>
            <p:nvPr/>
          </p:nvCxnSpPr>
          <p:spPr>
            <a:xfrm flipH="1">
              <a:off x="3867016" y="4956900"/>
              <a:ext cx="4320000" cy="28111"/>
            </a:xfrm>
            <a:prstGeom prst="straightConnector1">
              <a:avLst/>
            </a:prstGeom>
            <a:ln w="76200">
              <a:solidFill>
                <a:srgbClr val="CCECFF"/>
              </a:solidFill>
              <a:tailEnd type="triangle"/>
            </a:ln>
          </p:spPr>
          <p:style>
            <a:lnRef idx="1">
              <a:schemeClr val="accent2"/>
            </a:lnRef>
            <a:fillRef idx="0">
              <a:schemeClr val="accent2"/>
            </a:fillRef>
            <a:effectRef idx="0">
              <a:schemeClr val="accent2"/>
            </a:effectRef>
            <a:fontRef idx="minor">
              <a:schemeClr val="tx1"/>
            </a:fontRef>
          </p:style>
        </p:cxnSp>
        <p:sp>
          <p:nvSpPr>
            <p:cNvPr id="29" name="AutoShape 5"/>
            <p:cNvSpPr>
              <a:spLocks noChangeArrowheads="1"/>
            </p:cNvSpPr>
            <p:nvPr/>
          </p:nvSpPr>
          <p:spPr bwMode="auto">
            <a:xfrm>
              <a:off x="5136712" y="4702462"/>
              <a:ext cx="2160000" cy="540000"/>
            </a:xfrm>
            <a:prstGeom prst="roundRect">
              <a:avLst>
                <a:gd name="adj" fmla="val 28449"/>
              </a:avLst>
            </a:prstGeom>
            <a:solidFill>
              <a:srgbClr val="CCECFF"/>
            </a:solidFill>
            <a:ln w="19050">
              <a:noFill/>
              <a:round/>
              <a:headEnd/>
              <a:tailEnd/>
            </a:ln>
          </p:spPr>
          <p:txBody>
            <a:bodyPr wrap="none" anchor="ctr"/>
            <a:lstStyle/>
            <a:p>
              <a:pPr algn="ctr">
                <a:lnSpc>
                  <a:spcPct val="150000"/>
                </a:lnSpc>
                <a:spcBef>
                  <a:spcPts val="0"/>
                </a:spcBef>
              </a:pPr>
              <a:r>
                <a:rPr lang="ja-JP" altLang="en-US" sz="1800" b="1" dirty="0">
                  <a:effectLst>
                    <a:glow rad="254000">
                      <a:schemeClr val="bg1"/>
                    </a:glow>
                  </a:effectLst>
                  <a:latin typeface="メイリオ" panose="020B0604030504040204" pitchFamily="50" charset="-128"/>
                  <a:ea typeface="メイリオ" panose="020B0604030504040204" pitchFamily="50" charset="-128"/>
                </a:rPr>
                <a:t>予 算 案</a:t>
              </a:r>
            </a:p>
          </p:txBody>
        </p:sp>
      </p:grpSp>
      <p:grpSp>
        <p:nvGrpSpPr>
          <p:cNvPr id="16" name="グループ化 15"/>
          <p:cNvGrpSpPr/>
          <p:nvPr/>
        </p:nvGrpSpPr>
        <p:grpSpPr>
          <a:xfrm>
            <a:off x="3035105" y="4941168"/>
            <a:ext cx="3240000" cy="405000"/>
            <a:chOff x="4046807" y="5378841"/>
            <a:chExt cx="4320000" cy="540000"/>
          </a:xfrm>
        </p:grpSpPr>
        <p:cxnSp>
          <p:nvCxnSpPr>
            <p:cNvPr id="34" name="直線矢印コネクタ 33"/>
            <p:cNvCxnSpPr/>
            <p:nvPr/>
          </p:nvCxnSpPr>
          <p:spPr>
            <a:xfrm flipH="1">
              <a:off x="4046807" y="5630453"/>
              <a:ext cx="4320000" cy="28111"/>
            </a:xfrm>
            <a:prstGeom prst="straightConnector1">
              <a:avLst/>
            </a:prstGeom>
            <a:ln w="76200">
              <a:solidFill>
                <a:srgbClr val="CCFF99"/>
              </a:solidFill>
              <a:headEnd type="triangle"/>
              <a:tailEnd type="none"/>
            </a:ln>
          </p:spPr>
          <p:style>
            <a:lnRef idx="1">
              <a:schemeClr val="accent2"/>
            </a:lnRef>
            <a:fillRef idx="0">
              <a:schemeClr val="accent2"/>
            </a:fillRef>
            <a:effectRef idx="0">
              <a:schemeClr val="accent2"/>
            </a:effectRef>
            <a:fontRef idx="minor">
              <a:schemeClr val="tx1"/>
            </a:fontRef>
          </p:style>
        </p:cxnSp>
        <p:sp>
          <p:nvSpPr>
            <p:cNvPr id="39" name="AutoShape 5"/>
            <p:cNvSpPr>
              <a:spLocks noChangeArrowheads="1"/>
            </p:cNvSpPr>
            <p:nvPr/>
          </p:nvSpPr>
          <p:spPr bwMode="auto">
            <a:xfrm>
              <a:off x="5136712" y="5378841"/>
              <a:ext cx="2160000" cy="540000"/>
            </a:xfrm>
            <a:prstGeom prst="roundRect">
              <a:avLst>
                <a:gd name="adj" fmla="val 28449"/>
              </a:avLst>
            </a:prstGeom>
            <a:solidFill>
              <a:srgbClr val="CCFF99"/>
            </a:solidFill>
            <a:ln w="19050">
              <a:noFill/>
              <a:round/>
              <a:headEnd/>
              <a:tailEnd/>
            </a:ln>
          </p:spPr>
          <p:txBody>
            <a:bodyPr wrap="none" anchor="ctr"/>
            <a:lstStyle/>
            <a:p>
              <a:pPr algn="ctr">
                <a:lnSpc>
                  <a:spcPct val="150000"/>
                </a:lnSpc>
                <a:spcBef>
                  <a:spcPts val="0"/>
                </a:spcBef>
              </a:pPr>
              <a:r>
                <a:rPr lang="ja-JP" altLang="en-US" sz="1800" b="1" dirty="0">
                  <a:effectLst>
                    <a:glow rad="254000">
                      <a:schemeClr val="bg1"/>
                    </a:glow>
                  </a:effectLst>
                  <a:latin typeface="メイリオ" panose="020B0604030504040204" pitchFamily="50" charset="-128"/>
                  <a:ea typeface="メイリオ" panose="020B0604030504040204" pitchFamily="50" charset="-128"/>
                </a:rPr>
                <a:t>議 決</a:t>
              </a:r>
            </a:p>
          </p:txBody>
        </p:sp>
      </p:grpSp>
      <p:sp>
        <p:nvSpPr>
          <p:cNvPr id="28" name="タイトル 2"/>
          <p:cNvSpPr txBox="1">
            <a:spLocks/>
          </p:cNvSpPr>
          <p:nvPr/>
        </p:nvSpPr>
        <p:spPr>
          <a:xfrm>
            <a:off x="1484" y="-980"/>
            <a:ext cx="9144000" cy="972000"/>
          </a:xfrm>
          <a:prstGeom prst="rect">
            <a:avLst/>
          </a:prstGeom>
          <a:solidFill>
            <a:srgbClr val="0070C0"/>
          </a:solidFill>
        </p:spPr>
        <p:txBody>
          <a:bodyPr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ts val="4200"/>
              </a:lnSpc>
              <a:spcAft>
                <a:spcPts val="0"/>
              </a:spcAft>
            </a:pPr>
            <a:endParaRPr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テキスト ボックス 47"/>
          <p:cNvSpPr txBox="1"/>
          <p:nvPr/>
        </p:nvSpPr>
        <p:spPr>
          <a:xfrm>
            <a:off x="406971" y="212968"/>
            <a:ext cx="8325566" cy="707886"/>
          </a:xfrm>
          <a:prstGeom prst="rect">
            <a:avLst/>
          </a:prstGeom>
          <a:noFill/>
        </p:spPr>
        <p:txBody>
          <a:bodyPr wrap="square" rtlCol="0">
            <a:spAutoFit/>
          </a:bodyPr>
          <a:lstStyle/>
          <a:p>
            <a:pPr algn="ctr"/>
            <a:r>
              <a:rPr lang="ja-JP" altLang="en-US" sz="4000" b="1" dirty="0">
                <a:solidFill>
                  <a:schemeClr val="bg1"/>
                </a:solidFill>
                <a:latin typeface="メイリオ" panose="020B0604030504040204" pitchFamily="50" charset="-128"/>
                <a:ea typeface="メイリオ" panose="020B0604030504040204" pitchFamily="50" charset="-128"/>
              </a:rPr>
              <a:t>税金の使い道は誰が決めるの？</a:t>
            </a:r>
          </a:p>
        </p:txBody>
      </p:sp>
    </p:spTree>
    <p:custDataLst>
      <p:tags r:id="rId2"/>
    </p:custDataLst>
    <p:extLst>
      <p:ext uri="{BB962C8B-B14F-4D97-AF65-F5344CB8AC3E}">
        <p14:creationId xmlns:p14="http://schemas.microsoft.com/office/powerpoint/2010/main" val="4026894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5"/>
          <p:cNvSpPr>
            <a:spLocks noChangeArrowheads="1"/>
          </p:cNvSpPr>
          <p:nvPr/>
        </p:nvSpPr>
        <p:spPr bwMode="auto">
          <a:xfrm>
            <a:off x="2051050" y="2205038"/>
            <a:ext cx="66246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lnSpc>
                <a:spcPct val="150000"/>
              </a:lnSpc>
              <a:spcBef>
                <a:spcPct val="20000"/>
              </a:spcBef>
              <a:buClr>
                <a:schemeClr val="tx1"/>
              </a:buClr>
              <a:buSzPct val="60000"/>
              <a:buFont typeface="Wingdings" panose="05000000000000000000" pitchFamily="2" charset="2"/>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8567738" y="6453188"/>
            <a:ext cx="576262" cy="404812"/>
          </a:xfrm>
        </p:spPr>
        <p:txBody>
          <a:bodyPr/>
          <a:lstStyle/>
          <a:p>
            <a:fld id="{C870111A-7876-4376-AA8A-B94741648D09}"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t>10</a:t>
            </a:fld>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Rectangle 5"/>
          <p:cNvSpPr>
            <a:spLocks noChangeArrowheads="1"/>
          </p:cNvSpPr>
          <p:nvPr/>
        </p:nvSpPr>
        <p:spPr bwMode="auto">
          <a:xfrm>
            <a:off x="3419872" y="2760720"/>
            <a:ext cx="568960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eaLnBrk="1" hangingPunct="1">
              <a:lnSpc>
                <a:spcPct val="150000"/>
              </a:lnSpc>
              <a:spcBef>
                <a:spcPct val="20000"/>
              </a:spcBef>
              <a:buClr>
                <a:schemeClr val="tx1"/>
              </a:buClr>
              <a:buSzPct val="100000"/>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国民の三大義務</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租税法律主義</a:t>
            </a:r>
            <a:endParaRPr lang="en-US" altLang="ja-JP" sz="28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タイトル 2"/>
          <p:cNvSpPr>
            <a:spLocks noGrp="1"/>
          </p:cNvSpPr>
          <p:nvPr/>
        </p:nvSpPr>
        <p:spPr>
          <a:xfrm>
            <a:off x="30623" y="14750"/>
            <a:ext cx="3419475" cy="6822000"/>
          </a:xfrm>
          <a:prstGeom prst="rect">
            <a:avLst/>
          </a:prstGeom>
          <a:blipFill>
            <a:blip r:embed="rId3"/>
            <a:srcRect/>
            <a:stretch>
              <a:fillRect/>
            </a:stretch>
          </a:blipFill>
          <a:effectLst/>
        </p:spPr>
        <p:txBody>
          <a:bodyPr vert="horz" lIns="91440" tIns="45720" rIns="91440" bIns="45720" rtlCol="0" anchor="ctr">
            <a:normAutofit/>
          </a:bodyPr>
          <a:lstStyle/>
          <a:p>
            <a:pPr algn="ctr">
              <a:spcAft>
                <a:spcPts val="0"/>
              </a:spcAft>
            </a:pPr>
            <a:r>
              <a:rPr lang="ja-JP" altLang="en-US" sz="3200" b="1" dirty="0">
                <a:solidFill>
                  <a:srgbClr val="0D0D0D"/>
                </a:solidFill>
                <a:latin typeface="ＭＳ Ｐゴシック" panose="020B0600070205080204" pitchFamily="50" charset="-128"/>
                <a:ea typeface="メイリオ" panose="020B0604030504040204" pitchFamily="50" charset="-128"/>
                <a:cs typeface="ＭＳ Ｐゴシック" panose="020B0600070205080204" pitchFamily="50" charset="-128"/>
              </a:rPr>
              <a:t>税の大切な</a:t>
            </a:r>
            <a:endParaRPr lang="en-US" altLang="ja-JP" sz="3200" b="1" dirty="0">
              <a:solidFill>
                <a:srgbClr val="0D0D0D"/>
              </a:solidFill>
              <a:latin typeface="ＭＳ Ｐゴシック" panose="020B0600070205080204" pitchFamily="50" charset="-128"/>
              <a:ea typeface="メイリオ" panose="020B0604030504040204" pitchFamily="50" charset="-128"/>
              <a:cs typeface="ＭＳ Ｐゴシック" panose="020B0600070205080204" pitchFamily="50" charset="-128"/>
            </a:endParaRPr>
          </a:p>
          <a:p>
            <a:pPr algn="ctr">
              <a:spcAft>
                <a:spcPts val="0"/>
              </a:spcAft>
            </a:pPr>
            <a:r>
              <a:rPr lang="ja-JP" altLang="en-US" sz="3200" b="1" dirty="0">
                <a:solidFill>
                  <a:srgbClr val="0D0D0D"/>
                </a:solidFill>
                <a:latin typeface="ＭＳ Ｐゴシック" panose="020B0600070205080204" pitchFamily="50" charset="-128"/>
                <a:ea typeface="メイリオ" panose="020B0604030504040204" pitchFamily="50" charset="-128"/>
                <a:cs typeface="ＭＳ Ｐゴシック" panose="020B0600070205080204" pitchFamily="50" charset="-128"/>
              </a:rPr>
              <a:t>きまりや考え方</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298062464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2"/>
          <p:cNvSpPr>
            <a:spLocks noGrp="1"/>
          </p:cNvSpPr>
          <p:nvPr>
            <p:ph type="title"/>
          </p:nvPr>
        </p:nvSpPr>
        <p:spPr>
          <a:xfrm>
            <a:off x="0" y="-14763"/>
            <a:ext cx="9140400" cy="972000"/>
          </a:xfrm>
          <a:solidFill>
            <a:srgbClr val="0070C0"/>
          </a:solidFill>
        </p:spPr>
        <p:txBody>
          <a:bodyPr anchor="ctr">
            <a:normAutofit/>
          </a:bodyPr>
          <a:lstStyle/>
          <a:p>
            <a:pPr algn="ctr">
              <a:lnSpc>
                <a:spcPct val="150000"/>
              </a:lnSpc>
            </a:pPr>
            <a:r>
              <a:rPr lang="ja-JP" altLang="en-US" sz="3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国民の三大義務</a:t>
            </a:r>
            <a:endParaRPr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 12"/>
          <p:cNvSpPr/>
          <p:nvPr/>
        </p:nvSpPr>
        <p:spPr>
          <a:xfrm>
            <a:off x="647476" y="2625333"/>
            <a:ext cx="6300788" cy="648000"/>
          </a:xfrm>
          <a:prstGeom prst="roundRect">
            <a:avLst/>
          </a:prstGeom>
          <a:solidFill>
            <a:srgbClr val="92D050"/>
          </a:solidFill>
          <a:ln w="57150">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tIns="144000" anchor="ctr"/>
          <a:lstStyle/>
          <a:p>
            <a:pPr algn="ctr" eaLnBrk="1" hangingPunct="1">
              <a:lnSpc>
                <a:spcPts val="3000"/>
              </a:lnSpc>
              <a:defRPr/>
            </a:pPr>
            <a:r>
              <a:rPr lang="ja-JP" altLang="en-US" sz="2800" b="1" dirty="0">
                <a:solidFill>
                  <a:schemeClr val="bg1"/>
                </a:solidFill>
                <a:latin typeface="メイリオ" panose="020B0604030504040204" pitchFamily="50" charset="-128"/>
                <a:ea typeface="メイリオ" panose="020B0604030504040204" pitchFamily="50" charset="-128"/>
              </a:rPr>
              <a:t>納税の義務（日本国憲法第</a:t>
            </a:r>
            <a:r>
              <a:rPr lang="en-US" altLang="ja-JP" sz="2800" b="1" dirty="0">
                <a:solidFill>
                  <a:schemeClr val="bg1"/>
                </a:solidFill>
                <a:latin typeface="メイリオ" panose="020B0604030504040204" pitchFamily="50" charset="-128"/>
                <a:ea typeface="メイリオ" panose="020B0604030504040204" pitchFamily="50" charset="-128"/>
              </a:rPr>
              <a:t>30</a:t>
            </a:r>
            <a:r>
              <a:rPr lang="ja-JP" altLang="en-US" sz="2800" b="1" dirty="0">
                <a:solidFill>
                  <a:schemeClr val="bg1"/>
                </a:solidFill>
                <a:latin typeface="メイリオ" panose="020B0604030504040204" pitchFamily="50" charset="-128"/>
                <a:ea typeface="メイリオ" panose="020B0604030504040204" pitchFamily="50" charset="-128"/>
              </a:rPr>
              <a:t>条）</a:t>
            </a:r>
          </a:p>
        </p:txBody>
      </p:sp>
      <p:sp>
        <p:nvSpPr>
          <p:cNvPr id="14" name="Rectangle 3"/>
          <p:cNvSpPr>
            <a:spLocks noGrp="1" noChangeArrowheads="1"/>
          </p:cNvSpPr>
          <p:nvPr>
            <p:ph idx="1"/>
          </p:nvPr>
        </p:nvSpPr>
        <p:spPr>
          <a:xfrm>
            <a:off x="0" y="3387940"/>
            <a:ext cx="8820472" cy="603250"/>
          </a:xfrm>
        </p:spPr>
        <p:txBody>
          <a:bodyPr rtlCol="0">
            <a:noAutofit/>
          </a:bodyPr>
          <a:lstStyle/>
          <a:p>
            <a:pPr marL="72000" indent="360000" eaLnBrk="1" fontAlgn="auto" hangingPunct="1">
              <a:lnSpc>
                <a:spcPts val="3500"/>
              </a:lnSpc>
              <a:spcAft>
                <a:spcPts val="0"/>
              </a:spcAft>
              <a:buClr>
                <a:schemeClr val="accent3"/>
              </a:buClr>
              <a:buFontTx/>
              <a:buNone/>
              <a:defRPr/>
            </a:pPr>
            <a:r>
              <a:rPr lang="ja-JP" altLang="en-US" sz="2400" dirty="0">
                <a:latin typeface="メイリオ" panose="020B0604030504040204" pitchFamily="50" charset="-128"/>
                <a:ea typeface="メイリオ" panose="020B0604030504040204" pitchFamily="50" charset="-128"/>
              </a:rPr>
              <a:t>・ 国民は、法律の定めるところにより、納税の義務を</a:t>
            </a:r>
            <a:r>
              <a:rPr lang="ja-JP" altLang="en-US" sz="2400" dirty="0" err="1">
                <a:latin typeface="メイリオ" panose="020B0604030504040204" pitchFamily="50" charset="-128"/>
                <a:ea typeface="メイリオ" panose="020B0604030504040204" pitchFamily="50" charset="-128"/>
              </a:rPr>
              <a:t>負ふ</a:t>
            </a:r>
            <a:r>
              <a:rPr lang="ja-JP" altLang="en-US" sz="2400" dirty="0">
                <a:latin typeface="メイリオ" panose="020B0604030504040204" pitchFamily="50" charset="-128"/>
                <a:ea typeface="メイリオ" panose="020B0604030504040204" pitchFamily="50" charset="-128"/>
              </a:rPr>
              <a:t>。</a:t>
            </a:r>
          </a:p>
        </p:txBody>
      </p:sp>
      <p:sp>
        <p:nvSpPr>
          <p:cNvPr id="19" name="角丸四角形 18"/>
          <p:cNvSpPr/>
          <p:nvPr/>
        </p:nvSpPr>
        <p:spPr>
          <a:xfrm>
            <a:off x="647476" y="4105797"/>
            <a:ext cx="6300788" cy="648000"/>
          </a:xfrm>
          <a:prstGeom prst="roundRect">
            <a:avLst/>
          </a:prstGeom>
          <a:solidFill>
            <a:srgbClr val="92D050"/>
          </a:solidFill>
          <a:ln w="57150">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tIns="144000" anchor="ctr"/>
          <a:lstStyle/>
          <a:p>
            <a:pPr algn="ctr" eaLnBrk="1" hangingPunct="1">
              <a:lnSpc>
                <a:spcPts val="3000"/>
              </a:lnSpc>
              <a:defRPr/>
            </a:pPr>
            <a:r>
              <a:rPr lang="ja-JP" altLang="en-US" sz="2800" b="1" dirty="0">
                <a:solidFill>
                  <a:schemeClr val="bg1"/>
                </a:solidFill>
                <a:latin typeface="メイリオ" panose="020B0604030504040204" pitchFamily="50" charset="-128"/>
                <a:ea typeface="メイリオ" panose="020B0604030504040204" pitchFamily="50" charset="-128"/>
              </a:rPr>
              <a:t>国　 民 　の 　三　 大　 義　 務</a:t>
            </a:r>
          </a:p>
        </p:txBody>
      </p:sp>
      <p:sp>
        <p:nvSpPr>
          <p:cNvPr id="20" name="Rectangle 7"/>
          <p:cNvSpPr>
            <a:spLocks noChangeArrowheads="1"/>
          </p:cNvSpPr>
          <p:nvPr/>
        </p:nvSpPr>
        <p:spPr bwMode="auto">
          <a:xfrm>
            <a:off x="414619" y="4903743"/>
            <a:ext cx="7991234"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lnSpc>
                <a:spcPts val="3500"/>
              </a:lnSpc>
              <a:buClrTx/>
              <a:buSzTx/>
              <a:buFontTx/>
              <a:buNone/>
            </a:pPr>
            <a:r>
              <a:rPr lang="ja-JP" altLang="en-US" sz="2400" dirty="0">
                <a:latin typeface="メイリオ" panose="020B0604030504040204" pitchFamily="50" charset="-128"/>
                <a:ea typeface="メイリオ" panose="020B0604030504040204" pitchFamily="50" charset="-128"/>
              </a:rPr>
              <a:t>・ 普通教育を受けさせる義務（日本国憲法第</a:t>
            </a:r>
            <a:r>
              <a:rPr lang="en-US" altLang="ja-JP" sz="2400" dirty="0">
                <a:latin typeface="メイリオ" panose="020B0604030504040204" pitchFamily="50" charset="-128"/>
                <a:ea typeface="メイリオ" panose="020B0604030504040204" pitchFamily="50" charset="-128"/>
              </a:rPr>
              <a:t>26</a:t>
            </a:r>
            <a:r>
              <a:rPr lang="ja-JP" altLang="en-US" sz="2400" dirty="0">
                <a:latin typeface="メイリオ" panose="020B0604030504040204" pitchFamily="50" charset="-128"/>
                <a:ea typeface="メイリオ" panose="020B0604030504040204" pitchFamily="50" charset="-128"/>
              </a:rPr>
              <a:t>条２項）</a:t>
            </a:r>
            <a:endParaRPr lang="en-US" altLang="ja-JP" sz="2400" dirty="0">
              <a:latin typeface="メイリオ" panose="020B0604030504040204" pitchFamily="50" charset="-128"/>
              <a:ea typeface="メイリオ" panose="020B0604030504040204" pitchFamily="50" charset="-128"/>
            </a:endParaRPr>
          </a:p>
          <a:p>
            <a:pPr eaLnBrk="1" hangingPunct="1">
              <a:lnSpc>
                <a:spcPts val="3500"/>
              </a:lnSpc>
              <a:buClrTx/>
              <a:buSzTx/>
              <a:buFontTx/>
              <a:buNone/>
            </a:pPr>
            <a:r>
              <a:rPr lang="ja-JP" altLang="en-US" sz="2400" dirty="0">
                <a:latin typeface="メイリオ" panose="020B0604030504040204" pitchFamily="50" charset="-128"/>
                <a:ea typeface="メイリオ" panose="020B0604030504040204" pitchFamily="50" charset="-128"/>
              </a:rPr>
              <a:t>・ 勤労の義務（日本国憲法第</a:t>
            </a:r>
            <a:r>
              <a:rPr lang="en-US" altLang="ja-JP" sz="2400" dirty="0">
                <a:latin typeface="メイリオ" panose="020B0604030504040204" pitchFamily="50" charset="-128"/>
                <a:ea typeface="メイリオ" panose="020B0604030504040204" pitchFamily="50" charset="-128"/>
              </a:rPr>
              <a:t>27</a:t>
            </a:r>
            <a:r>
              <a:rPr lang="ja-JP" altLang="en-US" sz="2400" dirty="0">
                <a:latin typeface="メイリオ" panose="020B0604030504040204" pitchFamily="50" charset="-128"/>
                <a:ea typeface="メイリオ" panose="020B0604030504040204" pitchFamily="50" charset="-128"/>
              </a:rPr>
              <a:t>条１項）</a:t>
            </a:r>
            <a:endParaRPr lang="en-US" altLang="ja-JP" sz="2400" dirty="0">
              <a:latin typeface="メイリオ" panose="020B0604030504040204" pitchFamily="50" charset="-128"/>
              <a:ea typeface="メイリオ" panose="020B0604030504040204" pitchFamily="50" charset="-128"/>
            </a:endParaRPr>
          </a:p>
          <a:p>
            <a:pPr eaLnBrk="1" hangingPunct="1">
              <a:lnSpc>
                <a:spcPts val="3500"/>
              </a:lnSpc>
              <a:buClrTx/>
              <a:buSzTx/>
              <a:buFontTx/>
              <a:buNone/>
            </a:pPr>
            <a:r>
              <a:rPr lang="ja-JP" altLang="en-US" sz="2400" dirty="0">
                <a:latin typeface="メイリオ" panose="020B0604030504040204" pitchFamily="50" charset="-128"/>
                <a:ea typeface="メイリオ" panose="020B0604030504040204" pitchFamily="50" charset="-128"/>
              </a:rPr>
              <a:t>・ 納税の義務（日本国憲法第</a:t>
            </a:r>
            <a:r>
              <a:rPr lang="en-US" altLang="ja-JP" sz="2400" dirty="0">
                <a:latin typeface="メイリオ" panose="020B0604030504040204" pitchFamily="50" charset="-128"/>
                <a:ea typeface="メイリオ" panose="020B0604030504040204" pitchFamily="50" charset="-128"/>
              </a:rPr>
              <a:t>30</a:t>
            </a:r>
            <a:r>
              <a:rPr lang="ja-JP" altLang="en-US" sz="2400" dirty="0">
                <a:latin typeface="メイリオ" panose="020B0604030504040204" pitchFamily="50" charset="-128"/>
                <a:ea typeface="メイリオ" panose="020B0604030504040204" pitchFamily="50" charset="-128"/>
              </a:rPr>
              <a:t>条）</a:t>
            </a:r>
          </a:p>
          <a:p>
            <a:pPr eaLnBrk="1" hangingPunct="1">
              <a:lnSpc>
                <a:spcPts val="3500"/>
              </a:lnSpc>
              <a:buClrTx/>
              <a:buSzTx/>
              <a:buFontTx/>
              <a:buNone/>
            </a:pPr>
            <a:endParaRPr lang="ja-JP" altLang="en-US" sz="2400" dirty="0">
              <a:solidFill>
                <a:srgbClr val="002060"/>
              </a:solidFill>
              <a:latin typeface="メイリオ" panose="020B0604030504040204" pitchFamily="50" charset="-128"/>
              <a:ea typeface="メイリオ" panose="020B0604030504040204" pitchFamily="50" charset="-128"/>
            </a:endParaRPr>
          </a:p>
          <a:p>
            <a:pPr eaLnBrk="1" hangingPunct="1">
              <a:lnSpc>
                <a:spcPts val="3500"/>
              </a:lnSpc>
              <a:buClrTx/>
              <a:buSzTx/>
              <a:buFontTx/>
              <a:buNone/>
            </a:pPr>
            <a:endParaRPr lang="ja-JP" altLang="en-US" sz="2400" dirty="0">
              <a:solidFill>
                <a:srgbClr val="002060"/>
              </a:solidFill>
              <a:latin typeface="ＭＳ 明朝" panose="02020609040205080304" pitchFamily="17" charset="-128"/>
              <a:ea typeface="ＭＳ 明朝" panose="02020609040205080304" pitchFamily="17" charset="-128"/>
            </a:endParaRPr>
          </a:p>
        </p:txBody>
      </p:sp>
      <p:sp>
        <p:nvSpPr>
          <p:cNvPr id="2" name="正方形/長方形 1"/>
          <p:cNvSpPr/>
          <p:nvPr/>
        </p:nvSpPr>
        <p:spPr>
          <a:xfrm>
            <a:off x="501748" y="1296426"/>
            <a:ext cx="8462740" cy="989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500"/>
              </a:lnSpc>
            </a:pP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　税金は</a:t>
            </a:r>
            <a:r>
              <a:rPr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、国を維持し、発展させていくために欠かせないものですから憲法でも、納税は国民の義務と定めています。</a:t>
            </a:r>
            <a:endPar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7498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500"/>
                                        <p:tgtEl>
                                          <p:spTgt spid="1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9"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2"/>
          <p:cNvSpPr>
            <a:spLocks noGrp="1"/>
          </p:cNvSpPr>
          <p:nvPr>
            <p:ph type="title"/>
          </p:nvPr>
        </p:nvSpPr>
        <p:spPr>
          <a:xfrm>
            <a:off x="0" y="-14763"/>
            <a:ext cx="9140400" cy="972000"/>
          </a:xfrm>
          <a:solidFill>
            <a:srgbClr val="0070C0"/>
          </a:solidFill>
        </p:spPr>
        <p:txBody>
          <a:bodyPr anchor="ctr">
            <a:normAutofit/>
          </a:bodyPr>
          <a:lstStyle/>
          <a:p>
            <a:pPr algn="ctr">
              <a:lnSpc>
                <a:spcPct val="150000"/>
              </a:lnSpc>
            </a:pPr>
            <a:r>
              <a:rPr lang="ja-JP" altLang="en-US" sz="3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租税法律主義</a:t>
            </a:r>
            <a:endParaRPr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角丸四角形 25"/>
          <p:cNvSpPr/>
          <p:nvPr/>
        </p:nvSpPr>
        <p:spPr>
          <a:xfrm>
            <a:off x="501748" y="3457383"/>
            <a:ext cx="6300787" cy="541338"/>
          </a:xfrm>
          <a:prstGeom prst="roundRect">
            <a:avLst/>
          </a:prstGeom>
          <a:solidFill>
            <a:srgbClr val="92D050"/>
          </a:solidFill>
          <a:ln w="57150">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tIns="144000" anchor="ctr"/>
          <a:lstStyle/>
          <a:p>
            <a:pPr algn="ctr" eaLnBrk="1" hangingPunct="1">
              <a:lnSpc>
                <a:spcPts val="3000"/>
              </a:lnSpc>
              <a:defRPr/>
            </a:pPr>
            <a:r>
              <a:rPr lang="ja-JP" altLang="en-US" sz="2800" b="1" dirty="0">
                <a:solidFill>
                  <a:schemeClr val="bg1"/>
                </a:solidFill>
                <a:latin typeface="メイリオ" panose="020B0604030504040204" pitchFamily="50" charset="-128"/>
                <a:ea typeface="メイリオ" panose="020B0604030504040204" pitchFamily="50" charset="-128"/>
              </a:rPr>
              <a:t>租税法律主義（日本国憲法第</a:t>
            </a:r>
            <a:r>
              <a:rPr lang="en-US" altLang="ja-JP" sz="2800" b="1" dirty="0">
                <a:solidFill>
                  <a:schemeClr val="bg1"/>
                </a:solidFill>
                <a:latin typeface="メイリオ" panose="020B0604030504040204" pitchFamily="50" charset="-128"/>
                <a:ea typeface="メイリオ" panose="020B0604030504040204" pitchFamily="50" charset="-128"/>
              </a:rPr>
              <a:t>84</a:t>
            </a:r>
            <a:r>
              <a:rPr lang="ja-JP" altLang="en-US" sz="2800" b="1" dirty="0">
                <a:solidFill>
                  <a:schemeClr val="bg1"/>
                </a:solidFill>
                <a:latin typeface="メイリオ" panose="020B0604030504040204" pitchFamily="50" charset="-128"/>
                <a:ea typeface="メイリオ" panose="020B0604030504040204" pitchFamily="50" charset="-128"/>
              </a:rPr>
              <a:t>条）</a:t>
            </a:r>
          </a:p>
        </p:txBody>
      </p:sp>
      <p:sp>
        <p:nvSpPr>
          <p:cNvPr id="27" name="Rectangle 3"/>
          <p:cNvSpPr txBox="1">
            <a:spLocks noChangeArrowheads="1"/>
          </p:cNvSpPr>
          <p:nvPr/>
        </p:nvSpPr>
        <p:spPr bwMode="auto">
          <a:xfrm>
            <a:off x="252413" y="4149080"/>
            <a:ext cx="8425253" cy="100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1438" indent="358775">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lnSpc>
                <a:spcPts val="3500"/>
              </a:lnSpc>
              <a:buClrTx/>
              <a:buSzTx/>
              <a:buFontTx/>
              <a:buNone/>
            </a:pPr>
            <a:r>
              <a:rPr lang="ja-JP" altLang="en-US" sz="2400" dirty="0">
                <a:latin typeface="メイリオ" panose="020B0604030504040204" pitchFamily="50" charset="-128"/>
                <a:ea typeface="メイリオ" panose="020B0604030504040204" pitchFamily="50" charset="-128"/>
              </a:rPr>
              <a:t>あらたに租税を課し、又は現行の租税を変更するには法律又は法律の定める条件によることを必要とする。</a:t>
            </a:r>
          </a:p>
        </p:txBody>
      </p:sp>
      <p:sp>
        <p:nvSpPr>
          <p:cNvPr id="11" name="正方形/長方形 10"/>
          <p:cNvSpPr/>
          <p:nvPr/>
        </p:nvSpPr>
        <p:spPr>
          <a:xfrm>
            <a:off x="501748" y="1216993"/>
            <a:ext cx="8136904" cy="192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500"/>
              </a:lnSpc>
            </a:pP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　民主主義</a:t>
            </a:r>
            <a:r>
              <a:rPr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国家である日本では、税金に関する法律は国会で定められています。</a:t>
            </a:r>
            <a:endParaRPr lang="en-US" altLang="ja-JP" sz="2400" dirty="0">
              <a:solidFill>
                <a:schemeClr val="tx1">
                  <a:lumMod val="95000"/>
                  <a:lumOff val="5000"/>
                </a:schemeClr>
              </a:solidFill>
              <a:latin typeface="メイリオ" panose="020B0604030504040204" pitchFamily="50" charset="-128"/>
              <a:ea typeface="メイリオ" panose="020B0604030504040204" pitchFamily="50" charset="-128"/>
            </a:endParaRPr>
          </a:p>
          <a:p>
            <a:pPr>
              <a:lnSpc>
                <a:spcPts val="3500"/>
              </a:lnSpc>
            </a:pP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　税は国民の代表である国会の決定によってのみ定められ集められます。</a:t>
            </a:r>
          </a:p>
        </p:txBody>
      </p:sp>
    </p:spTree>
    <p:extLst>
      <p:ext uri="{BB962C8B-B14F-4D97-AF65-F5344CB8AC3E}">
        <p14:creationId xmlns:p14="http://schemas.microsoft.com/office/powerpoint/2010/main" val="227000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5"/>
          <p:cNvSpPr>
            <a:spLocks noChangeArrowheads="1"/>
          </p:cNvSpPr>
          <p:nvPr/>
        </p:nvSpPr>
        <p:spPr bwMode="auto">
          <a:xfrm>
            <a:off x="2051050" y="2205038"/>
            <a:ext cx="66246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lnSpc>
                <a:spcPct val="150000"/>
              </a:lnSpc>
              <a:spcBef>
                <a:spcPct val="20000"/>
              </a:spcBef>
              <a:buClr>
                <a:schemeClr val="tx1"/>
              </a:buClr>
              <a:buSzPct val="60000"/>
              <a:buFont typeface="Wingdings" panose="05000000000000000000" pitchFamily="2" charset="2"/>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8567738" y="6453188"/>
            <a:ext cx="576262" cy="404812"/>
          </a:xfrm>
        </p:spPr>
        <p:txBody>
          <a:bodyPr/>
          <a:lstStyle/>
          <a:p>
            <a:fld id="{C870111A-7876-4376-AA8A-B94741648D09}"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t>13</a:t>
            </a:fld>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Rectangle 5"/>
          <p:cNvSpPr>
            <a:spLocks noChangeArrowheads="1"/>
          </p:cNvSpPr>
          <p:nvPr/>
        </p:nvSpPr>
        <p:spPr bwMode="auto">
          <a:xfrm>
            <a:off x="3419872" y="1842007"/>
            <a:ext cx="5689600" cy="311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eaLnBrk="1" hangingPunct="1">
              <a:lnSpc>
                <a:spcPct val="150000"/>
              </a:lnSpc>
              <a:spcBef>
                <a:spcPct val="20000"/>
              </a:spcBef>
              <a:buClr>
                <a:schemeClr val="tx1"/>
              </a:buClr>
              <a:buSzPct val="100000"/>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財政の役割</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一般会計歳入額</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租税及び印紙収入内訳</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一般会計歳出額</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歳出と税収の推移</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タイトル 2"/>
          <p:cNvSpPr>
            <a:spLocks noGrp="1"/>
          </p:cNvSpPr>
          <p:nvPr/>
        </p:nvSpPr>
        <p:spPr>
          <a:xfrm>
            <a:off x="30623" y="14750"/>
            <a:ext cx="3419475" cy="6822000"/>
          </a:xfrm>
          <a:prstGeom prst="rect">
            <a:avLst/>
          </a:prstGeom>
          <a:blipFill>
            <a:blip r:embed="rId3"/>
            <a:srcRect/>
            <a:stretch>
              <a:fillRect/>
            </a:stretch>
          </a:blipFill>
          <a:effectLst/>
        </p:spPr>
        <p:txBody>
          <a:bodyPr vert="horz" lIns="91440" tIns="45720" rIns="91440" bIns="45720" rtlCol="0" anchor="ctr">
            <a:normAutofit/>
          </a:bodyPr>
          <a:lstStyle/>
          <a:p>
            <a:pPr algn="ctr">
              <a:spcAft>
                <a:spcPts val="0"/>
              </a:spcAft>
            </a:pPr>
            <a:r>
              <a:rPr lang="ja-JP" altLang="en-US" sz="3200" b="1" dirty="0">
                <a:solidFill>
                  <a:srgbClr val="0D0D0D"/>
                </a:solidFill>
                <a:latin typeface="ＭＳ Ｐゴシック" panose="020B0600070205080204" pitchFamily="50" charset="-128"/>
                <a:ea typeface="メイリオ" panose="020B0604030504040204" pitchFamily="50" charset="-128"/>
                <a:cs typeface="ＭＳ Ｐゴシック" panose="020B0600070205080204" pitchFamily="50" charset="-128"/>
              </a:rPr>
              <a:t>国の財政</a:t>
            </a:r>
            <a:endParaRPr lang="en-US" altLang="ja-JP" sz="3200" b="1" dirty="0">
              <a:solidFill>
                <a:srgbClr val="0D0D0D"/>
              </a:solidFill>
              <a:latin typeface="ＭＳ Ｐゴシック" panose="020B0600070205080204" pitchFamily="50" charset="-128"/>
              <a:ea typeface="メイリオ" panose="020B0604030504040204" pitchFamily="50" charset="-128"/>
              <a:cs typeface="ＭＳ Ｐゴシック" panose="020B0600070205080204" pitchFamily="50" charset="-128"/>
            </a:endParaRPr>
          </a:p>
        </p:txBody>
      </p:sp>
    </p:spTree>
    <p:extLst>
      <p:ext uri="{BB962C8B-B14F-4D97-AF65-F5344CB8AC3E}">
        <p14:creationId xmlns:p14="http://schemas.microsoft.com/office/powerpoint/2010/main" val="138683838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Line 10">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39941" name="Line 11">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39942" name="Picture 29" descr="先生"/>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9272" y="1157767"/>
            <a:ext cx="1347791" cy="152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タイトル 2"/>
          <p:cNvSpPr txBox="1">
            <a:spLocks/>
          </p:cNvSpPr>
          <p:nvPr/>
        </p:nvSpPr>
        <p:spPr>
          <a:xfrm>
            <a:off x="0" y="2"/>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財政の役割</a:t>
            </a:r>
            <a:endParaRPr lang="ja-JP" altLang="en-US" sz="3200" b="0" dirty="0">
              <a:latin typeface="メイリオ" panose="020B0604030504040204" pitchFamily="50" charset="-128"/>
              <a:ea typeface="メイリオ" panose="020B0604030504040204" pitchFamily="50" charset="-128"/>
            </a:endParaRPr>
          </a:p>
        </p:txBody>
      </p:sp>
      <p:grpSp>
        <p:nvGrpSpPr>
          <p:cNvPr id="36" name="Group 46"/>
          <p:cNvGrpSpPr>
            <a:grpSpLocks noChangeAspect="1"/>
          </p:cNvGrpSpPr>
          <p:nvPr/>
        </p:nvGrpSpPr>
        <p:grpSpPr bwMode="auto">
          <a:xfrm>
            <a:off x="528716" y="1200600"/>
            <a:ext cx="8316000" cy="5204664"/>
            <a:chOff x="2037" y="1424"/>
            <a:chExt cx="3627" cy="2270"/>
          </a:xfrm>
        </p:grpSpPr>
        <p:pic>
          <p:nvPicPr>
            <p:cNvPr id="39"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3" y="1424"/>
              <a:ext cx="2449" cy="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8" y="1865"/>
              <a:ext cx="1528" cy="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2" y="2649"/>
              <a:ext cx="1392" cy="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7" y="2848"/>
              <a:ext cx="1231" cy="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 Box 34"/>
            <p:cNvSpPr txBox="1">
              <a:spLocks noChangeArrowheads="1"/>
            </p:cNvSpPr>
            <p:nvPr/>
          </p:nvSpPr>
          <p:spPr bwMode="auto">
            <a:xfrm>
              <a:off x="3260" y="1509"/>
              <a:ext cx="975"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None/>
              </a:pP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国・地方公共団体</a:t>
              </a:r>
            </a:p>
          </p:txBody>
        </p:sp>
        <p:sp>
          <p:nvSpPr>
            <p:cNvPr id="44" name="Text Box 35"/>
            <p:cNvSpPr txBox="1">
              <a:spLocks noChangeArrowheads="1"/>
            </p:cNvSpPr>
            <p:nvPr/>
          </p:nvSpPr>
          <p:spPr bwMode="auto">
            <a:xfrm>
              <a:off x="3525" y="1679"/>
              <a:ext cx="40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2000" dirty="0">
                  <a:solidFill>
                    <a:schemeClr val="tx1">
                      <a:lumMod val="95000"/>
                      <a:lumOff val="5000"/>
                    </a:schemeClr>
                  </a:solidFill>
                  <a:latin typeface="メイリオ" panose="020B0604030504040204" pitchFamily="50" charset="-128"/>
                  <a:ea typeface="メイリオ" panose="020B0604030504040204" pitchFamily="50" charset="-128"/>
                </a:rPr>
                <a:t>(</a:t>
              </a: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歳出</a:t>
              </a:r>
              <a:r>
                <a:rPr lang="en-US" altLang="ja-JP" sz="2000" dirty="0">
                  <a:solidFill>
                    <a:schemeClr val="tx1">
                      <a:lumMod val="95000"/>
                      <a:lumOff val="5000"/>
                    </a:schemeClr>
                  </a:solidFill>
                  <a:latin typeface="メイリオ" panose="020B0604030504040204" pitchFamily="50" charset="-128"/>
                  <a:ea typeface="メイリオ" panose="020B0604030504040204" pitchFamily="50" charset="-128"/>
                </a:rPr>
                <a:t>)</a:t>
              </a:r>
            </a:p>
          </p:txBody>
        </p:sp>
        <p:sp>
          <p:nvSpPr>
            <p:cNvPr id="45" name="Text Box 36"/>
            <p:cNvSpPr txBox="1">
              <a:spLocks noChangeArrowheads="1"/>
            </p:cNvSpPr>
            <p:nvPr/>
          </p:nvSpPr>
          <p:spPr bwMode="auto">
            <a:xfrm>
              <a:off x="4555" y="1714"/>
              <a:ext cx="40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2000" dirty="0">
                  <a:solidFill>
                    <a:schemeClr val="tx1">
                      <a:lumMod val="95000"/>
                      <a:lumOff val="5000"/>
                    </a:schemeClr>
                  </a:solidFill>
                  <a:latin typeface="メイリオ" panose="020B0604030504040204" pitchFamily="50" charset="-128"/>
                  <a:ea typeface="メイリオ" panose="020B0604030504040204" pitchFamily="50" charset="-128"/>
                </a:rPr>
                <a:t>(</a:t>
              </a: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歳入</a:t>
              </a:r>
              <a:r>
                <a:rPr lang="en-US" altLang="ja-JP" sz="2000" dirty="0">
                  <a:solidFill>
                    <a:schemeClr val="tx1">
                      <a:lumMod val="95000"/>
                      <a:lumOff val="5000"/>
                    </a:schemeClr>
                  </a:solidFill>
                  <a:latin typeface="メイリオ" panose="020B0604030504040204" pitchFamily="50" charset="-128"/>
                  <a:ea typeface="メイリオ" panose="020B0604030504040204" pitchFamily="50" charset="-128"/>
                </a:rPr>
                <a:t>)</a:t>
              </a:r>
            </a:p>
          </p:txBody>
        </p:sp>
        <p:sp>
          <p:nvSpPr>
            <p:cNvPr id="46" name="Text Box 37"/>
            <p:cNvSpPr txBox="1">
              <a:spLocks noChangeArrowheads="1"/>
            </p:cNvSpPr>
            <p:nvPr/>
          </p:nvSpPr>
          <p:spPr bwMode="auto">
            <a:xfrm>
              <a:off x="2381" y="1714"/>
              <a:ext cx="40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2000" dirty="0">
                  <a:solidFill>
                    <a:schemeClr val="tx1">
                      <a:lumMod val="95000"/>
                      <a:lumOff val="5000"/>
                    </a:schemeClr>
                  </a:solidFill>
                  <a:latin typeface="メイリオ" panose="020B0604030504040204" pitchFamily="50" charset="-128"/>
                  <a:ea typeface="メイリオ" panose="020B0604030504040204" pitchFamily="50" charset="-128"/>
                </a:rPr>
                <a:t>(</a:t>
              </a: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歳入</a:t>
              </a:r>
              <a:r>
                <a:rPr lang="en-US" altLang="ja-JP" sz="2000" dirty="0">
                  <a:solidFill>
                    <a:schemeClr val="tx1">
                      <a:lumMod val="95000"/>
                      <a:lumOff val="5000"/>
                    </a:schemeClr>
                  </a:solidFill>
                  <a:latin typeface="メイリオ" panose="020B0604030504040204" pitchFamily="50" charset="-128"/>
                  <a:ea typeface="メイリオ" panose="020B0604030504040204" pitchFamily="50" charset="-128"/>
                </a:rPr>
                <a:t>)</a:t>
              </a:r>
            </a:p>
          </p:txBody>
        </p:sp>
        <p:sp>
          <p:nvSpPr>
            <p:cNvPr id="47" name="Text Box 38"/>
            <p:cNvSpPr txBox="1">
              <a:spLocks noChangeArrowheads="1"/>
            </p:cNvSpPr>
            <p:nvPr/>
          </p:nvSpPr>
          <p:spPr bwMode="auto">
            <a:xfrm>
              <a:off x="4956" y="2310"/>
              <a:ext cx="30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税金</a:t>
              </a:r>
            </a:p>
          </p:txBody>
        </p:sp>
        <p:sp>
          <p:nvSpPr>
            <p:cNvPr id="48" name="Text Box 39"/>
            <p:cNvSpPr txBox="1">
              <a:spLocks noChangeArrowheads="1"/>
            </p:cNvSpPr>
            <p:nvPr/>
          </p:nvSpPr>
          <p:spPr bwMode="auto">
            <a:xfrm>
              <a:off x="2197" y="2350"/>
              <a:ext cx="30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税金</a:t>
              </a:r>
            </a:p>
          </p:txBody>
        </p:sp>
        <p:sp>
          <p:nvSpPr>
            <p:cNvPr id="49" name="Text Box 41"/>
            <p:cNvSpPr txBox="1">
              <a:spLocks noChangeArrowheads="1"/>
            </p:cNvSpPr>
            <p:nvPr/>
          </p:nvSpPr>
          <p:spPr bwMode="auto">
            <a:xfrm>
              <a:off x="3256" y="3115"/>
              <a:ext cx="4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2800" dirty="0">
                  <a:solidFill>
                    <a:schemeClr val="tx1">
                      <a:lumMod val="95000"/>
                      <a:lumOff val="5000"/>
                    </a:schemeClr>
                  </a:solidFill>
                  <a:latin typeface="メイリオ" panose="020B0604030504040204" pitchFamily="50" charset="-128"/>
                  <a:ea typeface="メイリオ" panose="020B0604030504040204" pitchFamily="50" charset="-128"/>
                </a:rPr>
                <a:t>家計</a:t>
              </a:r>
            </a:p>
          </p:txBody>
        </p:sp>
        <p:sp>
          <p:nvSpPr>
            <p:cNvPr id="50" name="Text Box 42"/>
            <p:cNvSpPr txBox="1">
              <a:spLocks noChangeArrowheads="1"/>
            </p:cNvSpPr>
            <p:nvPr/>
          </p:nvSpPr>
          <p:spPr bwMode="auto">
            <a:xfrm>
              <a:off x="3846" y="3111"/>
              <a:ext cx="394"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2800" dirty="0">
                  <a:solidFill>
                    <a:schemeClr val="tx1">
                      <a:lumMod val="95000"/>
                      <a:lumOff val="5000"/>
                    </a:schemeClr>
                  </a:solidFill>
                  <a:latin typeface="メイリオ" panose="020B0604030504040204" pitchFamily="50" charset="-128"/>
                  <a:ea typeface="メイリオ" panose="020B0604030504040204" pitchFamily="50" charset="-128"/>
                </a:rPr>
                <a:t>企業</a:t>
              </a:r>
            </a:p>
          </p:txBody>
        </p:sp>
        <p:sp>
          <p:nvSpPr>
            <p:cNvPr id="51" name="Text Box 43"/>
            <p:cNvSpPr txBox="1">
              <a:spLocks noChangeArrowheads="1"/>
            </p:cNvSpPr>
            <p:nvPr/>
          </p:nvSpPr>
          <p:spPr bwMode="auto">
            <a:xfrm>
              <a:off x="2853" y="2544"/>
              <a:ext cx="52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社会資本</a:t>
              </a:r>
            </a:p>
          </p:txBody>
        </p:sp>
        <p:sp>
          <p:nvSpPr>
            <p:cNvPr id="52" name="Text Box 44"/>
            <p:cNvSpPr txBox="1">
              <a:spLocks noChangeArrowheads="1"/>
            </p:cNvSpPr>
            <p:nvPr/>
          </p:nvSpPr>
          <p:spPr bwMode="auto">
            <a:xfrm>
              <a:off x="4140" y="2451"/>
              <a:ext cx="617"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600" dirty="0">
                  <a:solidFill>
                    <a:schemeClr val="tx1">
                      <a:lumMod val="95000"/>
                      <a:lumOff val="5000"/>
                    </a:schemeClr>
                  </a:solidFill>
                  <a:latin typeface="メイリオ" panose="020B0604030504040204" pitchFamily="50" charset="-128"/>
                  <a:ea typeface="メイリオ" panose="020B0604030504040204" pitchFamily="50" charset="-128"/>
                </a:rPr>
                <a:t>公共サービス</a:t>
              </a:r>
            </a:p>
          </p:txBody>
        </p:sp>
      </p:grpSp>
    </p:spTree>
    <p:extLst>
      <p:ext uri="{BB962C8B-B14F-4D97-AF65-F5344CB8AC3E}">
        <p14:creationId xmlns:p14="http://schemas.microsoft.com/office/powerpoint/2010/main" val="7624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2"/>
          <p:cNvSpPr txBox="1">
            <a:spLocks/>
          </p:cNvSpPr>
          <p:nvPr/>
        </p:nvSpPr>
        <p:spPr>
          <a:xfrm>
            <a:off x="0" y="2"/>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一般会計歳入額</a:t>
            </a:r>
            <a:endParaRPr lang="ja-JP" altLang="en-US" sz="3200" b="0"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5940152" y="982705"/>
            <a:ext cx="3024336" cy="611292"/>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令和６年度予算</a:t>
            </a:r>
            <a:endParaRPr kumimoji="1" lang="ja-JP" altLang="en-US" sz="1600" dirty="0">
              <a:solidFill>
                <a:schemeClr val="tx1">
                  <a:lumMod val="95000"/>
                  <a:lumOff val="5000"/>
                </a:schemeClr>
              </a:solidFill>
              <a:latin typeface="メイリオ" panose="020B0604030504040204" pitchFamily="50" charset="-128"/>
              <a:ea typeface="メイリオ" panose="020B0604030504040204" pitchFamily="50" charset="-128"/>
            </a:endParaRPr>
          </a:p>
        </p:txBody>
      </p:sp>
      <p:grpSp>
        <p:nvGrpSpPr>
          <p:cNvPr id="7" name="グループ化 6">
            <a:extLst>
              <a:ext uri="{FF2B5EF4-FFF2-40B4-BE49-F238E27FC236}">
                <a16:creationId xmlns:a16="http://schemas.microsoft.com/office/drawing/2014/main" id="{8F57D154-8AE9-43C5-ADA1-DAA06398DB54}"/>
              </a:ext>
            </a:extLst>
          </p:cNvPr>
          <p:cNvGrpSpPr/>
          <p:nvPr/>
        </p:nvGrpSpPr>
        <p:grpSpPr>
          <a:xfrm>
            <a:off x="1538264" y="1484784"/>
            <a:ext cx="6063871" cy="5256584"/>
            <a:chOff x="-1618801" y="1309979"/>
            <a:chExt cx="6400080" cy="5443686"/>
          </a:xfrm>
        </p:grpSpPr>
        <p:pic>
          <p:nvPicPr>
            <p:cNvPr id="8" name="図 7">
              <a:extLst>
                <a:ext uri="{FF2B5EF4-FFF2-40B4-BE49-F238E27FC236}">
                  <a16:creationId xmlns:a16="http://schemas.microsoft.com/office/drawing/2014/main" id="{1B72D08D-9870-4415-982F-07F060453A07}"/>
                </a:ext>
              </a:extLst>
            </p:cNvPr>
            <p:cNvPicPr>
              <a:picLocks noChangeAspect="1"/>
            </p:cNvPicPr>
            <p:nvPr/>
          </p:nvPicPr>
          <p:blipFill>
            <a:blip r:embed="rId3"/>
            <a:stretch>
              <a:fillRect/>
            </a:stretch>
          </p:blipFill>
          <p:spPr>
            <a:xfrm>
              <a:off x="-1618801" y="1309979"/>
              <a:ext cx="5709333" cy="5443686"/>
            </a:xfrm>
            <a:prstGeom prst="rect">
              <a:avLst/>
            </a:prstGeom>
          </p:spPr>
        </p:pic>
        <p:sp>
          <p:nvSpPr>
            <p:cNvPr id="9" name="正方形/長方形 8">
              <a:extLst>
                <a:ext uri="{FF2B5EF4-FFF2-40B4-BE49-F238E27FC236}">
                  <a16:creationId xmlns:a16="http://schemas.microsoft.com/office/drawing/2014/main" id="{DE6127B1-4753-4511-8860-3C92CC154072}"/>
                </a:ext>
              </a:extLst>
            </p:cNvPr>
            <p:cNvSpPr/>
            <p:nvPr/>
          </p:nvSpPr>
          <p:spPr>
            <a:xfrm>
              <a:off x="3989191" y="3122046"/>
              <a:ext cx="79208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 name="正方形/長方形 4">
            <a:extLst>
              <a:ext uri="{FF2B5EF4-FFF2-40B4-BE49-F238E27FC236}">
                <a16:creationId xmlns:a16="http://schemas.microsoft.com/office/drawing/2014/main" id="{3A7C6DC6-E6BD-46EA-81AE-EC3CC83D48AE}"/>
              </a:ext>
            </a:extLst>
          </p:cNvPr>
          <p:cNvSpPr/>
          <p:nvPr/>
        </p:nvSpPr>
        <p:spPr>
          <a:xfrm>
            <a:off x="3778200" y="4221088"/>
            <a:ext cx="1584000" cy="39600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354940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DBC66449-93A9-4EF6-B0B1-6B5F51BC2559}"/>
              </a:ext>
            </a:extLst>
          </p:cNvPr>
          <p:cNvGrpSpPr/>
          <p:nvPr/>
        </p:nvGrpSpPr>
        <p:grpSpPr>
          <a:xfrm>
            <a:off x="121487" y="1412776"/>
            <a:ext cx="7128792" cy="5353527"/>
            <a:chOff x="-348700" y="453731"/>
            <a:chExt cx="6595691" cy="4926920"/>
          </a:xfrm>
        </p:grpSpPr>
        <p:pic>
          <p:nvPicPr>
            <p:cNvPr id="15" name="図 14">
              <a:extLst>
                <a:ext uri="{FF2B5EF4-FFF2-40B4-BE49-F238E27FC236}">
                  <a16:creationId xmlns:a16="http://schemas.microsoft.com/office/drawing/2014/main" id="{DCC7FED0-67A0-44E6-B9AD-B6BCD8D30CD7}"/>
                </a:ext>
              </a:extLst>
            </p:cNvPr>
            <p:cNvPicPr>
              <a:picLocks noChangeAspect="1"/>
            </p:cNvPicPr>
            <p:nvPr/>
          </p:nvPicPr>
          <p:blipFill>
            <a:blip r:embed="rId3"/>
            <a:stretch>
              <a:fillRect/>
            </a:stretch>
          </p:blipFill>
          <p:spPr>
            <a:xfrm>
              <a:off x="-52625" y="453731"/>
              <a:ext cx="6299616" cy="4926920"/>
            </a:xfrm>
            <a:prstGeom prst="rect">
              <a:avLst/>
            </a:prstGeom>
            <a:ln>
              <a:solidFill>
                <a:schemeClr val="bg1"/>
              </a:solidFill>
            </a:ln>
          </p:spPr>
        </p:pic>
        <p:sp>
          <p:nvSpPr>
            <p:cNvPr id="16" name="二等辺三角形 15">
              <a:extLst>
                <a:ext uri="{FF2B5EF4-FFF2-40B4-BE49-F238E27FC236}">
                  <a16:creationId xmlns:a16="http://schemas.microsoft.com/office/drawing/2014/main" id="{31BDF2A9-9EA3-4F24-94BA-1007ABCC21A0}"/>
                </a:ext>
              </a:extLst>
            </p:cNvPr>
            <p:cNvSpPr/>
            <p:nvPr/>
          </p:nvSpPr>
          <p:spPr>
            <a:xfrm rot="5089433">
              <a:off x="-713941" y="1777780"/>
              <a:ext cx="3198069" cy="2467588"/>
            </a:xfrm>
            <a:prstGeom prst="triangle">
              <a:avLst>
                <a:gd name="adj" fmla="val 50461"/>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grpSp>
      <p:sp>
        <p:nvSpPr>
          <p:cNvPr id="12" name="タイトル 2"/>
          <p:cNvSpPr txBox="1">
            <a:spLocks/>
          </p:cNvSpPr>
          <p:nvPr/>
        </p:nvSpPr>
        <p:spPr>
          <a:xfrm>
            <a:off x="0" y="2"/>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租税及び印紙収入内訳</a:t>
            </a:r>
            <a:endParaRPr lang="ja-JP" altLang="en-US" sz="3200" b="0" dirty="0">
              <a:latin typeface="メイリオ" panose="020B0604030504040204" pitchFamily="50" charset="-128"/>
              <a:ea typeface="メイリオ" panose="020B0604030504040204" pitchFamily="50" charset="-128"/>
            </a:endParaRPr>
          </a:p>
        </p:txBody>
      </p:sp>
      <p:sp>
        <p:nvSpPr>
          <p:cNvPr id="11" name="正方形/長方形 10"/>
          <p:cNvSpPr/>
          <p:nvPr/>
        </p:nvSpPr>
        <p:spPr>
          <a:xfrm>
            <a:off x="1893721" y="5157192"/>
            <a:ext cx="1382135" cy="756000"/>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正方形/長方形 7"/>
          <p:cNvSpPr/>
          <p:nvPr/>
        </p:nvSpPr>
        <p:spPr>
          <a:xfrm>
            <a:off x="5724120" y="5985368"/>
            <a:ext cx="1512000" cy="720000"/>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正方形/長方形 6"/>
          <p:cNvSpPr/>
          <p:nvPr/>
        </p:nvSpPr>
        <p:spPr>
          <a:xfrm>
            <a:off x="5651944" y="1632721"/>
            <a:ext cx="1512000" cy="720000"/>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正方形/長方形 5"/>
          <p:cNvSpPr/>
          <p:nvPr/>
        </p:nvSpPr>
        <p:spPr>
          <a:xfrm>
            <a:off x="4067944" y="4293096"/>
            <a:ext cx="1584000" cy="288032"/>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正方形/長方形 8"/>
          <p:cNvSpPr/>
          <p:nvPr/>
        </p:nvSpPr>
        <p:spPr>
          <a:xfrm>
            <a:off x="5940152" y="896672"/>
            <a:ext cx="3024336" cy="611292"/>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令和６年度予算</a:t>
            </a:r>
            <a:endParaRPr kumimoji="1" lang="ja-JP" altLang="en-US" sz="16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8142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Effect transition="in" filter="fade">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7"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F3CBF52F-1BDB-4A3B-BB1A-888A61D59BC1}"/>
              </a:ext>
            </a:extLst>
          </p:cNvPr>
          <p:cNvPicPr>
            <a:picLocks noChangeAspect="1"/>
          </p:cNvPicPr>
          <p:nvPr/>
        </p:nvPicPr>
        <p:blipFill>
          <a:blip r:embed="rId3"/>
          <a:stretch>
            <a:fillRect/>
          </a:stretch>
        </p:blipFill>
        <p:spPr>
          <a:xfrm>
            <a:off x="1331640" y="1469503"/>
            <a:ext cx="6792013" cy="5215138"/>
          </a:xfrm>
          <a:prstGeom prst="rect">
            <a:avLst/>
          </a:prstGeom>
        </p:spPr>
      </p:pic>
      <p:sp>
        <p:nvSpPr>
          <p:cNvPr id="11" name="タイトル 2"/>
          <p:cNvSpPr txBox="1">
            <a:spLocks/>
          </p:cNvSpPr>
          <p:nvPr/>
        </p:nvSpPr>
        <p:spPr>
          <a:xfrm>
            <a:off x="0" y="2"/>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一般会計歳出額</a:t>
            </a:r>
            <a:endParaRPr lang="ja-JP" altLang="en-US" sz="3200" b="0" dirty="0">
              <a:latin typeface="メイリオ" panose="020B0604030504040204" pitchFamily="50" charset="-128"/>
              <a:ea typeface="メイリオ" panose="020B0604030504040204" pitchFamily="50" charset="-128"/>
            </a:endParaRPr>
          </a:p>
        </p:txBody>
      </p:sp>
      <p:sp>
        <p:nvSpPr>
          <p:cNvPr id="9" name="正方形/長方形 8"/>
          <p:cNvSpPr/>
          <p:nvPr/>
        </p:nvSpPr>
        <p:spPr>
          <a:xfrm>
            <a:off x="4830461" y="5239353"/>
            <a:ext cx="1397724" cy="720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正方形/長方形 5"/>
          <p:cNvSpPr/>
          <p:nvPr/>
        </p:nvSpPr>
        <p:spPr>
          <a:xfrm>
            <a:off x="4067944" y="4149080"/>
            <a:ext cx="2016224" cy="4320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正方形/長方形 6"/>
          <p:cNvSpPr/>
          <p:nvPr/>
        </p:nvSpPr>
        <p:spPr>
          <a:xfrm>
            <a:off x="5645050" y="2457570"/>
            <a:ext cx="1570037" cy="82793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8" name="正方形/長方形 7"/>
          <p:cNvSpPr/>
          <p:nvPr/>
        </p:nvSpPr>
        <p:spPr>
          <a:xfrm>
            <a:off x="5940152" y="982705"/>
            <a:ext cx="3024336" cy="611292"/>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令和６年度予算</a:t>
            </a:r>
            <a:endParaRPr kumimoji="1" lang="ja-JP" altLang="en-US" sz="16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2276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2"/>
          <p:cNvSpPr txBox="1">
            <a:spLocks/>
          </p:cNvSpPr>
          <p:nvPr/>
        </p:nvSpPr>
        <p:spPr>
          <a:xfrm>
            <a:off x="0" y="17586"/>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n w="6350">
                  <a:noFill/>
                  <a:prstDash val="solid"/>
                </a:ln>
                <a:effectLst/>
                <a:latin typeface="メイリオ" panose="020B0604030504040204" pitchFamily="50" charset="-128"/>
                <a:ea typeface="メイリオ" panose="020B0604030504040204" pitchFamily="50" charset="-128"/>
                <a:cs typeface="メイリオ" panose="020B0604030504040204" pitchFamily="50" charset="-128"/>
              </a:rPr>
              <a:t>歳出と税収の推移</a:t>
            </a:r>
            <a:endParaRPr lang="ja-JP" altLang="en-US" sz="3200" dirty="0">
              <a:ln w="6350">
                <a:noFill/>
                <a:prstDash val="solid"/>
              </a:ln>
              <a:effectLst/>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DC6A0599-07CA-4FEF-BAAA-F617865B6334}"/>
              </a:ext>
            </a:extLst>
          </p:cNvPr>
          <p:cNvPicPr>
            <a:picLocks noChangeAspect="1"/>
          </p:cNvPicPr>
          <p:nvPr/>
        </p:nvPicPr>
        <p:blipFill>
          <a:blip r:embed="rId3"/>
          <a:stretch>
            <a:fillRect/>
          </a:stretch>
        </p:blipFill>
        <p:spPr>
          <a:xfrm>
            <a:off x="1763688" y="1058365"/>
            <a:ext cx="5394835" cy="5729285"/>
          </a:xfrm>
          <a:prstGeom prst="rect">
            <a:avLst/>
          </a:prstGeom>
        </p:spPr>
      </p:pic>
    </p:spTree>
    <p:extLst>
      <p:ext uri="{BB962C8B-B14F-4D97-AF65-F5344CB8AC3E}">
        <p14:creationId xmlns:p14="http://schemas.microsoft.com/office/powerpoint/2010/main" val="306473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5"/>
          <p:cNvSpPr>
            <a:spLocks noChangeArrowheads="1"/>
          </p:cNvSpPr>
          <p:nvPr/>
        </p:nvSpPr>
        <p:spPr bwMode="auto">
          <a:xfrm>
            <a:off x="2051050" y="2205038"/>
            <a:ext cx="66246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lnSpc>
                <a:spcPct val="150000"/>
              </a:lnSpc>
              <a:spcBef>
                <a:spcPct val="20000"/>
              </a:spcBef>
              <a:buClr>
                <a:schemeClr val="tx1"/>
              </a:buClr>
              <a:buSzPct val="60000"/>
              <a:buFont typeface="Wingdings" panose="05000000000000000000" pitchFamily="2" charset="2"/>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302" name="Rectangle 5"/>
          <p:cNvSpPr>
            <a:spLocks noChangeArrowheads="1"/>
          </p:cNvSpPr>
          <p:nvPr/>
        </p:nvSpPr>
        <p:spPr bwMode="auto">
          <a:xfrm>
            <a:off x="3418693" y="2416435"/>
            <a:ext cx="5473787" cy="185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種類と分類</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消費税の旅</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消費税率の国際比較</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タイトル 2"/>
          <p:cNvSpPr>
            <a:spLocks noGrp="1"/>
          </p:cNvSpPr>
          <p:nvPr>
            <p:ph type="title"/>
          </p:nvPr>
        </p:nvSpPr>
        <p:spPr/>
        <p:txBody>
          <a:bodyPr anchor="ctr">
            <a:normAutofit/>
          </a:bodyPr>
          <a:lstStyle/>
          <a:p>
            <a:pPr>
              <a:lnSpc>
                <a:spcPct val="100000"/>
              </a:lnSpc>
            </a:pPr>
            <a:r>
              <a:rPr lang="ja-JP" altLang="en-US"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「税」の種類</a:t>
            </a:r>
            <a:endParaRPr kumimoji="1" lang="ja-JP" altLang="en-US"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7470559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5"/>
          <p:cNvSpPr>
            <a:spLocks noChangeArrowheads="1"/>
          </p:cNvSpPr>
          <p:nvPr/>
        </p:nvSpPr>
        <p:spPr bwMode="auto">
          <a:xfrm>
            <a:off x="2051050" y="2205038"/>
            <a:ext cx="6624638" cy="3528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lnSpc>
                <a:spcPct val="150000"/>
              </a:lnSpc>
              <a:spcBef>
                <a:spcPct val="20000"/>
              </a:spcBef>
              <a:buClr>
                <a:schemeClr val="tx1"/>
              </a:buClr>
              <a:buSzPct val="60000"/>
              <a:buFont typeface="Wingdings" panose="05000000000000000000" pitchFamily="2" charset="2"/>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タイトル 2"/>
          <p:cNvSpPr>
            <a:spLocks noGrp="1"/>
          </p:cNvSpPr>
          <p:nvPr>
            <p:ph type="title"/>
          </p:nvPr>
        </p:nvSpPr>
        <p:spPr/>
        <p:txBody>
          <a:bodyPr anchor="ctr">
            <a:normAutofit/>
          </a:bodyPr>
          <a:lstStyle/>
          <a:p>
            <a:pPr>
              <a:lnSpc>
                <a:spcPct val="100000"/>
              </a:lnSpc>
            </a:pPr>
            <a:r>
              <a:rPr kumimoji="1" lang="ja-JP" altLang="en-US"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高齢化と</a:t>
            </a:r>
            <a:br>
              <a:rPr kumimoji="1" lang="en-US" altLang="ja-JP"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社会保障</a:t>
            </a:r>
          </a:p>
        </p:txBody>
      </p:sp>
      <p:sp>
        <p:nvSpPr>
          <p:cNvPr id="2" name="スライド番号プレースホルダー 1"/>
          <p:cNvSpPr>
            <a:spLocks noGrp="1"/>
          </p:cNvSpPr>
          <p:nvPr>
            <p:ph type="sldNum" sz="quarter" idx="12"/>
          </p:nvPr>
        </p:nvSpPr>
        <p:spPr>
          <a:xfrm>
            <a:off x="8567738" y="6453188"/>
            <a:ext cx="576262" cy="404812"/>
          </a:xfrm>
        </p:spPr>
        <p:txBody>
          <a:bodyPr/>
          <a:lstStyle/>
          <a:p>
            <a:fld id="{C870111A-7876-4376-AA8A-B94741648D09}"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t>19</a:t>
            </a:fld>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Rectangle 5"/>
          <p:cNvSpPr>
            <a:spLocks noChangeArrowheads="1"/>
          </p:cNvSpPr>
          <p:nvPr/>
        </p:nvSpPr>
        <p:spPr bwMode="auto">
          <a:xfrm>
            <a:off x="3418693" y="2079420"/>
            <a:ext cx="5473787"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少子・高齢化問題とは</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社会保障給付費の増大</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少子・高齢化が進むと</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国民負担の国際比較</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71294152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85F25C-4C13-40BE-A49A-BEF7B02A980F}"/>
              </a:ext>
            </a:extLst>
          </p:cNvPr>
          <p:cNvSpPr>
            <a:spLocks noGrp="1"/>
          </p:cNvSpPr>
          <p:nvPr>
            <p:ph type="title"/>
          </p:nvPr>
        </p:nvSpPr>
        <p:spPr/>
        <p:txBody>
          <a:bodyPr>
            <a:normAutofit/>
          </a:bodyPr>
          <a:lstStyle/>
          <a:p>
            <a:pPr>
              <a:lnSpc>
                <a:spcPct val="150000"/>
              </a:lnSpc>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少子・高齢化問題とは</a:t>
            </a:r>
          </a:p>
        </p:txBody>
      </p:sp>
      <p:grpSp>
        <p:nvGrpSpPr>
          <p:cNvPr id="3" name="グループ化 2">
            <a:extLst>
              <a:ext uri="{FF2B5EF4-FFF2-40B4-BE49-F238E27FC236}">
                <a16:creationId xmlns:a16="http://schemas.microsoft.com/office/drawing/2014/main" id="{BC529C35-9562-41A8-BCA4-FB3224758005}"/>
              </a:ext>
            </a:extLst>
          </p:cNvPr>
          <p:cNvGrpSpPr/>
          <p:nvPr/>
        </p:nvGrpSpPr>
        <p:grpSpPr>
          <a:xfrm>
            <a:off x="3218623" y="2106074"/>
            <a:ext cx="4402475" cy="994171"/>
            <a:chOff x="4291496" y="1665098"/>
            <a:chExt cx="5869967" cy="1325561"/>
          </a:xfrm>
        </p:grpSpPr>
        <p:pic>
          <p:nvPicPr>
            <p:cNvPr id="8" name="図 7">
              <a:extLst>
                <a:ext uri="{FF2B5EF4-FFF2-40B4-BE49-F238E27FC236}">
                  <a16:creationId xmlns:a16="http://schemas.microsoft.com/office/drawing/2014/main" id="{EFC49C0D-AC26-4881-A42A-22D1EF282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1496" y="1665098"/>
              <a:ext cx="5869967" cy="1325561"/>
            </a:xfrm>
            <a:prstGeom prst="rect">
              <a:avLst/>
            </a:prstGeom>
          </p:spPr>
        </p:pic>
        <p:sp>
          <p:nvSpPr>
            <p:cNvPr id="10" name="正方形/長方形 9">
              <a:extLst>
                <a:ext uri="{FF2B5EF4-FFF2-40B4-BE49-F238E27FC236}">
                  <a16:creationId xmlns:a16="http://schemas.microsoft.com/office/drawing/2014/main" id="{37D00B95-08DA-4C24-B8D4-B3BABDCC5E30}"/>
                </a:ext>
              </a:extLst>
            </p:cNvPr>
            <p:cNvSpPr/>
            <p:nvPr/>
          </p:nvSpPr>
          <p:spPr>
            <a:xfrm>
              <a:off x="7228144" y="2344439"/>
              <a:ext cx="2726068" cy="292388"/>
            </a:xfrm>
            <a:prstGeom prst="rect">
              <a:avLst/>
            </a:prstGeom>
          </p:spPr>
          <p:txBody>
            <a:bodyPr wrap="square">
              <a:spAutoFit/>
            </a:bodyPr>
            <a:lstStyle/>
            <a:p>
              <a:r>
                <a:rPr lang="ja-JP" altLang="en-US" sz="825" dirty="0"/>
                <a:t>（国連の世界保健機関(WHO)の定義）</a:t>
              </a:r>
            </a:p>
          </p:txBody>
        </p:sp>
      </p:grpSp>
      <p:pic>
        <p:nvPicPr>
          <p:cNvPr id="2050" name="Picture 2" descr="矢印のイラスト「ジグザグ」">
            <a:extLst>
              <a:ext uri="{FF2B5EF4-FFF2-40B4-BE49-F238E27FC236}">
                <a16:creationId xmlns:a16="http://schemas.microsoft.com/office/drawing/2014/main" id="{FC819AF6-E5E6-4F4F-888A-87A3A1CDE1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1405" y="4074748"/>
            <a:ext cx="142875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少子高齢化のイラスト">
            <a:extLst>
              <a:ext uri="{FF2B5EF4-FFF2-40B4-BE49-F238E27FC236}">
                <a16:creationId xmlns:a16="http://schemas.microsoft.com/office/drawing/2014/main" id="{750EA865-986D-4BB1-A730-42CFFAC6E8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845" y="2618899"/>
            <a:ext cx="3571875" cy="3107531"/>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a:extLst>
              <a:ext uri="{FF2B5EF4-FFF2-40B4-BE49-F238E27FC236}">
                <a16:creationId xmlns:a16="http://schemas.microsoft.com/office/drawing/2014/main" id="{26F3135E-FB61-405C-8D83-6884F6FD70DB}"/>
              </a:ext>
            </a:extLst>
          </p:cNvPr>
          <p:cNvPicPr>
            <a:picLocks noChangeAspect="1"/>
          </p:cNvPicPr>
          <p:nvPr/>
        </p:nvPicPr>
        <p:blipFill>
          <a:blip r:embed="rId7"/>
          <a:stretch>
            <a:fillRect/>
          </a:stretch>
        </p:blipFill>
        <p:spPr>
          <a:xfrm>
            <a:off x="665224" y="1936031"/>
            <a:ext cx="2656562" cy="1335140"/>
          </a:xfrm>
          <a:prstGeom prst="rect">
            <a:avLst/>
          </a:prstGeom>
        </p:spPr>
      </p:pic>
      <p:pic>
        <p:nvPicPr>
          <p:cNvPr id="6" name="図 5">
            <a:extLst>
              <a:ext uri="{FF2B5EF4-FFF2-40B4-BE49-F238E27FC236}">
                <a16:creationId xmlns:a16="http://schemas.microsoft.com/office/drawing/2014/main" id="{3F8744BE-B911-4548-8149-73A65FC1DBF3}"/>
              </a:ext>
            </a:extLst>
          </p:cNvPr>
          <p:cNvPicPr>
            <a:picLocks noChangeAspect="1"/>
          </p:cNvPicPr>
          <p:nvPr/>
        </p:nvPicPr>
        <p:blipFill>
          <a:blip r:embed="rId8"/>
          <a:stretch>
            <a:fillRect/>
          </a:stretch>
        </p:blipFill>
        <p:spPr>
          <a:xfrm>
            <a:off x="3534138" y="2308094"/>
            <a:ext cx="3909399" cy="420661"/>
          </a:xfrm>
          <a:prstGeom prst="rect">
            <a:avLst/>
          </a:prstGeom>
        </p:spPr>
      </p:pic>
      <p:pic>
        <p:nvPicPr>
          <p:cNvPr id="11" name="図 10">
            <a:extLst>
              <a:ext uri="{FF2B5EF4-FFF2-40B4-BE49-F238E27FC236}">
                <a16:creationId xmlns:a16="http://schemas.microsoft.com/office/drawing/2014/main" id="{46CA97B1-2536-4016-A616-9387C69DBA19}"/>
              </a:ext>
            </a:extLst>
          </p:cNvPr>
          <p:cNvPicPr>
            <a:picLocks noChangeAspect="1"/>
          </p:cNvPicPr>
          <p:nvPr/>
        </p:nvPicPr>
        <p:blipFill>
          <a:blip r:embed="rId9"/>
          <a:stretch>
            <a:fillRect/>
          </a:stretch>
        </p:blipFill>
        <p:spPr>
          <a:xfrm>
            <a:off x="4471558" y="2113448"/>
            <a:ext cx="946486" cy="759018"/>
          </a:xfrm>
          <a:prstGeom prst="rect">
            <a:avLst/>
          </a:prstGeom>
        </p:spPr>
      </p:pic>
      <p:pic>
        <p:nvPicPr>
          <p:cNvPr id="5" name="図 4">
            <a:extLst>
              <a:ext uri="{FF2B5EF4-FFF2-40B4-BE49-F238E27FC236}">
                <a16:creationId xmlns:a16="http://schemas.microsoft.com/office/drawing/2014/main" id="{8EE81D37-F029-4DB4-89AA-2D709BA90DBD}"/>
              </a:ext>
            </a:extLst>
          </p:cNvPr>
          <p:cNvPicPr>
            <a:picLocks noChangeAspect="1"/>
          </p:cNvPicPr>
          <p:nvPr/>
        </p:nvPicPr>
        <p:blipFill>
          <a:blip r:embed="rId10"/>
          <a:stretch>
            <a:fillRect/>
          </a:stretch>
        </p:blipFill>
        <p:spPr>
          <a:xfrm>
            <a:off x="4471558" y="3123014"/>
            <a:ext cx="4064861" cy="759018"/>
          </a:xfrm>
          <a:prstGeom prst="rect">
            <a:avLst/>
          </a:prstGeom>
        </p:spPr>
      </p:pic>
      <p:pic>
        <p:nvPicPr>
          <p:cNvPr id="4" name="図 3">
            <a:extLst>
              <a:ext uri="{FF2B5EF4-FFF2-40B4-BE49-F238E27FC236}">
                <a16:creationId xmlns:a16="http://schemas.microsoft.com/office/drawing/2014/main" id="{7FCC80BC-73F5-449D-848A-9405EA6B615B}"/>
              </a:ext>
            </a:extLst>
          </p:cNvPr>
          <p:cNvPicPr>
            <a:picLocks noChangeAspect="1"/>
          </p:cNvPicPr>
          <p:nvPr/>
        </p:nvPicPr>
        <p:blipFill>
          <a:blip r:embed="rId11"/>
          <a:stretch>
            <a:fillRect/>
          </a:stretch>
        </p:blipFill>
        <p:spPr>
          <a:xfrm>
            <a:off x="4269632" y="3759717"/>
            <a:ext cx="3287553" cy="1984420"/>
          </a:xfrm>
          <a:prstGeom prst="rect">
            <a:avLst/>
          </a:prstGeom>
        </p:spPr>
      </p:pic>
    </p:spTree>
    <p:extLst>
      <p:ext uri="{BB962C8B-B14F-4D97-AF65-F5344CB8AC3E}">
        <p14:creationId xmlns:p14="http://schemas.microsoft.com/office/powerpoint/2010/main" val="74592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3" name="12.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p:cTn id="21" dur="500" fill="hold"/>
                                        <p:tgtEl>
                                          <p:spTgt spid="2050"/>
                                        </p:tgtEl>
                                        <p:attrNameLst>
                                          <p:attrName>ppt_w</p:attrName>
                                        </p:attrNameLst>
                                      </p:cBhvr>
                                      <p:tavLst>
                                        <p:tav tm="0">
                                          <p:val>
                                            <p:fltVal val="0"/>
                                          </p:val>
                                        </p:tav>
                                        <p:tav tm="100000">
                                          <p:val>
                                            <p:strVal val="#ppt_w"/>
                                          </p:val>
                                        </p:tav>
                                      </p:tavLst>
                                    </p:anim>
                                    <p:anim calcmode="lin" valueType="num">
                                      <p:cBhvr>
                                        <p:cTn id="22" dur="500" fill="hold"/>
                                        <p:tgtEl>
                                          <p:spTgt spid="2050"/>
                                        </p:tgtEl>
                                        <p:attrNameLst>
                                          <p:attrName>ppt_h</p:attrName>
                                        </p:attrNameLst>
                                      </p:cBhvr>
                                      <p:tavLst>
                                        <p:tav tm="0">
                                          <p:val>
                                            <p:fltVal val="0"/>
                                          </p:val>
                                        </p:tav>
                                        <p:tav tm="100000">
                                          <p:val>
                                            <p:strVal val="#ppt_h"/>
                                          </p:val>
                                        </p:tav>
                                      </p:tavLst>
                                    </p:anim>
                                    <p:animEffect transition="in" filter="fade">
                                      <p:cBhvr>
                                        <p:cTn id="2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2"/>
          <p:cNvSpPr txBox="1">
            <a:spLocks/>
          </p:cNvSpPr>
          <p:nvPr/>
        </p:nvSpPr>
        <p:spPr>
          <a:xfrm>
            <a:off x="0" y="2"/>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社会保障費の増大</a:t>
            </a:r>
            <a:endParaRPr lang="ja-JP" altLang="en-US" sz="3200" b="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8E068E3D-C195-4FDD-A70D-A6289C37D2EA}"/>
              </a:ext>
            </a:extLst>
          </p:cNvPr>
          <p:cNvPicPr>
            <a:picLocks noChangeAspect="1"/>
          </p:cNvPicPr>
          <p:nvPr/>
        </p:nvPicPr>
        <p:blipFill>
          <a:blip r:embed="rId3"/>
          <a:stretch>
            <a:fillRect/>
          </a:stretch>
        </p:blipFill>
        <p:spPr>
          <a:xfrm>
            <a:off x="683568" y="1556792"/>
            <a:ext cx="8114132" cy="4608512"/>
          </a:xfrm>
          <a:prstGeom prst="rect">
            <a:avLst/>
          </a:prstGeom>
        </p:spPr>
      </p:pic>
    </p:spTree>
    <p:extLst>
      <p:ext uri="{BB962C8B-B14F-4D97-AF65-F5344CB8AC3E}">
        <p14:creationId xmlns:p14="http://schemas.microsoft.com/office/powerpoint/2010/main" val="2691111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ctr">
            <a:normAutofit/>
          </a:bodyPr>
          <a:lstStyle/>
          <a:p>
            <a:pPr>
              <a:lnSpc>
                <a:spcPct val="150000"/>
              </a:lnSpc>
            </a:pPr>
            <a:r>
              <a:rPr kumimoji="1" lang="ja-JP" altLang="en-US" sz="3600" dirty="0">
                <a:latin typeface="メイリオ" panose="020B0604030504040204" pitchFamily="50" charset="-128"/>
                <a:ea typeface="メイリオ" panose="020B0604030504040204" pitchFamily="50" charset="-128"/>
              </a:rPr>
              <a:t>少子・高齢化が進むと</a:t>
            </a:r>
          </a:p>
        </p:txBody>
      </p:sp>
      <p:pic>
        <p:nvPicPr>
          <p:cNvPr id="1028" name="Picture 4" descr="矢印・右">
            <a:extLst>
              <a:ext uri="{FF2B5EF4-FFF2-40B4-BE49-F238E27FC236}">
                <a16:creationId xmlns:a16="http://schemas.microsoft.com/office/drawing/2014/main" id="{2B53EE99-632F-4095-9591-A514FF1ACE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8209" y="3415568"/>
            <a:ext cx="928688" cy="8858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矢印・右">
            <a:extLst>
              <a:ext uri="{FF2B5EF4-FFF2-40B4-BE49-F238E27FC236}">
                <a16:creationId xmlns:a16="http://schemas.microsoft.com/office/drawing/2014/main" id="{95AEEFE8-3358-463B-9737-DEC3353667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1277" y="3415568"/>
            <a:ext cx="928688" cy="88582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コネクタ 5">
            <a:extLst>
              <a:ext uri="{FF2B5EF4-FFF2-40B4-BE49-F238E27FC236}">
                <a16:creationId xmlns:a16="http://schemas.microsoft.com/office/drawing/2014/main" id="{2965EF05-14CB-4FB1-85E3-61F5F2830D56}"/>
              </a:ext>
            </a:extLst>
          </p:cNvPr>
          <p:cNvCxnSpPr>
            <a:cxnSpLocks/>
          </p:cNvCxnSpPr>
          <p:nvPr/>
        </p:nvCxnSpPr>
        <p:spPr>
          <a:xfrm>
            <a:off x="570554" y="4182230"/>
            <a:ext cx="1801637"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718C241E-8969-4B92-8A0F-E0E320423C35}"/>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268471" y="3330251"/>
            <a:ext cx="405802" cy="777786"/>
          </a:xfrm>
          <a:prstGeom prst="rect">
            <a:avLst/>
          </a:prstGeom>
        </p:spPr>
      </p:pic>
      <p:pic>
        <p:nvPicPr>
          <p:cNvPr id="9" name="図 8">
            <a:extLst>
              <a:ext uri="{FF2B5EF4-FFF2-40B4-BE49-F238E27FC236}">
                <a16:creationId xmlns:a16="http://schemas.microsoft.com/office/drawing/2014/main" id="{0850AC38-DFC5-4552-80D3-BC44FAC3E16A}"/>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53352" y="4301394"/>
            <a:ext cx="584856" cy="952204"/>
          </a:xfrm>
          <a:prstGeom prst="rect">
            <a:avLst/>
          </a:prstGeom>
        </p:spPr>
      </p:pic>
      <p:pic>
        <p:nvPicPr>
          <p:cNvPr id="13" name="図 12">
            <a:extLst>
              <a:ext uri="{FF2B5EF4-FFF2-40B4-BE49-F238E27FC236}">
                <a16:creationId xmlns:a16="http://schemas.microsoft.com/office/drawing/2014/main" id="{E1B91D3B-F532-4009-B14C-9BB127F5B9C7}"/>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529909" y="4301394"/>
            <a:ext cx="584856" cy="952204"/>
          </a:xfrm>
          <a:prstGeom prst="rect">
            <a:avLst/>
          </a:prstGeom>
        </p:spPr>
      </p:pic>
      <p:cxnSp>
        <p:nvCxnSpPr>
          <p:cNvPr id="14" name="直線コネクタ 13">
            <a:extLst>
              <a:ext uri="{FF2B5EF4-FFF2-40B4-BE49-F238E27FC236}">
                <a16:creationId xmlns:a16="http://schemas.microsoft.com/office/drawing/2014/main" id="{3ED5F927-D977-4CFB-8856-DD579908D179}"/>
              </a:ext>
            </a:extLst>
          </p:cNvPr>
          <p:cNvCxnSpPr/>
          <p:nvPr/>
        </p:nvCxnSpPr>
        <p:spPr>
          <a:xfrm>
            <a:off x="3192299" y="4182230"/>
            <a:ext cx="1322688"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5" name="図 14">
            <a:extLst>
              <a:ext uri="{FF2B5EF4-FFF2-40B4-BE49-F238E27FC236}">
                <a16:creationId xmlns:a16="http://schemas.microsoft.com/office/drawing/2014/main" id="{C999B692-92E2-4AD6-9DED-1D64F1D72E3C}"/>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650741" y="3330251"/>
            <a:ext cx="405802" cy="777786"/>
          </a:xfrm>
          <a:prstGeom prst="rect">
            <a:avLst/>
          </a:prstGeom>
        </p:spPr>
      </p:pic>
      <p:grpSp>
        <p:nvGrpSpPr>
          <p:cNvPr id="26" name="グループ化 25">
            <a:extLst>
              <a:ext uri="{FF2B5EF4-FFF2-40B4-BE49-F238E27FC236}">
                <a16:creationId xmlns:a16="http://schemas.microsoft.com/office/drawing/2014/main" id="{678EF94F-4B2F-4AA4-AC73-C98381A981A9}"/>
              </a:ext>
            </a:extLst>
          </p:cNvPr>
          <p:cNvGrpSpPr/>
          <p:nvPr/>
        </p:nvGrpSpPr>
        <p:grpSpPr>
          <a:xfrm>
            <a:off x="3268786" y="4301394"/>
            <a:ext cx="1160805" cy="952204"/>
            <a:chOff x="4358381" y="4592191"/>
            <a:chExt cx="1547740" cy="1269605"/>
          </a:xfrm>
        </p:grpSpPr>
        <p:pic>
          <p:nvPicPr>
            <p:cNvPr id="16" name="図 15">
              <a:extLst>
                <a:ext uri="{FF2B5EF4-FFF2-40B4-BE49-F238E27FC236}">
                  <a16:creationId xmlns:a16="http://schemas.microsoft.com/office/drawing/2014/main" id="{2D4B9416-D5F1-44E4-B6DA-84429590B9F4}"/>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58381" y="4592191"/>
              <a:ext cx="779808" cy="1269605"/>
            </a:xfrm>
            <a:prstGeom prst="rect">
              <a:avLst/>
            </a:prstGeom>
          </p:spPr>
        </p:pic>
        <p:pic>
          <p:nvPicPr>
            <p:cNvPr id="17" name="図 16">
              <a:extLst>
                <a:ext uri="{FF2B5EF4-FFF2-40B4-BE49-F238E27FC236}">
                  <a16:creationId xmlns:a16="http://schemas.microsoft.com/office/drawing/2014/main" id="{7C146187-489E-4D51-B149-CDE04A510729}"/>
                </a:ext>
              </a:extLst>
            </p:cNvPr>
            <p:cNvPicPr>
              <a:picLocks noChangeAspect="1"/>
            </p:cNvPicPr>
            <p:nvPr/>
          </p:nvPicPr>
          <p:blipFill rotWithShape="1">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r="9171"/>
            <a:stretch/>
          </p:blipFill>
          <p:spPr>
            <a:xfrm>
              <a:off x="5197830" y="4592191"/>
              <a:ext cx="708291" cy="1269605"/>
            </a:xfrm>
            <a:prstGeom prst="rect">
              <a:avLst/>
            </a:prstGeom>
          </p:spPr>
        </p:pic>
      </p:grpSp>
      <p:cxnSp>
        <p:nvCxnSpPr>
          <p:cNvPr id="18" name="直線コネクタ 17">
            <a:extLst>
              <a:ext uri="{FF2B5EF4-FFF2-40B4-BE49-F238E27FC236}">
                <a16:creationId xmlns:a16="http://schemas.microsoft.com/office/drawing/2014/main" id="{0B2AE6C0-6D8F-4126-98E7-3C385024628B}"/>
              </a:ext>
            </a:extLst>
          </p:cNvPr>
          <p:cNvCxnSpPr/>
          <p:nvPr/>
        </p:nvCxnSpPr>
        <p:spPr>
          <a:xfrm>
            <a:off x="5676918" y="4182230"/>
            <a:ext cx="1322688"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9" name="図 18">
            <a:extLst>
              <a:ext uri="{FF2B5EF4-FFF2-40B4-BE49-F238E27FC236}">
                <a16:creationId xmlns:a16="http://schemas.microsoft.com/office/drawing/2014/main" id="{2FB7B782-770B-4BE7-8776-A30946649C9E}"/>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135360" y="3330251"/>
            <a:ext cx="405802" cy="777786"/>
          </a:xfrm>
          <a:prstGeom prst="rect">
            <a:avLst/>
          </a:prstGeom>
        </p:spPr>
      </p:pic>
      <p:grpSp>
        <p:nvGrpSpPr>
          <p:cNvPr id="7" name="グループ化 6">
            <a:extLst>
              <a:ext uri="{FF2B5EF4-FFF2-40B4-BE49-F238E27FC236}">
                <a16:creationId xmlns:a16="http://schemas.microsoft.com/office/drawing/2014/main" id="{DCAF5890-3EC4-4632-9C29-9A4FD03CEB25}"/>
              </a:ext>
            </a:extLst>
          </p:cNvPr>
          <p:cNvGrpSpPr/>
          <p:nvPr/>
        </p:nvGrpSpPr>
        <p:grpSpPr>
          <a:xfrm>
            <a:off x="5900144" y="4301394"/>
            <a:ext cx="879740" cy="952204"/>
            <a:chOff x="7671207" y="4592191"/>
            <a:chExt cx="1172986" cy="1269605"/>
          </a:xfrm>
        </p:grpSpPr>
        <p:pic>
          <p:nvPicPr>
            <p:cNvPr id="20" name="図 19">
              <a:extLst>
                <a:ext uri="{FF2B5EF4-FFF2-40B4-BE49-F238E27FC236}">
                  <a16:creationId xmlns:a16="http://schemas.microsoft.com/office/drawing/2014/main" id="{18F033B6-DC5C-4DB8-A2E6-8107E5ACCE63}"/>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671207" y="4592191"/>
              <a:ext cx="779808" cy="1269605"/>
            </a:xfrm>
            <a:prstGeom prst="rect">
              <a:avLst/>
            </a:prstGeom>
          </p:spPr>
        </p:pic>
        <p:pic>
          <p:nvPicPr>
            <p:cNvPr id="21" name="図 20">
              <a:extLst>
                <a:ext uri="{FF2B5EF4-FFF2-40B4-BE49-F238E27FC236}">
                  <a16:creationId xmlns:a16="http://schemas.microsoft.com/office/drawing/2014/main" id="{5D1B0D86-1203-47DD-8F12-E572E886C718}"/>
                </a:ext>
              </a:extLst>
            </p:cNvPr>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r="57228"/>
            <a:stretch/>
          </p:blipFill>
          <p:spPr>
            <a:xfrm>
              <a:off x="8510656" y="4592191"/>
              <a:ext cx="333537" cy="1269605"/>
            </a:xfrm>
            <a:prstGeom prst="rect">
              <a:avLst/>
            </a:prstGeom>
          </p:spPr>
        </p:pic>
      </p:grpSp>
      <p:pic>
        <p:nvPicPr>
          <p:cNvPr id="22" name="図 21">
            <a:extLst>
              <a:ext uri="{FF2B5EF4-FFF2-40B4-BE49-F238E27FC236}">
                <a16:creationId xmlns:a16="http://schemas.microsoft.com/office/drawing/2014/main" id="{3BCFF7FF-3F34-486D-A6D5-1CBBF0DB716D}"/>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70554" y="4301394"/>
            <a:ext cx="584856" cy="952204"/>
          </a:xfrm>
          <a:prstGeom prst="rect">
            <a:avLst/>
          </a:prstGeom>
        </p:spPr>
      </p:pic>
      <p:pic>
        <p:nvPicPr>
          <p:cNvPr id="23" name="図 22">
            <a:extLst>
              <a:ext uri="{FF2B5EF4-FFF2-40B4-BE49-F238E27FC236}">
                <a16:creationId xmlns:a16="http://schemas.microsoft.com/office/drawing/2014/main" id="{62C25CB7-952D-4919-BA07-7AF947F1107B}"/>
              </a:ext>
            </a:extLst>
          </p:cNvPr>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r="45927"/>
          <a:stretch/>
        </p:blipFill>
        <p:spPr>
          <a:xfrm>
            <a:off x="1957129" y="4301394"/>
            <a:ext cx="316249" cy="952204"/>
          </a:xfrm>
          <a:prstGeom prst="rect">
            <a:avLst/>
          </a:prstGeom>
        </p:spPr>
      </p:pic>
      <p:sp>
        <p:nvSpPr>
          <p:cNvPr id="24" name="テキスト ボックス 23">
            <a:extLst>
              <a:ext uri="{FF2B5EF4-FFF2-40B4-BE49-F238E27FC236}">
                <a16:creationId xmlns:a16="http://schemas.microsoft.com/office/drawing/2014/main" id="{69DE6902-B90A-4EDA-A7AA-BC4E4916964C}"/>
              </a:ext>
            </a:extLst>
          </p:cNvPr>
          <p:cNvSpPr txBox="1"/>
          <p:nvPr/>
        </p:nvSpPr>
        <p:spPr>
          <a:xfrm>
            <a:off x="716767" y="5360440"/>
            <a:ext cx="1509209" cy="369332"/>
          </a:xfrm>
          <a:prstGeom prst="rect">
            <a:avLst/>
          </a:prstGeom>
          <a:noFill/>
        </p:spPr>
        <p:txBody>
          <a:bodyPr wrap="square" rtlCol="0">
            <a:spAutoFit/>
          </a:bodyPr>
          <a:lstStyle/>
          <a:p>
            <a:r>
              <a:rPr lang="en-US" altLang="ja-JP" sz="1800" b="1" dirty="0">
                <a:latin typeface="BIZ UDPゴシック" panose="020B0400000000000000" pitchFamily="50" charset="-128"/>
                <a:ea typeface="BIZ UDPゴシック" panose="020B0400000000000000" pitchFamily="50" charset="-128"/>
              </a:rPr>
              <a:t>3.6</a:t>
            </a:r>
            <a:r>
              <a:rPr lang="ja-JP" altLang="en-US" sz="1800" b="1" dirty="0">
                <a:latin typeface="BIZ UDPゴシック" panose="020B0400000000000000" pitchFamily="50" charset="-128"/>
                <a:ea typeface="BIZ UDPゴシック" panose="020B0400000000000000" pitchFamily="50" charset="-128"/>
              </a:rPr>
              <a:t>人</a:t>
            </a:r>
            <a:r>
              <a:rPr lang="ja-JP" altLang="en-US" sz="1200" b="1" dirty="0">
                <a:latin typeface="BIZ UDPゴシック" panose="020B0400000000000000" pitchFamily="50" charset="-128"/>
                <a:ea typeface="BIZ UDPゴシック" panose="020B0400000000000000" pitchFamily="50" charset="-128"/>
              </a:rPr>
              <a:t>に</a:t>
            </a:r>
            <a:r>
              <a:rPr lang="en-US" altLang="ja-JP" sz="1800" b="1" dirty="0">
                <a:latin typeface="BIZ UDPゴシック" panose="020B0400000000000000" pitchFamily="50" charset="-128"/>
                <a:ea typeface="BIZ UDPゴシック" panose="020B0400000000000000" pitchFamily="50" charset="-128"/>
              </a:rPr>
              <a:t>1</a:t>
            </a:r>
            <a:r>
              <a:rPr lang="ja-JP" altLang="en-US" sz="1800" b="1" dirty="0">
                <a:latin typeface="BIZ UDPゴシック" panose="020B0400000000000000" pitchFamily="50" charset="-128"/>
                <a:ea typeface="BIZ UDPゴシック" panose="020B0400000000000000" pitchFamily="50" charset="-128"/>
              </a:rPr>
              <a:t>人</a:t>
            </a:r>
          </a:p>
        </p:txBody>
      </p:sp>
      <p:sp>
        <p:nvSpPr>
          <p:cNvPr id="28" name="テキスト ボックス 27">
            <a:extLst>
              <a:ext uri="{FF2B5EF4-FFF2-40B4-BE49-F238E27FC236}">
                <a16:creationId xmlns:a16="http://schemas.microsoft.com/office/drawing/2014/main" id="{25B8EE50-CCB2-414E-8B04-49A24E2849B2}"/>
              </a:ext>
            </a:extLst>
          </p:cNvPr>
          <p:cNvSpPr txBox="1"/>
          <p:nvPr/>
        </p:nvSpPr>
        <p:spPr>
          <a:xfrm>
            <a:off x="3312999" y="5360440"/>
            <a:ext cx="1509209" cy="369332"/>
          </a:xfrm>
          <a:prstGeom prst="rect">
            <a:avLst/>
          </a:prstGeom>
          <a:noFill/>
        </p:spPr>
        <p:txBody>
          <a:bodyPr wrap="square" rtlCol="0">
            <a:spAutoFit/>
          </a:bodyPr>
          <a:lstStyle/>
          <a:p>
            <a:r>
              <a:rPr lang="en-US" altLang="ja-JP" sz="1800" b="1" dirty="0">
                <a:latin typeface="BIZ UDPゴシック" panose="020B0400000000000000" pitchFamily="50" charset="-128"/>
                <a:ea typeface="BIZ UDPゴシック" panose="020B0400000000000000" pitchFamily="50" charset="-128"/>
              </a:rPr>
              <a:t>1.9</a:t>
            </a:r>
            <a:r>
              <a:rPr lang="ja-JP" altLang="en-US" sz="1200" b="1" dirty="0">
                <a:latin typeface="BIZ UDPゴシック" panose="020B0400000000000000" pitchFamily="50" charset="-128"/>
                <a:ea typeface="BIZ UDPゴシック" panose="020B0400000000000000" pitchFamily="50" charset="-128"/>
              </a:rPr>
              <a:t>に</a:t>
            </a:r>
            <a:r>
              <a:rPr lang="en-US" altLang="ja-JP" sz="1800" b="1" dirty="0">
                <a:latin typeface="BIZ UDPゴシック" panose="020B0400000000000000" pitchFamily="50" charset="-128"/>
                <a:ea typeface="BIZ UDPゴシック" panose="020B0400000000000000" pitchFamily="50" charset="-128"/>
              </a:rPr>
              <a:t>1</a:t>
            </a:r>
            <a:r>
              <a:rPr lang="ja-JP" altLang="en-US" sz="1800" b="1" dirty="0">
                <a:latin typeface="BIZ UDPゴシック" panose="020B0400000000000000" pitchFamily="50" charset="-128"/>
                <a:ea typeface="BIZ UDPゴシック" panose="020B0400000000000000" pitchFamily="50" charset="-128"/>
              </a:rPr>
              <a:t>人</a:t>
            </a:r>
          </a:p>
        </p:txBody>
      </p:sp>
      <p:sp>
        <p:nvSpPr>
          <p:cNvPr id="29" name="テキスト ボックス 28">
            <a:extLst>
              <a:ext uri="{FF2B5EF4-FFF2-40B4-BE49-F238E27FC236}">
                <a16:creationId xmlns:a16="http://schemas.microsoft.com/office/drawing/2014/main" id="{1545EEF4-D064-4454-A79B-895EE49EA85C}"/>
              </a:ext>
            </a:extLst>
          </p:cNvPr>
          <p:cNvSpPr txBox="1"/>
          <p:nvPr/>
        </p:nvSpPr>
        <p:spPr>
          <a:xfrm>
            <a:off x="5736505" y="5360440"/>
            <a:ext cx="1509209" cy="369332"/>
          </a:xfrm>
          <a:prstGeom prst="rect">
            <a:avLst/>
          </a:prstGeom>
          <a:noFill/>
        </p:spPr>
        <p:txBody>
          <a:bodyPr wrap="square" rtlCol="0">
            <a:spAutoFit/>
          </a:bodyPr>
          <a:lstStyle/>
          <a:p>
            <a:r>
              <a:rPr lang="en-US" altLang="ja-JP" sz="1800" b="1" dirty="0">
                <a:latin typeface="BIZ UDPゴシック" panose="020B0400000000000000" pitchFamily="50" charset="-128"/>
                <a:ea typeface="BIZ UDPゴシック" panose="020B0400000000000000" pitchFamily="50" charset="-128"/>
              </a:rPr>
              <a:t>1.3</a:t>
            </a:r>
            <a:r>
              <a:rPr lang="ja-JP" altLang="en-US" sz="1200" b="1" dirty="0">
                <a:latin typeface="BIZ UDPゴシック" panose="020B0400000000000000" pitchFamily="50" charset="-128"/>
                <a:ea typeface="BIZ UDPゴシック" panose="020B0400000000000000" pitchFamily="50" charset="-128"/>
              </a:rPr>
              <a:t>に</a:t>
            </a:r>
            <a:r>
              <a:rPr lang="en-US" altLang="ja-JP" sz="1800" b="1" dirty="0">
                <a:latin typeface="BIZ UDPゴシック" panose="020B0400000000000000" pitchFamily="50" charset="-128"/>
                <a:ea typeface="BIZ UDPゴシック" panose="020B0400000000000000" pitchFamily="50" charset="-128"/>
              </a:rPr>
              <a:t>1</a:t>
            </a:r>
            <a:r>
              <a:rPr lang="ja-JP" altLang="en-US" sz="1800" b="1" dirty="0">
                <a:latin typeface="BIZ UDPゴシック" panose="020B0400000000000000" pitchFamily="50" charset="-128"/>
                <a:ea typeface="BIZ UDPゴシック" panose="020B0400000000000000" pitchFamily="50" charset="-128"/>
              </a:rPr>
              <a:t>人</a:t>
            </a:r>
          </a:p>
        </p:txBody>
      </p:sp>
      <p:sp>
        <p:nvSpPr>
          <p:cNvPr id="32" name="テキスト ボックス 31">
            <a:extLst>
              <a:ext uri="{FF2B5EF4-FFF2-40B4-BE49-F238E27FC236}">
                <a16:creationId xmlns:a16="http://schemas.microsoft.com/office/drawing/2014/main" id="{6208C2E2-73BD-47DE-A294-C30142AA31A9}"/>
              </a:ext>
            </a:extLst>
          </p:cNvPr>
          <p:cNvSpPr txBox="1"/>
          <p:nvPr/>
        </p:nvSpPr>
        <p:spPr>
          <a:xfrm>
            <a:off x="513866" y="2941805"/>
            <a:ext cx="1509209" cy="369332"/>
          </a:xfrm>
          <a:prstGeom prst="rect">
            <a:avLst/>
          </a:prstGeom>
          <a:noFill/>
        </p:spPr>
        <p:txBody>
          <a:bodyPr wrap="square" rtlCol="0">
            <a:spAutoFit/>
          </a:bodyPr>
          <a:lstStyle/>
          <a:p>
            <a:r>
              <a:rPr lang="en-US" altLang="ja-JP" sz="1800" b="1" dirty="0">
                <a:solidFill>
                  <a:srgbClr val="C00000"/>
                </a:solidFill>
                <a:latin typeface="Arial Black" panose="020B0A04020102020204" pitchFamily="34" charset="0"/>
                <a:ea typeface="BIZ UDPゴシック" panose="020B0400000000000000" pitchFamily="50" charset="-128"/>
              </a:rPr>
              <a:t>2000</a:t>
            </a:r>
            <a:r>
              <a:rPr lang="ja-JP" altLang="en-US" sz="1800" b="1" dirty="0">
                <a:solidFill>
                  <a:srgbClr val="C00000"/>
                </a:solidFill>
                <a:latin typeface="Arial Black" panose="020B0A04020102020204" pitchFamily="34" charset="0"/>
                <a:ea typeface="BIZ UDPゴシック" panose="020B0400000000000000" pitchFamily="50" charset="-128"/>
              </a:rPr>
              <a:t>年</a:t>
            </a:r>
          </a:p>
        </p:txBody>
      </p:sp>
      <p:sp>
        <p:nvSpPr>
          <p:cNvPr id="33" name="テキスト ボックス 32">
            <a:extLst>
              <a:ext uri="{FF2B5EF4-FFF2-40B4-BE49-F238E27FC236}">
                <a16:creationId xmlns:a16="http://schemas.microsoft.com/office/drawing/2014/main" id="{CD63D719-F5B5-4017-9B7A-7DE7049E7FA7}"/>
              </a:ext>
            </a:extLst>
          </p:cNvPr>
          <p:cNvSpPr txBox="1"/>
          <p:nvPr/>
        </p:nvSpPr>
        <p:spPr>
          <a:xfrm>
            <a:off x="3133397" y="2941805"/>
            <a:ext cx="1509209" cy="369332"/>
          </a:xfrm>
          <a:prstGeom prst="rect">
            <a:avLst/>
          </a:prstGeom>
          <a:noFill/>
        </p:spPr>
        <p:txBody>
          <a:bodyPr wrap="square" rtlCol="0">
            <a:spAutoFit/>
          </a:bodyPr>
          <a:lstStyle/>
          <a:p>
            <a:r>
              <a:rPr lang="en-US" altLang="ja-JP" sz="1800" b="1" dirty="0">
                <a:solidFill>
                  <a:srgbClr val="C00000"/>
                </a:solidFill>
                <a:latin typeface="Arial Black" panose="020B0A04020102020204" pitchFamily="34" charset="0"/>
                <a:ea typeface="BIZ UDPゴシック" panose="020B0400000000000000" pitchFamily="50" charset="-128"/>
              </a:rPr>
              <a:t>2024</a:t>
            </a:r>
            <a:r>
              <a:rPr lang="ja-JP" altLang="en-US" sz="1800" b="1" dirty="0">
                <a:solidFill>
                  <a:srgbClr val="C00000"/>
                </a:solidFill>
                <a:latin typeface="Arial Black" panose="020B0A04020102020204" pitchFamily="34" charset="0"/>
                <a:ea typeface="BIZ UDPゴシック" panose="020B0400000000000000" pitchFamily="50" charset="-128"/>
              </a:rPr>
              <a:t>年</a:t>
            </a:r>
          </a:p>
        </p:txBody>
      </p:sp>
      <p:sp>
        <p:nvSpPr>
          <p:cNvPr id="34" name="テキスト ボックス 33">
            <a:extLst>
              <a:ext uri="{FF2B5EF4-FFF2-40B4-BE49-F238E27FC236}">
                <a16:creationId xmlns:a16="http://schemas.microsoft.com/office/drawing/2014/main" id="{A4CC052E-3F23-4200-BC07-62F15B33D796}"/>
              </a:ext>
            </a:extLst>
          </p:cNvPr>
          <p:cNvSpPr txBox="1"/>
          <p:nvPr/>
        </p:nvSpPr>
        <p:spPr>
          <a:xfrm>
            <a:off x="5595532" y="2941805"/>
            <a:ext cx="1509209" cy="369332"/>
          </a:xfrm>
          <a:prstGeom prst="rect">
            <a:avLst/>
          </a:prstGeom>
          <a:noFill/>
        </p:spPr>
        <p:txBody>
          <a:bodyPr wrap="square" rtlCol="0">
            <a:spAutoFit/>
          </a:bodyPr>
          <a:lstStyle/>
          <a:p>
            <a:r>
              <a:rPr lang="en-US" altLang="ja-JP" sz="1800" b="1" dirty="0">
                <a:solidFill>
                  <a:srgbClr val="C00000"/>
                </a:solidFill>
                <a:latin typeface="Arial Black" panose="020B0A04020102020204" pitchFamily="34" charset="0"/>
                <a:ea typeface="BIZ UDPゴシック" panose="020B0400000000000000" pitchFamily="50" charset="-128"/>
              </a:rPr>
              <a:t>2050</a:t>
            </a:r>
            <a:r>
              <a:rPr lang="ja-JP" altLang="en-US" sz="1800" b="1" dirty="0">
                <a:solidFill>
                  <a:srgbClr val="C00000"/>
                </a:solidFill>
                <a:latin typeface="Arial Black" panose="020B0A04020102020204" pitchFamily="34" charset="0"/>
                <a:ea typeface="BIZ UDPゴシック" panose="020B0400000000000000" pitchFamily="50" charset="-128"/>
              </a:rPr>
              <a:t>年</a:t>
            </a:r>
          </a:p>
        </p:txBody>
      </p:sp>
      <p:sp>
        <p:nvSpPr>
          <p:cNvPr id="30" name="四角形: 角を丸くする 29">
            <a:extLst>
              <a:ext uri="{FF2B5EF4-FFF2-40B4-BE49-F238E27FC236}">
                <a16:creationId xmlns:a16="http://schemas.microsoft.com/office/drawing/2014/main" id="{D4038B7D-A3A7-420C-8CFE-5F3A4790B341}"/>
              </a:ext>
            </a:extLst>
          </p:cNvPr>
          <p:cNvSpPr/>
          <p:nvPr/>
        </p:nvSpPr>
        <p:spPr>
          <a:xfrm>
            <a:off x="5367412" y="2358443"/>
            <a:ext cx="1721592" cy="44038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2100" dirty="0">
                <a:latin typeface="HGSｺﾞｼｯｸE" panose="020B0900000000000000" pitchFamily="50" charset="-128"/>
                <a:ea typeface="HGSｺﾞｼｯｸE" panose="020B0900000000000000" pitchFamily="50" charset="-128"/>
              </a:rPr>
              <a:t>私は </a:t>
            </a:r>
            <a:r>
              <a:rPr lang="en-US" altLang="ja-JP" sz="2100" dirty="0">
                <a:latin typeface="HGSｺﾞｼｯｸE" panose="020B0900000000000000" pitchFamily="50" charset="-128"/>
                <a:ea typeface="HGSｺﾞｼｯｸE" panose="020B0900000000000000" pitchFamily="50" charset="-128"/>
              </a:rPr>
              <a:t>  </a:t>
            </a:r>
            <a:r>
              <a:rPr lang="ja-JP" altLang="en-US" sz="2100" dirty="0">
                <a:latin typeface="HGSｺﾞｼｯｸE" panose="020B0900000000000000" pitchFamily="50" charset="-128"/>
                <a:ea typeface="HGSｺﾞｼｯｸE" panose="020B0900000000000000" pitchFamily="50" charset="-128"/>
              </a:rPr>
              <a:t>歳</a:t>
            </a:r>
          </a:p>
        </p:txBody>
      </p:sp>
      <p:sp>
        <p:nvSpPr>
          <p:cNvPr id="42" name="四角形: 角を丸くする 41">
            <a:extLst>
              <a:ext uri="{FF2B5EF4-FFF2-40B4-BE49-F238E27FC236}">
                <a16:creationId xmlns:a16="http://schemas.microsoft.com/office/drawing/2014/main" id="{53BAF2F4-B557-4326-81B2-6688D98F3437}"/>
              </a:ext>
            </a:extLst>
          </p:cNvPr>
          <p:cNvSpPr/>
          <p:nvPr/>
        </p:nvSpPr>
        <p:spPr>
          <a:xfrm>
            <a:off x="2887817" y="2371657"/>
            <a:ext cx="1721592" cy="44038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2100" dirty="0">
                <a:latin typeface="HGSｺﾞｼｯｸE" panose="020B0900000000000000" pitchFamily="50" charset="-128"/>
                <a:ea typeface="HGSｺﾞｼｯｸE" panose="020B0900000000000000" pitchFamily="50" charset="-128"/>
              </a:rPr>
              <a:t>私は </a:t>
            </a:r>
            <a:r>
              <a:rPr lang="en-US" altLang="ja-JP" sz="2100" dirty="0">
                <a:latin typeface="HGSｺﾞｼｯｸE" panose="020B0900000000000000" pitchFamily="50" charset="-128"/>
                <a:ea typeface="HGSｺﾞｼｯｸE" panose="020B0900000000000000" pitchFamily="50" charset="-128"/>
              </a:rPr>
              <a:t> </a:t>
            </a:r>
            <a:r>
              <a:rPr lang="ja-JP" altLang="en-US" sz="2100" dirty="0">
                <a:latin typeface="HGSｺﾞｼｯｸE" panose="020B0900000000000000" pitchFamily="50" charset="-128"/>
                <a:ea typeface="HGSｺﾞｼｯｸE" panose="020B0900000000000000" pitchFamily="50" charset="-128"/>
              </a:rPr>
              <a:t>歳</a:t>
            </a:r>
          </a:p>
        </p:txBody>
      </p:sp>
      <p:pic>
        <p:nvPicPr>
          <p:cNvPr id="4" name="図 3">
            <a:extLst>
              <a:ext uri="{FF2B5EF4-FFF2-40B4-BE49-F238E27FC236}">
                <a16:creationId xmlns:a16="http://schemas.microsoft.com/office/drawing/2014/main" id="{49E138FE-3E7D-4F8C-9955-948D98153911}"/>
              </a:ext>
            </a:extLst>
          </p:cNvPr>
          <p:cNvPicPr>
            <a:picLocks noChangeAspect="1"/>
          </p:cNvPicPr>
          <p:nvPr/>
        </p:nvPicPr>
        <p:blipFill>
          <a:blip r:embed="rId7"/>
          <a:stretch>
            <a:fillRect/>
          </a:stretch>
        </p:blipFill>
        <p:spPr>
          <a:xfrm>
            <a:off x="313763" y="4874699"/>
            <a:ext cx="1362574" cy="370364"/>
          </a:xfrm>
          <a:prstGeom prst="rect">
            <a:avLst/>
          </a:prstGeom>
        </p:spPr>
      </p:pic>
      <p:grpSp>
        <p:nvGrpSpPr>
          <p:cNvPr id="25" name="グループ化 24">
            <a:extLst>
              <a:ext uri="{FF2B5EF4-FFF2-40B4-BE49-F238E27FC236}">
                <a16:creationId xmlns:a16="http://schemas.microsoft.com/office/drawing/2014/main" id="{DE32DEA9-8D6C-4462-8343-736B5E941863}"/>
              </a:ext>
            </a:extLst>
          </p:cNvPr>
          <p:cNvGrpSpPr/>
          <p:nvPr/>
        </p:nvGrpSpPr>
        <p:grpSpPr>
          <a:xfrm>
            <a:off x="6697850" y="2134065"/>
            <a:ext cx="2472363" cy="3747742"/>
            <a:chOff x="8930466" y="1702420"/>
            <a:chExt cx="3296484" cy="4996989"/>
          </a:xfrm>
        </p:grpSpPr>
        <p:grpSp>
          <p:nvGrpSpPr>
            <p:cNvPr id="12" name="グループ化 11">
              <a:extLst>
                <a:ext uri="{FF2B5EF4-FFF2-40B4-BE49-F238E27FC236}">
                  <a16:creationId xmlns:a16="http://schemas.microsoft.com/office/drawing/2014/main" id="{CDEBC60F-ADA8-45E3-BF0E-F9C51D941674}"/>
                </a:ext>
              </a:extLst>
            </p:cNvPr>
            <p:cNvGrpSpPr/>
            <p:nvPr/>
          </p:nvGrpSpPr>
          <p:grpSpPr>
            <a:xfrm>
              <a:off x="8930466" y="1702420"/>
              <a:ext cx="3296484" cy="3033132"/>
              <a:chOff x="8930466" y="1702420"/>
              <a:chExt cx="3296484" cy="3033132"/>
            </a:xfrm>
          </p:grpSpPr>
          <p:pic>
            <p:nvPicPr>
              <p:cNvPr id="1030" name="Picture 6" descr="https://3.bp.blogspot.com/-LScfQuJRjeM/UZoVdyFXvJI/AAAAAAAATik/naucySgo6j8/s800/fukidashi01.png">
                <a:extLst>
                  <a:ext uri="{FF2B5EF4-FFF2-40B4-BE49-F238E27FC236}">
                    <a16:creationId xmlns:a16="http://schemas.microsoft.com/office/drawing/2014/main" id="{2D29066F-9E90-4435-9B8D-76DC344504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99882">
                <a:off x="8930466" y="1702420"/>
                <a:ext cx="3175715" cy="3033132"/>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C27F905B-6924-4D20-89D4-DC9119FD95FE}"/>
                  </a:ext>
                </a:extLst>
              </p:cNvPr>
              <p:cNvPicPr>
                <a:picLocks noChangeAspect="1"/>
              </p:cNvPicPr>
              <p:nvPr/>
            </p:nvPicPr>
            <p:blipFill>
              <a:blip r:embed="rId9"/>
              <a:stretch>
                <a:fillRect/>
              </a:stretch>
            </p:blipFill>
            <p:spPr>
              <a:xfrm>
                <a:off x="9459126" y="2457779"/>
                <a:ext cx="2767824" cy="1390008"/>
              </a:xfrm>
              <a:prstGeom prst="rect">
                <a:avLst/>
              </a:prstGeom>
            </p:spPr>
          </p:pic>
        </p:grpSp>
        <p:pic>
          <p:nvPicPr>
            <p:cNvPr id="36" name="Picture 6" descr="http://2.bp.blogspot.com/-g7e7eo3AIH8/WIWLc72z73I/AAAAAAABBR4/yxUpQGcCf_oMRj_kZp873qVWcdSDDosqQCLcB/s800/nenkin_kataguruma.png">
              <a:extLst>
                <a:ext uri="{FF2B5EF4-FFF2-40B4-BE49-F238E27FC236}">
                  <a16:creationId xmlns:a16="http://schemas.microsoft.com/office/drawing/2014/main" id="{A0A6FE0E-3579-4FD1-9CE4-E872E6B5B26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807561" y="3754577"/>
              <a:ext cx="2223348" cy="29448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0816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6"/>
                                        </p:tgtEl>
                                        <p:attrNameLst>
                                          <p:attrName>r</p:attrName>
                                        </p:attrNameLst>
                                      </p:cBhvr>
                                    </p:animRot>
                                    <p:animRot by="-240000">
                                      <p:cBhvr>
                                        <p:cTn id="7" dur="200" fill="hold">
                                          <p:stCondLst>
                                            <p:cond delay="200"/>
                                          </p:stCondLst>
                                        </p:cTn>
                                        <p:tgtEl>
                                          <p:spTgt spid="26"/>
                                        </p:tgtEl>
                                        <p:attrNameLst>
                                          <p:attrName>r</p:attrName>
                                        </p:attrNameLst>
                                      </p:cBhvr>
                                    </p:animRot>
                                    <p:animRot by="240000">
                                      <p:cBhvr>
                                        <p:cTn id="8" dur="200" fill="hold">
                                          <p:stCondLst>
                                            <p:cond delay="400"/>
                                          </p:stCondLst>
                                        </p:cTn>
                                        <p:tgtEl>
                                          <p:spTgt spid="26"/>
                                        </p:tgtEl>
                                        <p:attrNameLst>
                                          <p:attrName>r</p:attrName>
                                        </p:attrNameLst>
                                      </p:cBhvr>
                                    </p:animRot>
                                    <p:animRot by="-240000">
                                      <p:cBhvr>
                                        <p:cTn id="9" dur="200" fill="hold">
                                          <p:stCondLst>
                                            <p:cond delay="600"/>
                                          </p:stCondLst>
                                        </p:cTn>
                                        <p:tgtEl>
                                          <p:spTgt spid="26"/>
                                        </p:tgtEl>
                                        <p:attrNameLst>
                                          <p:attrName>r</p:attrName>
                                        </p:attrNameLst>
                                      </p:cBhvr>
                                    </p:animRot>
                                    <p:animRot by="120000">
                                      <p:cBhvr>
                                        <p:cTn id="10" dur="200" fill="hold">
                                          <p:stCondLst>
                                            <p:cond delay="800"/>
                                          </p:stCondLst>
                                        </p:cTn>
                                        <p:tgtEl>
                                          <p:spTgt spid="2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anim calcmode="lin" valueType="num">
                                      <p:cBhvr>
                                        <p:cTn id="24" dur="1000" fill="hold"/>
                                        <p:tgtEl>
                                          <p:spTgt spid="25"/>
                                        </p:tgtEl>
                                        <p:attrNameLst>
                                          <p:attrName>ppt_x</p:attrName>
                                        </p:attrNameLst>
                                      </p:cBhvr>
                                      <p:tavLst>
                                        <p:tav tm="0">
                                          <p:val>
                                            <p:strVal val="#ppt_x"/>
                                          </p:val>
                                        </p:tav>
                                        <p:tav tm="100000">
                                          <p:val>
                                            <p:strVal val="#ppt_x"/>
                                          </p:val>
                                        </p:tav>
                                      </p:tavLst>
                                    </p:anim>
                                    <p:anim calcmode="lin" valueType="num">
                                      <p:cBhvr>
                                        <p:cTn id="2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2"/>
          <p:cNvSpPr txBox="1">
            <a:spLocks/>
          </p:cNvSpPr>
          <p:nvPr/>
        </p:nvSpPr>
        <p:spPr>
          <a:xfrm>
            <a:off x="0" y="2"/>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国民負担の国際比較</a:t>
            </a:r>
            <a:endParaRPr lang="ja-JP" altLang="en-US" sz="3200" b="0"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2A0BCDD0-88C7-499B-9650-75BEA5960657}"/>
              </a:ext>
            </a:extLst>
          </p:cNvPr>
          <p:cNvPicPr>
            <a:picLocks noChangeAspect="1"/>
          </p:cNvPicPr>
          <p:nvPr/>
        </p:nvPicPr>
        <p:blipFill rotWithShape="1">
          <a:blip r:embed="rId3"/>
          <a:srcRect r="3746"/>
          <a:stretch/>
        </p:blipFill>
        <p:spPr>
          <a:xfrm>
            <a:off x="285724" y="1196752"/>
            <a:ext cx="8568952" cy="5328592"/>
          </a:xfrm>
          <a:prstGeom prst="rect">
            <a:avLst/>
          </a:prstGeom>
        </p:spPr>
      </p:pic>
    </p:spTree>
    <p:extLst>
      <p:ext uri="{BB962C8B-B14F-4D97-AF65-F5344CB8AC3E}">
        <p14:creationId xmlns:p14="http://schemas.microsoft.com/office/powerpoint/2010/main" val="402312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Rectangle 5"/>
          <p:cNvSpPr>
            <a:spLocks noChangeArrowheads="1"/>
          </p:cNvSpPr>
          <p:nvPr/>
        </p:nvSpPr>
        <p:spPr bwMode="auto">
          <a:xfrm>
            <a:off x="3418693" y="1474640"/>
            <a:ext cx="5473787" cy="37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申告納税制度・賦課課税制度</a:t>
            </a:r>
            <a:endParaRPr lang="en-US" altLang="ja-JP" dirty="0">
              <a:latin typeface="メイリオ" panose="020B0604030504040204" pitchFamily="50" charset="-128"/>
              <a:ea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所得税の仕組み</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所得税の計算方法</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所得税の計算方法（累進課税）</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消費税の仕組み</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垂直的公平・水平的公平</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タイトル 2"/>
          <p:cNvSpPr>
            <a:spLocks noGrp="1"/>
          </p:cNvSpPr>
          <p:nvPr>
            <p:ph type="title"/>
          </p:nvPr>
        </p:nvSpPr>
        <p:spPr/>
        <p:txBody>
          <a:bodyPr anchor="ctr">
            <a:normAutofit/>
          </a:bodyPr>
          <a:lstStyle/>
          <a:p>
            <a:pPr>
              <a:lnSpc>
                <a:spcPct val="100000"/>
              </a:lnSpc>
            </a:pPr>
            <a:r>
              <a:rPr lang="ja-JP" altLang="en-US"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申告と納税</a:t>
            </a:r>
            <a:br>
              <a:rPr lang="en-US" altLang="ja-JP"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の仕組み</a:t>
            </a:r>
            <a:endParaRPr kumimoji="1" lang="ja-JP" altLang="en-US"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8567738" y="6453188"/>
            <a:ext cx="576262" cy="404812"/>
          </a:xfrm>
        </p:spPr>
        <p:txBody>
          <a:bodyPr/>
          <a:lstStyle/>
          <a:p>
            <a:fld id="{C870111A-7876-4376-AA8A-B94741648D09}"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t>24</a:t>
            </a:fld>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4985969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7"/>
          <p:cNvSpPr>
            <a:spLocks noChangeArrowheads="1"/>
          </p:cNvSpPr>
          <p:nvPr/>
        </p:nvSpPr>
        <p:spPr bwMode="auto">
          <a:xfrm>
            <a:off x="3864936" y="1442272"/>
            <a:ext cx="4162425" cy="1095375"/>
          </a:xfrm>
          <a:prstGeom prst="rect">
            <a:avLst/>
          </a:prstGeom>
          <a:solidFill>
            <a:srgbClr val="0070C0"/>
          </a:solidFill>
          <a:ln w="57150" algn="ctr">
            <a:solidFill>
              <a:srgbClr val="00B0F0"/>
            </a:solidFill>
            <a:miter lim="800000"/>
            <a:headEnd/>
            <a:tailEnd/>
          </a:ln>
          <a:effectLst>
            <a:outerShdw blurRad="50800" dist="38100" dir="2700000" algn="tl" rotWithShape="0">
              <a:prstClr val="black">
                <a:alpha val="40000"/>
              </a:prstClr>
            </a:outerShdw>
          </a:effectLst>
        </p:spPr>
        <p:txBody>
          <a:bodyPr wrap="none" tIns="72000" bIns="0" anchor="ctr"/>
          <a:lstStyle/>
          <a:p>
            <a:pPr algn="ctr" eaLnBrk="1" fontAlgn="auto" hangingPunct="1">
              <a:spcBef>
                <a:spcPts val="0"/>
              </a:spcBef>
              <a:spcAft>
                <a:spcPts val="0"/>
              </a:spcAft>
              <a:defRPr/>
            </a:pPr>
            <a:r>
              <a:rPr lang="ja-JP" altLang="en-US" sz="4000" b="1" dirty="0">
                <a:solidFill>
                  <a:schemeClr val="bg1"/>
                </a:solidFill>
                <a:latin typeface="メイリオ" panose="020B0604030504040204" pitchFamily="50" charset="-128"/>
                <a:ea typeface="メイリオ" panose="020B0604030504040204" pitchFamily="50" charset="-128"/>
              </a:rPr>
              <a:t>申告納税制度</a:t>
            </a:r>
          </a:p>
        </p:txBody>
      </p:sp>
      <p:sp>
        <p:nvSpPr>
          <p:cNvPr id="18" name="Rectangle 2"/>
          <p:cNvSpPr txBox="1">
            <a:spLocks noChangeArrowheads="1"/>
          </p:cNvSpPr>
          <p:nvPr/>
        </p:nvSpPr>
        <p:spPr bwMode="auto">
          <a:xfrm>
            <a:off x="3732213" y="2614538"/>
            <a:ext cx="5221287" cy="1606550"/>
          </a:xfrm>
          <a:prstGeom prst="rect">
            <a:avLst/>
          </a:prstGeom>
          <a:noFill/>
          <a:ln w="9525">
            <a:noFill/>
            <a:miter lim="800000"/>
            <a:headEnd/>
            <a:tailEnd/>
          </a:ln>
        </p:spPr>
        <p:txBody>
          <a:bodyPr anchor="ctr"/>
          <a:lstStyle/>
          <a:p>
            <a:pPr fontAlgn="auto">
              <a:spcBef>
                <a:spcPts val="0"/>
              </a:spcBef>
              <a:spcAft>
                <a:spcPts val="0"/>
              </a:spcAft>
              <a:defRPr/>
            </a:pPr>
            <a:r>
              <a:rPr lang="ja-JP" altLang="en-US" sz="2000" kern="0" dirty="0">
                <a:latin typeface="メイリオ" panose="020B0604030504040204" pitchFamily="50" charset="-128"/>
                <a:ea typeface="メイリオ" panose="020B0604030504040204" pitchFamily="50" charset="-128"/>
                <a:cs typeface="+mj-cs"/>
              </a:rPr>
              <a:t>納税者自ら計算・申告をして納付する制度</a:t>
            </a:r>
          </a:p>
          <a:p>
            <a:pPr fontAlgn="auto">
              <a:lnSpc>
                <a:spcPts val="1500"/>
              </a:lnSpc>
              <a:spcBef>
                <a:spcPts val="0"/>
              </a:spcBef>
              <a:spcAft>
                <a:spcPts val="0"/>
              </a:spcAft>
              <a:defRPr/>
            </a:pPr>
            <a:endParaRPr lang="ja-JP" altLang="en-US" sz="2000" kern="0" dirty="0">
              <a:latin typeface="メイリオ" panose="020B0604030504040204" pitchFamily="50" charset="-128"/>
              <a:ea typeface="メイリオ" panose="020B0604030504040204" pitchFamily="50" charset="-128"/>
              <a:cs typeface="+mj-cs"/>
            </a:endParaRPr>
          </a:p>
          <a:p>
            <a:pPr fontAlgn="auto">
              <a:spcBef>
                <a:spcPts val="0"/>
              </a:spcBef>
              <a:spcAft>
                <a:spcPts val="0"/>
              </a:spcAft>
              <a:defRPr/>
            </a:pPr>
            <a:r>
              <a:rPr lang="ja-JP" altLang="en-US" sz="2000" kern="0" dirty="0">
                <a:latin typeface="メイリオ" panose="020B0604030504040204" pitchFamily="50" charset="-128"/>
                <a:ea typeface="メイリオ" panose="020B0604030504040204" pitchFamily="50" charset="-128"/>
                <a:cs typeface="+mj-cs"/>
              </a:rPr>
              <a:t>昭和</a:t>
            </a:r>
            <a:r>
              <a:rPr lang="en-US" altLang="ja-JP" sz="2000" kern="0" dirty="0">
                <a:latin typeface="メイリオ" panose="020B0604030504040204" pitchFamily="50" charset="-128"/>
                <a:ea typeface="メイリオ" panose="020B0604030504040204" pitchFamily="50" charset="-128"/>
                <a:cs typeface="+mj-cs"/>
              </a:rPr>
              <a:t>22</a:t>
            </a:r>
            <a:r>
              <a:rPr lang="ja-JP" altLang="en-US" sz="2000" kern="0" dirty="0">
                <a:latin typeface="メイリオ" panose="020B0604030504040204" pitchFamily="50" charset="-128"/>
                <a:ea typeface="メイリオ" panose="020B0604030504040204" pitchFamily="50" charset="-128"/>
                <a:cs typeface="+mj-cs"/>
              </a:rPr>
              <a:t>年に、税制を民主化するために申告納税制度が採用され、その後も多くの国税に適用され現在に至る。</a:t>
            </a:r>
          </a:p>
        </p:txBody>
      </p:sp>
      <p:sp>
        <p:nvSpPr>
          <p:cNvPr id="19" name="Rectangle 7"/>
          <p:cNvSpPr>
            <a:spLocks noChangeArrowheads="1"/>
          </p:cNvSpPr>
          <p:nvPr/>
        </p:nvSpPr>
        <p:spPr bwMode="auto">
          <a:xfrm>
            <a:off x="327025" y="4595876"/>
            <a:ext cx="4162425" cy="1095375"/>
          </a:xfrm>
          <a:prstGeom prst="rect">
            <a:avLst/>
          </a:prstGeom>
          <a:solidFill>
            <a:srgbClr val="008000"/>
          </a:solidFill>
          <a:ln w="57150" algn="ctr">
            <a:solidFill>
              <a:srgbClr val="33CC33"/>
            </a:solidFill>
            <a:miter lim="800000"/>
            <a:headEnd/>
            <a:tailEnd/>
          </a:ln>
          <a:effectLst>
            <a:outerShdw blurRad="50800" dist="38100" dir="2700000" algn="tl" rotWithShape="0">
              <a:prstClr val="black">
                <a:alpha val="40000"/>
              </a:prstClr>
            </a:outerShdw>
          </a:effectLst>
        </p:spPr>
        <p:txBody>
          <a:bodyPr wrap="none" tIns="0" bIns="144000" anchor="b"/>
          <a:lstStyle/>
          <a:p>
            <a:pPr algn="ctr" eaLnBrk="1" fontAlgn="auto" hangingPunct="1">
              <a:spcBef>
                <a:spcPts val="0"/>
              </a:spcBef>
              <a:spcAft>
                <a:spcPts val="0"/>
              </a:spcAft>
              <a:defRPr/>
            </a:pPr>
            <a:r>
              <a:rPr lang="ja-JP" altLang="en-US" sz="4000" b="1" dirty="0">
                <a:solidFill>
                  <a:schemeClr val="bg1"/>
                </a:solidFill>
                <a:latin typeface="メイリオ" panose="020B0604030504040204" pitchFamily="50" charset="-128"/>
                <a:ea typeface="メイリオ" panose="020B0604030504040204" pitchFamily="50" charset="-128"/>
              </a:rPr>
              <a:t>賦課課税制度</a:t>
            </a:r>
          </a:p>
        </p:txBody>
      </p:sp>
      <p:sp>
        <p:nvSpPr>
          <p:cNvPr id="20" name="Rectangle 2"/>
          <p:cNvSpPr txBox="1">
            <a:spLocks noChangeArrowheads="1"/>
          </p:cNvSpPr>
          <p:nvPr/>
        </p:nvSpPr>
        <p:spPr bwMode="auto">
          <a:xfrm>
            <a:off x="899592" y="4739892"/>
            <a:ext cx="2774950" cy="255588"/>
          </a:xfrm>
          <a:prstGeom prst="rect">
            <a:avLst/>
          </a:prstGeom>
          <a:noFill/>
          <a:ln w="9525">
            <a:noFill/>
            <a:miter lim="800000"/>
            <a:headEnd/>
            <a:tailEnd/>
          </a:ln>
        </p:spPr>
        <p:txBody>
          <a:bodyPr anchor="b"/>
          <a:lstStyle/>
          <a:p>
            <a:pPr fontAlgn="auto">
              <a:spcBef>
                <a:spcPts val="0"/>
              </a:spcBef>
              <a:spcAft>
                <a:spcPts val="0"/>
              </a:spcAft>
              <a:defRPr/>
            </a:pPr>
            <a:r>
              <a:rPr lang="ja-JP" altLang="en-US" sz="1400" b="1" kern="0" dirty="0">
                <a:solidFill>
                  <a:schemeClr val="bg1"/>
                </a:solidFill>
                <a:latin typeface="メイリオ" panose="020B0604030504040204" pitchFamily="50" charset="-128"/>
                <a:ea typeface="メイリオ" panose="020B0604030504040204" pitchFamily="50" charset="-128"/>
                <a:cs typeface="+mj-cs"/>
              </a:rPr>
              <a:t>ふ　　 か　　か　ぜ　</a:t>
            </a:r>
            <a:r>
              <a:rPr lang="ja-JP" altLang="en-US" sz="1400" b="1" kern="0" dirty="0" err="1">
                <a:solidFill>
                  <a:schemeClr val="bg1"/>
                </a:solidFill>
                <a:latin typeface="メイリオ" panose="020B0604030504040204" pitchFamily="50" charset="-128"/>
                <a:ea typeface="メイリオ" panose="020B0604030504040204" pitchFamily="50" charset="-128"/>
                <a:cs typeface="+mj-cs"/>
              </a:rPr>
              <a:t>い</a:t>
            </a:r>
            <a:endParaRPr lang="ja-JP" altLang="en-US" sz="1400" b="1" kern="0" dirty="0">
              <a:solidFill>
                <a:schemeClr val="bg1"/>
              </a:solidFill>
              <a:latin typeface="メイリオ" panose="020B0604030504040204" pitchFamily="50" charset="-128"/>
              <a:ea typeface="メイリオ" panose="020B0604030504040204" pitchFamily="50" charset="-128"/>
              <a:cs typeface="+mj-cs"/>
            </a:endParaRPr>
          </a:p>
        </p:txBody>
      </p:sp>
      <p:sp>
        <p:nvSpPr>
          <p:cNvPr id="21" name="Rectangle 2"/>
          <p:cNvSpPr txBox="1">
            <a:spLocks noChangeArrowheads="1"/>
          </p:cNvSpPr>
          <p:nvPr/>
        </p:nvSpPr>
        <p:spPr bwMode="auto">
          <a:xfrm>
            <a:off x="4578053" y="4653136"/>
            <a:ext cx="4462463" cy="1403351"/>
          </a:xfrm>
          <a:prstGeom prst="rect">
            <a:avLst/>
          </a:prstGeom>
          <a:noFill/>
          <a:ln w="9525">
            <a:noFill/>
            <a:miter lim="800000"/>
            <a:headEnd/>
            <a:tailEnd/>
          </a:ln>
        </p:spPr>
        <p:txBody>
          <a:bodyPr anchor="ctr"/>
          <a:lstStyle/>
          <a:p>
            <a:pPr fontAlgn="auto">
              <a:spcBef>
                <a:spcPts val="0"/>
              </a:spcBef>
              <a:spcAft>
                <a:spcPts val="0"/>
              </a:spcAft>
              <a:defRPr/>
            </a:pPr>
            <a:r>
              <a:rPr lang="ja-JP" altLang="en-US" sz="2000" kern="0" dirty="0">
                <a:latin typeface="メイリオ" panose="020B0604030504040204" pitchFamily="50" charset="-128"/>
                <a:ea typeface="メイリオ" panose="020B0604030504040204" pitchFamily="50" charset="-128"/>
                <a:cs typeface="+mj-cs"/>
              </a:rPr>
              <a:t>行政機関により税額を確定する方法</a:t>
            </a:r>
          </a:p>
          <a:p>
            <a:pPr fontAlgn="auto">
              <a:lnSpc>
                <a:spcPts val="1500"/>
              </a:lnSpc>
              <a:spcBef>
                <a:spcPts val="0"/>
              </a:spcBef>
              <a:spcAft>
                <a:spcPts val="0"/>
              </a:spcAft>
              <a:defRPr/>
            </a:pPr>
            <a:endParaRPr lang="ja-JP" altLang="en-US" sz="2000" kern="0" dirty="0">
              <a:latin typeface="メイリオ" panose="020B0604030504040204" pitchFamily="50" charset="-128"/>
              <a:ea typeface="メイリオ" panose="020B0604030504040204" pitchFamily="50" charset="-128"/>
              <a:cs typeface="+mj-cs"/>
            </a:endParaRPr>
          </a:p>
          <a:p>
            <a:pPr fontAlgn="auto">
              <a:spcBef>
                <a:spcPts val="0"/>
              </a:spcBef>
              <a:spcAft>
                <a:spcPts val="0"/>
              </a:spcAft>
              <a:defRPr/>
            </a:pPr>
            <a:r>
              <a:rPr lang="ja-JP" altLang="en-US" sz="2000" kern="0" dirty="0">
                <a:latin typeface="メイリオ" panose="020B0604030504040204" pitchFamily="50" charset="-128"/>
                <a:ea typeface="メイリオ" panose="020B0604030504040204" pitchFamily="50" charset="-128"/>
                <a:cs typeface="+mj-cs"/>
              </a:rPr>
              <a:t>地方税はこの方法が一般的</a:t>
            </a:r>
          </a:p>
          <a:p>
            <a:pPr fontAlgn="auto">
              <a:spcBef>
                <a:spcPts val="0"/>
              </a:spcBef>
              <a:spcAft>
                <a:spcPts val="0"/>
              </a:spcAft>
              <a:defRPr/>
            </a:pPr>
            <a:r>
              <a:rPr lang="ja-JP" altLang="en-US" sz="2000" kern="0" dirty="0">
                <a:latin typeface="メイリオ" panose="020B0604030504040204" pitchFamily="50" charset="-128"/>
                <a:ea typeface="メイリオ" panose="020B0604030504040204" pitchFamily="50" charset="-128"/>
                <a:cs typeface="+mj-cs"/>
              </a:rPr>
              <a:t>（自動車税・固定資産税など）</a:t>
            </a:r>
          </a:p>
          <a:p>
            <a:pPr fontAlgn="auto">
              <a:spcBef>
                <a:spcPts val="0"/>
              </a:spcBef>
              <a:spcAft>
                <a:spcPts val="0"/>
              </a:spcAft>
              <a:defRPr/>
            </a:pPr>
            <a:endParaRPr lang="ja-JP" altLang="en-US" sz="2000" kern="0" dirty="0">
              <a:solidFill>
                <a:schemeClr val="tx2"/>
              </a:solidFill>
              <a:latin typeface="HG丸ｺﾞｼｯｸM-PRO" pitchFamily="50" charset="-128"/>
              <a:ea typeface="HG丸ｺﾞｼｯｸM-PRO" pitchFamily="50" charset="-128"/>
              <a:cs typeface="+mj-cs"/>
            </a:endParaRPr>
          </a:p>
        </p:txBody>
      </p:sp>
      <p:sp>
        <p:nvSpPr>
          <p:cNvPr id="9" name="タイトル 2"/>
          <p:cNvSpPr>
            <a:spLocks noGrp="1"/>
          </p:cNvSpPr>
          <p:nvPr>
            <p:ph type="title"/>
          </p:nvPr>
        </p:nvSpPr>
        <p:spPr>
          <a:xfrm>
            <a:off x="0" y="2"/>
            <a:ext cx="9140400" cy="972000"/>
          </a:xfrm>
          <a:solidFill>
            <a:srgbClr val="0070C0"/>
          </a:solidFill>
        </p:spPr>
        <p:txBody>
          <a:bodyPr anchor="ctr">
            <a:normAutofit/>
          </a:bodyPr>
          <a:lstStyle/>
          <a:p>
            <a:pPr>
              <a:lnSpc>
                <a:spcPct val="150000"/>
              </a:lnSpc>
            </a:pPr>
            <a:r>
              <a:rPr lang="ja-JP" altLang="en-US" sz="3600" dirty="0">
                <a:latin typeface="メイリオ" panose="020B0604030504040204" pitchFamily="50" charset="-128"/>
                <a:ea typeface="メイリオ" panose="020B0604030504040204" pitchFamily="50" charset="-128"/>
              </a:rPr>
              <a:t>申告納税制度・賦課課税制度</a:t>
            </a:r>
            <a:endParaRPr kumimoji="1" lang="ja-JP" altLang="en-US" sz="3200" b="0" dirty="0">
              <a:latin typeface="メイリオ" panose="020B0604030504040204" pitchFamily="50" charset="-128"/>
              <a:ea typeface="メイリオ" panose="020B0604030504040204" pitchFamily="50" charset="-128"/>
            </a:endParaRPr>
          </a:p>
        </p:txBody>
      </p:sp>
      <p:pic>
        <p:nvPicPr>
          <p:cNvPr id="11" name="図 10"/>
          <p:cNvPicPr>
            <a:picLocks noChangeAspect="1"/>
          </p:cNvPicPr>
          <p:nvPr/>
        </p:nvPicPr>
        <p:blipFill>
          <a:blip r:embed="rId3" cstate="print">
            <a:clrChange>
              <a:clrFrom>
                <a:srgbClr val="FDFFFE"/>
              </a:clrFrom>
              <a:clrTo>
                <a:srgbClr val="FDFFFE">
                  <a:alpha val="0"/>
                </a:srgbClr>
              </a:clrTo>
            </a:clrChange>
            <a:extLst>
              <a:ext uri="{28A0092B-C50C-407E-A947-70E740481C1C}">
                <a14:useLocalDpi xmlns:a14="http://schemas.microsoft.com/office/drawing/2010/main" val="0"/>
              </a:ext>
            </a:extLst>
          </a:blip>
          <a:stretch>
            <a:fillRect/>
          </a:stretch>
        </p:blipFill>
        <p:spPr>
          <a:xfrm>
            <a:off x="611560" y="1629040"/>
            <a:ext cx="1454083" cy="2160000"/>
          </a:xfrm>
          <a:prstGeom prst="rect">
            <a:avLst/>
          </a:prstGeom>
          <a:ln w="6350">
            <a:noFill/>
          </a:ln>
        </p:spPr>
      </p:pic>
      <p:pic>
        <p:nvPicPr>
          <p:cNvPr id="12" name="図 11"/>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133896" y="1946328"/>
            <a:ext cx="1474236" cy="2160000"/>
          </a:xfrm>
          <a:prstGeom prst="rect">
            <a:avLst/>
          </a:prstGeom>
          <a:ln w="6350">
            <a:noFill/>
          </a:ln>
        </p:spPr>
      </p:pic>
    </p:spTree>
    <p:extLst>
      <p:ext uri="{BB962C8B-B14F-4D97-AF65-F5344CB8AC3E}">
        <p14:creationId xmlns:p14="http://schemas.microsoft.com/office/powerpoint/2010/main" val="3752082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heckerboard(across)">
                                      <p:cBhvr>
                                        <p:cTn id="10" dur="500"/>
                                        <p:tgtEl>
                                          <p:spTgt spid="2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checkerboard(across)">
                                      <p:cBhvr>
                                        <p:cTn id="13" dur="500"/>
                                        <p:tgtEl>
                                          <p:spTgt spid="1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heckerboard(across)">
                                      <p:cBhvr>
                                        <p:cTn id="18" dur="500"/>
                                        <p:tgtEl>
                                          <p:spTgt spid="1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heckerboard(across)">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animBg="1"/>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2"/>
          <p:cNvSpPr>
            <a:spLocks noChangeArrowheads="1"/>
          </p:cNvSpPr>
          <p:nvPr/>
        </p:nvSpPr>
        <p:spPr bwMode="auto">
          <a:xfrm>
            <a:off x="363538" y="1211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Calibri" panose="020F0502020204030204" pitchFamily="34" charset="0"/>
              <a:ea typeface="ＭＳ Ｐゴシック" panose="020B0600070205080204" pitchFamily="50" charset="-128"/>
            </a:endParaRPr>
          </a:p>
        </p:txBody>
      </p:sp>
      <p:sp>
        <p:nvSpPr>
          <p:cNvPr id="31751" name="Rectangle 5"/>
          <p:cNvSpPr>
            <a:spLocks noChangeArrowheads="1"/>
          </p:cNvSpPr>
          <p:nvPr/>
        </p:nvSpPr>
        <p:spPr bwMode="auto">
          <a:xfrm>
            <a:off x="363538" y="1211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Calibri" panose="020F0502020204030204" pitchFamily="34" charset="0"/>
              <a:ea typeface="ＭＳ Ｐゴシック" panose="020B0600070205080204" pitchFamily="50" charset="-128"/>
            </a:endParaRPr>
          </a:p>
        </p:txBody>
      </p:sp>
      <p:sp>
        <p:nvSpPr>
          <p:cNvPr id="29" name="右矢印 20"/>
          <p:cNvSpPr>
            <a:spLocks noChangeArrowheads="1"/>
          </p:cNvSpPr>
          <p:nvPr/>
        </p:nvSpPr>
        <p:spPr bwMode="auto">
          <a:xfrm rot="1301453">
            <a:off x="6573838" y="2393950"/>
            <a:ext cx="760412" cy="928688"/>
          </a:xfrm>
          <a:prstGeom prst="rightArrow">
            <a:avLst>
              <a:gd name="adj1" fmla="val 50000"/>
              <a:gd name="adj2" fmla="val 50000"/>
            </a:avLst>
          </a:prstGeom>
          <a:solidFill>
            <a:srgbClr val="FF0000"/>
          </a:solidFill>
          <a:ln w="38100" algn="ctr">
            <a:solidFill>
              <a:srgbClr val="FF9999"/>
            </a:solidFill>
            <a:round/>
            <a:headEnd/>
            <a:tailEnd/>
          </a:ln>
          <a:effectLst>
            <a:outerShdw blurRad="50800" dist="38100" dir="2700000" algn="tl" rotWithShape="0">
              <a:prstClr val="black">
                <a:alpha val="40000"/>
              </a:prstClr>
            </a:outerShdw>
          </a:effectLst>
        </p:spPr>
        <p:txBody>
          <a:bodyPr wrap="none" anchor="ctr"/>
          <a:lstStyle/>
          <a:p>
            <a:pPr eaLnBrk="1" fontAlgn="auto" hangingPunct="1">
              <a:spcBef>
                <a:spcPts val="0"/>
              </a:spcBef>
              <a:spcAft>
                <a:spcPts val="0"/>
              </a:spcAft>
              <a:defRPr/>
            </a:pPr>
            <a:endParaRPr lang="ja-JP" altLang="en-US">
              <a:latin typeface="+mn-lt"/>
              <a:ea typeface="+mn-ea"/>
            </a:endParaRPr>
          </a:p>
        </p:txBody>
      </p:sp>
      <p:sp>
        <p:nvSpPr>
          <p:cNvPr id="31" name="右矢印 20"/>
          <p:cNvSpPr>
            <a:spLocks noChangeArrowheads="1"/>
          </p:cNvSpPr>
          <p:nvPr/>
        </p:nvSpPr>
        <p:spPr bwMode="auto">
          <a:xfrm rot="19466738">
            <a:off x="6640513" y="4570413"/>
            <a:ext cx="762000" cy="928687"/>
          </a:xfrm>
          <a:prstGeom prst="rightArrow">
            <a:avLst>
              <a:gd name="adj1" fmla="val 50000"/>
              <a:gd name="adj2" fmla="val 50000"/>
            </a:avLst>
          </a:prstGeom>
          <a:solidFill>
            <a:srgbClr val="FF0000"/>
          </a:solidFill>
          <a:ln w="38100" algn="ctr">
            <a:solidFill>
              <a:srgbClr val="FF9999"/>
            </a:solidFill>
            <a:round/>
            <a:headEnd/>
            <a:tailEnd/>
          </a:ln>
          <a:effectLst>
            <a:outerShdw blurRad="50800" dist="38100" dir="2700000" algn="tl" rotWithShape="0">
              <a:prstClr val="black">
                <a:alpha val="40000"/>
              </a:prstClr>
            </a:outerShdw>
          </a:effectLst>
        </p:spPr>
        <p:txBody>
          <a:bodyPr wrap="none" anchor="ctr"/>
          <a:lstStyle/>
          <a:p>
            <a:pPr eaLnBrk="1" fontAlgn="auto" hangingPunct="1">
              <a:spcBef>
                <a:spcPts val="0"/>
              </a:spcBef>
              <a:spcAft>
                <a:spcPts val="0"/>
              </a:spcAft>
              <a:defRPr/>
            </a:pPr>
            <a:endParaRPr lang="ja-JP" altLang="en-US">
              <a:latin typeface="+mn-lt"/>
              <a:ea typeface="+mn-ea"/>
            </a:endParaRPr>
          </a:p>
        </p:txBody>
      </p:sp>
      <p:sp>
        <p:nvSpPr>
          <p:cNvPr id="18" name="タイトル 2"/>
          <p:cNvSpPr>
            <a:spLocks noGrp="1"/>
          </p:cNvSpPr>
          <p:nvPr>
            <p:ph type="title"/>
          </p:nvPr>
        </p:nvSpPr>
        <p:spPr>
          <a:xfrm>
            <a:off x="0" y="2"/>
            <a:ext cx="9140400" cy="972000"/>
          </a:xfrm>
          <a:solidFill>
            <a:srgbClr val="0070C0"/>
          </a:solidFill>
        </p:spPr>
        <p:txBody>
          <a:bodyPr anchor="ctr">
            <a:normAutofit/>
          </a:bodyPr>
          <a:lstStyle/>
          <a:p>
            <a:pPr>
              <a:lnSpc>
                <a:spcPct val="150000"/>
              </a:lnSpc>
            </a:pPr>
            <a:r>
              <a:rPr lang="ja-JP" altLang="en-US" sz="3600" dirty="0">
                <a:latin typeface="メイリオ" panose="020B0604030504040204" pitchFamily="50" charset="-128"/>
                <a:ea typeface="メイリオ" panose="020B0604030504040204" pitchFamily="50" charset="-128"/>
              </a:rPr>
              <a:t>所得税の仕組み</a:t>
            </a:r>
            <a:endParaRPr kumimoji="1" lang="ja-JP" altLang="en-US" sz="3200" b="0" dirty="0">
              <a:latin typeface="メイリオ" panose="020B0604030504040204" pitchFamily="50" charset="-128"/>
              <a:ea typeface="メイリオ" panose="020B0604030504040204" pitchFamily="50" charset="-128"/>
            </a:endParaRPr>
          </a:p>
        </p:txBody>
      </p:sp>
      <p:grpSp>
        <p:nvGrpSpPr>
          <p:cNvPr id="2" name="グループ化 1"/>
          <p:cNvGrpSpPr/>
          <p:nvPr/>
        </p:nvGrpSpPr>
        <p:grpSpPr>
          <a:xfrm>
            <a:off x="954088" y="1143000"/>
            <a:ext cx="2632075" cy="2477041"/>
            <a:chOff x="954088" y="1143000"/>
            <a:chExt cx="2632075" cy="2477041"/>
          </a:xfrm>
        </p:grpSpPr>
        <p:sp>
          <p:nvSpPr>
            <p:cNvPr id="22" name="Text Box 7"/>
            <p:cNvSpPr txBox="1">
              <a:spLocks noChangeArrowheads="1"/>
            </p:cNvSpPr>
            <p:nvPr/>
          </p:nvSpPr>
          <p:spPr bwMode="auto">
            <a:xfrm>
              <a:off x="954088" y="1143000"/>
              <a:ext cx="2632075" cy="506413"/>
            </a:xfrm>
            <a:prstGeom prst="rect">
              <a:avLst/>
            </a:prstGeom>
            <a:solidFill>
              <a:srgbClr val="0070C0"/>
            </a:solidFill>
            <a:ln w="57150">
              <a:solidFill>
                <a:srgbClr val="00B0F0"/>
              </a:solidFill>
              <a:miter lim="800000"/>
              <a:headEnd/>
              <a:tailEnd/>
            </a:ln>
          </p:spPr>
          <p:txBody>
            <a:bodyPr tIns="900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400" b="1">
                  <a:solidFill>
                    <a:schemeClr val="bg1"/>
                  </a:solidFill>
                  <a:latin typeface="メイリオ" panose="020B0604030504040204" pitchFamily="50" charset="-128"/>
                  <a:ea typeface="メイリオ" panose="020B0604030504040204" pitchFamily="50" charset="-128"/>
                </a:rPr>
                <a:t>給与所得者</a:t>
              </a:r>
            </a:p>
          </p:txBody>
        </p:sp>
        <p:pic>
          <p:nvPicPr>
            <p:cNvPr id="19" name="図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0125" y="1928273"/>
              <a:ext cx="1260000" cy="1691768"/>
            </a:xfrm>
            <a:prstGeom prst="rect">
              <a:avLst/>
            </a:prstGeom>
            <a:ln w="6350">
              <a:noFill/>
            </a:ln>
          </p:spPr>
        </p:pic>
      </p:grpSp>
      <p:grpSp>
        <p:nvGrpSpPr>
          <p:cNvPr id="6" name="グループ化 5"/>
          <p:cNvGrpSpPr/>
          <p:nvPr/>
        </p:nvGrpSpPr>
        <p:grpSpPr>
          <a:xfrm>
            <a:off x="3721100" y="1143000"/>
            <a:ext cx="2930525" cy="2566988"/>
            <a:chOff x="3721100" y="1143000"/>
            <a:chExt cx="2930525" cy="2566988"/>
          </a:xfrm>
        </p:grpSpPr>
        <p:sp>
          <p:nvSpPr>
            <p:cNvPr id="27" name="角丸四角形 18"/>
            <p:cNvSpPr>
              <a:spLocks noChangeArrowheads="1"/>
            </p:cNvSpPr>
            <p:nvPr/>
          </p:nvSpPr>
          <p:spPr bwMode="auto">
            <a:xfrm>
              <a:off x="3721100" y="1709738"/>
              <a:ext cx="642938" cy="2000250"/>
            </a:xfrm>
            <a:prstGeom prst="roundRect">
              <a:avLst>
                <a:gd name="adj" fmla="val 16667"/>
              </a:avLst>
            </a:prstGeom>
            <a:solidFill>
              <a:srgbClr val="008000"/>
            </a:solidFill>
            <a:ln w="57150">
              <a:solidFill>
                <a:srgbClr val="33CC33"/>
              </a:solidFill>
              <a:round/>
              <a:headEnd/>
              <a:tailEnd/>
            </a:ln>
          </p:spPr>
          <p:txBody>
            <a:bodyPr vert="eaVert"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2000" b="1">
                  <a:solidFill>
                    <a:schemeClr val="bg1"/>
                  </a:solidFill>
                  <a:latin typeface="メイリオ" panose="020B0604030504040204" pitchFamily="50" charset="-128"/>
                  <a:ea typeface="メイリオ" panose="020B0604030504040204" pitchFamily="50" charset="-128"/>
                </a:rPr>
                <a:t>源泉徴収制度</a:t>
              </a:r>
            </a:p>
          </p:txBody>
        </p:sp>
        <p:grpSp>
          <p:nvGrpSpPr>
            <p:cNvPr id="5" name="グループ化 4"/>
            <p:cNvGrpSpPr/>
            <p:nvPr/>
          </p:nvGrpSpPr>
          <p:grpSpPr>
            <a:xfrm>
              <a:off x="4421188" y="1143000"/>
              <a:ext cx="2230437" cy="2468288"/>
              <a:chOff x="4421188" y="1143000"/>
              <a:chExt cx="2230437" cy="2468288"/>
            </a:xfrm>
          </p:grpSpPr>
          <p:sp>
            <p:nvSpPr>
              <p:cNvPr id="25" name="角丸四角形 16"/>
              <p:cNvSpPr>
                <a:spLocks noChangeArrowheads="1"/>
              </p:cNvSpPr>
              <p:nvPr/>
            </p:nvSpPr>
            <p:spPr bwMode="auto">
              <a:xfrm>
                <a:off x="4421188" y="1143000"/>
                <a:ext cx="2230437" cy="500063"/>
              </a:xfrm>
              <a:prstGeom prst="roundRect">
                <a:avLst>
                  <a:gd name="adj" fmla="val 16667"/>
                </a:avLst>
              </a:prstGeom>
              <a:solidFill>
                <a:srgbClr val="0070C0"/>
              </a:solidFill>
              <a:ln w="57150" algn="ctr">
                <a:solidFill>
                  <a:srgbClr val="00B0F0"/>
                </a:solidFill>
                <a:round/>
                <a:headEnd/>
                <a:tailEnd/>
              </a:ln>
            </p:spPr>
            <p:txBody>
              <a:bodyPr wrap="none" tIns="90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b="1">
                    <a:solidFill>
                      <a:schemeClr val="bg1"/>
                    </a:solidFill>
                    <a:latin typeface="メイリオ" panose="020B0604030504040204" pitchFamily="50" charset="-128"/>
                    <a:ea typeface="メイリオ" panose="020B0604030504040204" pitchFamily="50" charset="-128"/>
                  </a:rPr>
                  <a:t>　 会　　社</a:t>
                </a:r>
              </a:p>
            </p:txBody>
          </p:sp>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7814" y="2069192"/>
                <a:ext cx="1332000" cy="1542096"/>
              </a:xfrm>
              <a:prstGeom prst="rect">
                <a:avLst/>
              </a:prstGeom>
              <a:noFill/>
              <a:ln>
                <a:noFill/>
              </a:ln>
            </p:spPr>
          </p:pic>
        </p:grpSp>
      </p:grpSp>
      <p:grpSp>
        <p:nvGrpSpPr>
          <p:cNvPr id="4" name="グループ化 3"/>
          <p:cNvGrpSpPr/>
          <p:nvPr/>
        </p:nvGrpSpPr>
        <p:grpSpPr>
          <a:xfrm>
            <a:off x="3721100" y="3947570"/>
            <a:ext cx="3065008" cy="2532605"/>
            <a:chOff x="3721100" y="3947570"/>
            <a:chExt cx="3065008" cy="2532605"/>
          </a:xfrm>
        </p:grpSpPr>
        <p:sp>
          <p:nvSpPr>
            <p:cNvPr id="26" name="角丸四角形 17"/>
            <p:cNvSpPr>
              <a:spLocks noChangeArrowheads="1"/>
            </p:cNvSpPr>
            <p:nvPr/>
          </p:nvSpPr>
          <p:spPr bwMode="auto">
            <a:xfrm>
              <a:off x="4555670" y="3947570"/>
              <a:ext cx="2230438" cy="500062"/>
            </a:xfrm>
            <a:prstGeom prst="roundRect">
              <a:avLst>
                <a:gd name="adj" fmla="val 16667"/>
              </a:avLst>
            </a:prstGeom>
            <a:solidFill>
              <a:srgbClr val="0070C0"/>
            </a:solidFill>
            <a:ln w="57150" algn="ctr">
              <a:solidFill>
                <a:srgbClr val="00B0F0"/>
              </a:solidFill>
              <a:round/>
              <a:headEnd/>
              <a:tailEnd/>
            </a:ln>
          </p:spPr>
          <p:txBody>
            <a:bodyPr wrap="none" tIns="90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b="1">
                  <a:solidFill>
                    <a:schemeClr val="bg1"/>
                  </a:solidFill>
                  <a:latin typeface="メイリオ" panose="020B0604030504040204" pitchFamily="50" charset="-128"/>
                  <a:ea typeface="メイリオ" panose="020B0604030504040204" pitchFamily="50" charset="-128"/>
                </a:rPr>
                <a:t>    確定申告</a:t>
              </a:r>
            </a:p>
          </p:txBody>
        </p:sp>
        <p:sp>
          <p:nvSpPr>
            <p:cNvPr id="28" name="角丸四角形 19"/>
            <p:cNvSpPr>
              <a:spLocks noChangeArrowheads="1"/>
            </p:cNvSpPr>
            <p:nvPr/>
          </p:nvSpPr>
          <p:spPr bwMode="auto">
            <a:xfrm>
              <a:off x="3721100" y="4337050"/>
              <a:ext cx="642938" cy="2143125"/>
            </a:xfrm>
            <a:prstGeom prst="roundRect">
              <a:avLst>
                <a:gd name="adj" fmla="val 16667"/>
              </a:avLst>
            </a:prstGeom>
            <a:solidFill>
              <a:srgbClr val="008000"/>
            </a:solidFill>
            <a:ln w="57150">
              <a:solidFill>
                <a:srgbClr val="33CC33"/>
              </a:solidFill>
              <a:round/>
              <a:headEnd/>
              <a:tailEnd/>
            </a:ln>
          </p:spPr>
          <p:txBody>
            <a:bodyPr vert="eaVert"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2000" b="1" dirty="0">
                  <a:latin typeface="HG丸ｺﾞｼｯｸM-PRO" panose="020F0600000000000000" pitchFamily="50" charset="-128"/>
                  <a:ea typeface="HG丸ｺﾞｼｯｸM-PRO" panose="020F0600000000000000" pitchFamily="50" charset="-128"/>
                </a:rPr>
                <a:t>　</a:t>
              </a:r>
              <a:r>
                <a:rPr lang="ja-JP" altLang="en-US" sz="2000" b="1" dirty="0">
                  <a:solidFill>
                    <a:schemeClr val="bg1"/>
                  </a:solidFill>
                  <a:latin typeface="メイリオ" panose="020B0604030504040204" pitchFamily="50" charset="-128"/>
                  <a:ea typeface="メイリオ" panose="020B0604030504040204" pitchFamily="50" charset="-128"/>
                </a:rPr>
                <a:t>申告納税制度</a:t>
              </a:r>
            </a:p>
          </p:txBody>
        </p:sp>
        <p:pic>
          <p:nvPicPr>
            <p:cNvPr id="21" name="図 20"/>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680200" y="4663791"/>
              <a:ext cx="1692000" cy="1585730"/>
            </a:xfrm>
            <a:prstGeom prst="rect">
              <a:avLst/>
            </a:prstGeom>
            <a:ln w="6350">
              <a:noFill/>
            </a:ln>
          </p:spPr>
        </p:pic>
      </p:grpSp>
      <p:grpSp>
        <p:nvGrpSpPr>
          <p:cNvPr id="3" name="グループ化 2"/>
          <p:cNvGrpSpPr/>
          <p:nvPr/>
        </p:nvGrpSpPr>
        <p:grpSpPr>
          <a:xfrm>
            <a:off x="915988" y="3993355"/>
            <a:ext cx="2600325" cy="2460123"/>
            <a:chOff x="915988" y="3993355"/>
            <a:chExt cx="2600325" cy="2460123"/>
          </a:xfrm>
        </p:grpSpPr>
        <p:sp>
          <p:nvSpPr>
            <p:cNvPr id="23" name="Text Box 8"/>
            <p:cNvSpPr txBox="1">
              <a:spLocks noChangeArrowheads="1"/>
            </p:cNvSpPr>
            <p:nvPr/>
          </p:nvSpPr>
          <p:spPr bwMode="auto">
            <a:xfrm>
              <a:off x="915988" y="3993355"/>
              <a:ext cx="2600325" cy="506412"/>
            </a:xfrm>
            <a:prstGeom prst="rect">
              <a:avLst/>
            </a:prstGeom>
            <a:solidFill>
              <a:srgbClr val="0070C0"/>
            </a:solidFill>
            <a:ln w="57150">
              <a:solidFill>
                <a:srgbClr val="00B0F0"/>
              </a:solidFill>
              <a:miter lim="800000"/>
              <a:headEnd/>
              <a:tailEnd/>
            </a:ln>
          </p:spPr>
          <p:txBody>
            <a:bodyPr tIns="900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400" b="1" dirty="0">
                  <a:solidFill>
                    <a:schemeClr val="bg1"/>
                  </a:solidFill>
                  <a:latin typeface="メイリオ" panose="020B0604030504040204" pitchFamily="50" charset="-128"/>
                  <a:ea typeface="メイリオ" panose="020B0604030504040204" pitchFamily="50" charset="-128"/>
                </a:rPr>
                <a:t>商売している人</a:t>
              </a:r>
            </a:p>
          </p:txBody>
        </p:sp>
        <p:pic>
          <p:nvPicPr>
            <p:cNvPr id="30" name="図 29"/>
            <p:cNvPicPr>
              <a:picLocks noChangeAspect="1"/>
            </p:cNvPicPr>
            <p:nvPr/>
          </p:nvPicPr>
          <p:blipFill rotWithShape="1">
            <a:blip r:embed="rId6" cstate="print">
              <a:extLst>
                <a:ext uri="{28A0092B-C50C-407E-A947-70E740481C1C}">
                  <a14:useLocalDpi xmlns:a14="http://schemas.microsoft.com/office/drawing/2010/main" val="0"/>
                </a:ext>
              </a:extLst>
            </a:blip>
            <a:srcRect l="10595" r="37431"/>
            <a:stretch/>
          </p:blipFill>
          <p:spPr bwMode="auto">
            <a:xfrm>
              <a:off x="1010162" y="4613343"/>
              <a:ext cx="2376000" cy="1840135"/>
            </a:xfrm>
            <a:prstGeom prst="rect">
              <a:avLst/>
            </a:prstGeom>
            <a:noFill/>
            <a:ln>
              <a:noFill/>
            </a:ln>
          </p:spPr>
        </p:pic>
      </p:grpSp>
      <p:pic>
        <p:nvPicPr>
          <p:cNvPr id="32" name="図 3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67978" y="3430283"/>
            <a:ext cx="1404000" cy="1132025"/>
          </a:xfrm>
          <a:prstGeom prst="rect">
            <a:avLst/>
          </a:prstGeom>
          <a:noFill/>
          <a:ln>
            <a:noFill/>
          </a:ln>
        </p:spPr>
      </p:pic>
    </p:spTree>
    <p:extLst>
      <p:ext uri="{BB962C8B-B14F-4D97-AF65-F5344CB8AC3E}">
        <p14:creationId xmlns:p14="http://schemas.microsoft.com/office/powerpoint/2010/main" val="1455553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nodeType="after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500"/>
                            </p:stCondLst>
                            <p:childTnLst>
                              <p:par>
                                <p:cTn id="17" presetID="5"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checkerboard(across)">
                                      <p:cBhvr>
                                        <p:cTn id="19" dur="10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nodeType="afterGroup">
                            <p:stCondLst>
                              <p:cond delay="500"/>
                            </p:stCondLst>
                            <p:childTnLst>
                              <p:par>
                                <p:cTn id="26" presetID="5" presetClass="entr" presetSubtype="10"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checkerboard(across)">
                                      <p:cBhvr>
                                        <p:cTn id="28"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969963" y="1052513"/>
            <a:ext cx="7273925" cy="574675"/>
          </a:xfrm>
          <a:prstGeom prst="rect">
            <a:avLst/>
          </a:prstGeom>
          <a:solidFill>
            <a:srgbClr val="FFC8C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b="1" dirty="0">
                <a:solidFill>
                  <a:schemeClr val="tx1">
                    <a:lumMod val="95000"/>
                    <a:lumOff val="5000"/>
                  </a:schemeClr>
                </a:solidFill>
                <a:latin typeface="HG丸ｺﾞｼｯｸM-PRO" pitchFamily="50" charset="-128"/>
                <a:ea typeface="HG丸ｺﾞｼｯｸM-PRO" pitchFamily="50" charset="-128"/>
              </a:rPr>
              <a:t>収　　入　　金　　額</a:t>
            </a:r>
          </a:p>
        </p:txBody>
      </p:sp>
      <p:sp>
        <p:nvSpPr>
          <p:cNvPr id="11" name="正方形/長方形 10"/>
          <p:cNvSpPr/>
          <p:nvPr/>
        </p:nvSpPr>
        <p:spPr>
          <a:xfrm>
            <a:off x="969963" y="1700213"/>
            <a:ext cx="2665412" cy="576262"/>
          </a:xfrm>
          <a:prstGeom prst="rect">
            <a:avLst/>
          </a:prstGeom>
          <a:solidFill>
            <a:srgbClr val="CCC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b="1" dirty="0">
                <a:solidFill>
                  <a:srgbClr val="003300"/>
                </a:solidFill>
                <a:latin typeface="HG丸ｺﾞｼｯｸM-PRO" pitchFamily="50" charset="-128"/>
                <a:ea typeface="HG丸ｺﾞｼｯｸM-PRO" pitchFamily="50" charset="-128"/>
              </a:rPr>
              <a:t>必要経費</a:t>
            </a:r>
          </a:p>
        </p:txBody>
      </p:sp>
      <p:sp>
        <p:nvSpPr>
          <p:cNvPr id="12" name="正方形/長方形 11"/>
          <p:cNvSpPr/>
          <p:nvPr/>
        </p:nvSpPr>
        <p:spPr>
          <a:xfrm>
            <a:off x="3635375" y="1700213"/>
            <a:ext cx="4608513" cy="576262"/>
          </a:xfrm>
          <a:prstGeom prst="rect">
            <a:avLst/>
          </a:prstGeom>
          <a:solidFill>
            <a:srgbClr val="CCFF66"/>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b="1" dirty="0">
                <a:solidFill>
                  <a:srgbClr val="000000"/>
                </a:solidFill>
                <a:latin typeface="HG丸ｺﾞｼｯｸM-PRO" pitchFamily="50" charset="-128"/>
                <a:ea typeface="HG丸ｺﾞｼｯｸM-PRO" pitchFamily="50" charset="-128"/>
              </a:rPr>
              <a:t>① 所得金額</a:t>
            </a:r>
            <a:endParaRPr lang="en-US" altLang="ja-JP" sz="2800" b="1" dirty="0">
              <a:solidFill>
                <a:srgbClr val="000000"/>
              </a:solidFill>
              <a:latin typeface="HG丸ｺﾞｼｯｸM-PRO" pitchFamily="50" charset="-128"/>
              <a:ea typeface="HG丸ｺﾞｼｯｸM-PRO" pitchFamily="50" charset="-128"/>
            </a:endParaRPr>
          </a:p>
        </p:txBody>
      </p:sp>
      <p:sp>
        <p:nvSpPr>
          <p:cNvPr id="13" name="正方形/長方形 12"/>
          <p:cNvSpPr/>
          <p:nvPr/>
        </p:nvSpPr>
        <p:spPr>
          <a:xfrm>
            <a:off x="3635375" y="2895600"/>
            <a:ext cx="4608513" cy="576263"/>
          </a:xfrm>
          <a:prstGeom prst="rect">
            <a:avLst/>
          </a:prstGeom>
          <a:solidFill>
            <a:srgbClr val="CCFF66"/>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b="1" dirty="0">
                <a:solidFill>
                  <a:srgbClr val="000000"/>
                </a:solidFill>
                <a:latin typeface="HG丸ｺﾞｼｯｸM-PRO" pitchFamily="50" charset="-128"/>
                <a:ea typeface="HG丸ｺﾞｼｯｸM-PRO" pitchFamily="50" charset="-128"/>
              </a:rPr>
              <a:t>① 所得金額</a:t>
            </a:r>
            <a:endParaRPr lang="en-US" altLang="ja-JP" sz="2800" b="1" dirty="0">
              <a:solidFill>
                <a:srgbClr val="000000"/>
              </a:solidFill>
              <a:latin typeface="HG丸ｺﾞｼｯｸM-PRO" pitchFamily="50" charset="-128"/>
              <a:ea typeface="HG丸ｺﾞｼｯｸM-PRO" pitchFamily="50" charset="-128"/>
            </a:endParaRPr>
          </a:p>
        </p:txBody>
      </p:sp>
      <p:sp>
        <p:nvSpPr>
          <p:cNvPr id="14" name="下矢印 13"/>
          <p:cNvSpPr/>
          <p:nvPr/>
        </p:nvSpPr>
        <p:spPr>
          <a:xfrm>
            <a:off x="5076825" y="2392363"/>
            <a:ext cx="1619250" cy="431800"/>
          </a:xfrm>
          <a:prstGeom prst="downArrow">
            <a:avLst>
              <a:gd name="adj1" fmla="val 50000"/>
              <a:gd name="adj2"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2800" dirty="0">
              <a:solidFill>
                <a:srgbClr val="FF0000"/>
              </a:solidFill>
              <a:latin typeface="+mn-ea"/>
            </a:endParaRPr>
          </a:p>
        </p:txBody>
      </p:sp>
      <p:sp>
        <p:nvSpPr>
          <p:cNvPr id="15" name="正方形/長方形 14"/>
          <p:cNvSpPr/>
          <p:nvPr/>
        </p:nvSpPr>
        <p:spPr>
          <a:xfrm>
            <a:off x="3635375" y="3530600"/>
            <a:ext cx="2087563" cy="576263"/>
          </a:xfrm>
          <a:prstGeom prst="rect">
            <a:avLst/>
          </a:prstGeom>
          <a:solidFill>
            <a:srgbClr val="CCC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b="1" dirty="0">
                <a:solidFill>
                  <a:schemeClr val="tx1"/>
                </a:solidFill>
                <a:latin typeface="HG丸ｺﾞｼｯｸM-PRO" pitchFamily="50" charset="-128"/>
                <a:ea typeface="HG丸ｺﾞｼｯｸM-PRO" pitchFamily="50" charset="-128"/>
              </a:rPr>
              <a:t>所得控除</a:t>
            </a:r>
          </a:p>
        </p:txBody>
      </p:sp>
      <p:sp>
        <p:nvSpPr>
          <p:cNvPr id="22" name="正方形/長方形 21"/>
          <p:cNvSpPr/>
          <p:nvPr/>
        </p:nvSpPr>
        <p:spPr>
          <a:xfrm>
            <a:off x="5724525" y="3530600"/>
            <a:ext cx="2520950" cy="576263"/>
          </a:xfrm>
          <a:prstGeom prst="rect">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b="1" dirty="0">
                <a:solidFill>
                  <a:schemeClr val="tx1"/>
                </a:solidFill>
                <a:latin typeface="HG丸ｺﾞｼｯｸM-PRO" pitchFamily="50" charset="-128"/>
                <a:ea typeface="HG丸ｺﾞｼｯｸM-PRO" pitchFamily="50" charset="-128"/>
              </a:rPr>
              <a:t>② 課税所得</a:t>
            </a:r>
          </a:p>
        </p:txBody>
      </p:sp>
      <p:sp>
        <p:nvSpPr>
          <p:cNvPr id="23" name="正方形/長方形 22"/>
          <p:cNvSpPr/>
          <p:nvPr/>
        </p:nvSpPr>
        <p:spPr>
          <a:xfrm>
            <a:off x="5724525" y="3544888"/>
            <a:ext cx="2555875" cy="611187"/>
          </a:xfrm>
          <a:prstGeom prst="rect">
            <a:avLst/>
          </a:prstGeom>
          <a:noFill/>
          <a:ln w="635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2800" dirty="0">
              <a:solidFill>
                <a:srgbClr val="FF0000"/>
              </a:solidFill>
              <a:latin typeface="+mn-ea"/>
            </a:endParaRPr>
          </a:p>
        </p:txBody>
      </p:sp>
      <p:sp>
        <p:nvSpPr>
          <p:cNvPr id="26" name="正方形/長方形 25"/>
          <p:cNvSpPr/>
          <p:nvPr/>
        </p:nvSpPr>
        <p:spPr bwMode="auto">
          <a:xfrm>
            <a:off x="539750" y="4840288"/>
            <a:ext cx="2592388" cy="647700"/>
          </a:xfrm>
          <a:prstGeom prst="rect">
            <a:avLst/>
          </a:prstGeom>
          <a:solidFill>
            <a:srgbClr val="FFFFCC"/>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b="1" dirty="0">
                <a:solidFill>
                  <a:schemeClr val="tx1"/>
                </a:solidFill>
                <a:latin typeface="HG丸ｺﾞｼｯｸM-PRO" pitchFamily="50" charset="-128"/>
                <a:ea typeface="HG丸ｺﾞｼｯｸM-PRO" pitchFamily="50" charset="-128"/>
              </a:rPr>
              <a:t>② 課税所得</a:t>
            </a:r>
          </a:p>
        </p:txBody>
      </p:sp>
      <p:sp>
        <p:nvSpPr>
          <p:cNvPr id="27" name="正方形/長方形 26"/>
          <p:cNvSpPr/>
          <p:nvPr/>
        </p:nvSpPr>
        <p:spPr bwMode="auto">
          <a:xfrm>
            <a:off x="3132138" y="4840288"/>
            <a:ext cx="576262"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4000" b="1" dirty="0">
                <a:solidFill>
                  <a:schemeClr val="tx1"/>
                </a:solidFill>
                <a:latin typeface="+mn-ea"/>
              </a:rPr>
              <a:t>×</a:t>
            </a:r>
            <a:endParaRPr lang="ja-JP" altLang="en-US" sz="4000" b="1" dirty="0">
              <a:solidFill>
                <a:schemeClr val="tx1"/>
              </a:solidFill>
              <a:latin typeface="+mn-ea"/>
            </a:endParaRPr>
          </a:p>
        </p:txBody>
      </p:sp>
      <p:sp>
        <p:nvSpPr>
          <p:cNvPr id="28" name="正方形/長方形 27"/>
          <p:cNvSpPr/>
          <p:nvPr/>
        </p:nvSpPr>
        <p:spPr bwMode="auto">
          <a:xfrm>
            <a:off x="3708400" y="4840288"/>
            <a:ext cx="1944688" cy="647700"/>
          </a:xfrm>
          <a:prstGeom prst="rect">
            <a:avLst/>
          </a:prstGeom>
          <a:solidFill>
            <a:srgbClr val="FFFFCC"/>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b="1" dirty="0">
                <a:solidFill>
                  <a:schemeClr val="tx1"/>
                </a:solidFill>
                <a:latin typeface="HG丸ｺﾞｼｯｸM-PRO" pitchFamily="50" charset="-128"/>
                <a:ea typeface="HG丸ｺﾞｼｯｸM-PRO" pitchFamily="50" charset="-128"/>
              </a:rPr>
              <a:t>税　率</a:t>
            </a:r>
          </a:p>
        </p:txBody>
      </p:sp>
      <p:sp>
        <p:nvSpPr>
          <p:cNvPr id="29" name="正方形/長方形 28"/>
          <p:cNvSpPr/>
          <p:nvPr/>
        </p:nvSpPr>
        <p:spPr bwMode="auto">
          <a:xfrm>
            <a:off x="5653088" y="4695825"/>
            <a:ext cx="647700" cy="792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600" b="1" dirty="0">
                <a:solidFill>
                  <a:srgbClr val="000066"/>
                </a:solidFill>
                <a:latin typeface="+mn-ea"/>
              </a:rPr>
              <a:t>＝</a:t>
            </a:r>
          </a:p>
        </p:txBody>
      </p:sp>
      <p:sp>
        <p:nvSpPr>
          <p:cNvPr id="30" name="正方形/長方形 29"/>
          <p:cNvSpPr/>
          <p:nvPr/>
        </p:nvSpPr>
        <p:spPr bwMode="auto">
          <a:xfrm>
            <a:off x="6300788" y="4840288"/>
            <a:ext cx="2232025" cy="647700"/>
          </a:xfrm>
          <a:prstGeom prst="rect">
            <a:avLst/>
          </a:prstGeom>
          <a:solidFill>
            <a:srgbClr val="FFFFCC"/>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b="1" dirty="0">
                <a:solidFill>
                  <a:schemeClr val="tx1"/>
                </a:solidFill>
                <a:latin typeface="HG丸ｺﾞｼｯｸM-PRO" pitchFamily="50" charset="-128"/>
                <a:ea typeface="HG丸ｺﾞｼｯｸM-PRO" pitchFamily="50" charset="-128"/>
              </a:rPr>
              <a:t>③ 所得税額</a:t>
            </a:r>
          </a:p>
        </p:txBody>
      </p:sp>
      <p:sp>
        <p:nvSpPr>
          <p:cNvPr id="31" name="正方形/長方形 30"/>
          <p:cNvSpPr/>
          <p:nvPr/>
        </p:nvSpPr>
        <p:spPr>
          <a:xfrm>
            <a:off x="338138" y="4725988"/>
            <a:ext cx="8353425" cy="184308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2800" dirty="0">
              <a:solidFill>
                <a:srgbClr val="FF0000"/>
              </a:solidFill>
              <a:latin typeface="+mn-ea"/>
            </a:endParaRPr>
          </a:p>
        </p:txBody>
      </p:sp>
      <p:sp>
        <p:nvSpPr>
          <p:cNvPr id="18" name="正方形/長方形 17"/>
          <p:cNvSpPr/>
          <p:nvPr/>
        </p:nvSpPr>
        <p:spPr>
          <a:xfrm>
            <a:off x="3635375" y="1700213"/>
            <a:ext cx="4645025" cy="612775"/>
          </a:xfrm>
          <a:prstGeom prst="rect">
            <a:avLst/>
          </a:prstGeom>
          <a:noFill/>
          <a:ln w="63500">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2800" dirty="0">
              <a:solidFill>
                <a:srgbClr val="FF0000"/>
              </a:solidFill>
              <a:latin typeface="+mn-ea"/>
            </a:endParaRPr>
          </a:p>
        </p:txBody>
      </p:sp>
      <p:sp>
        <p:nvSpPr>
          <p:cNvPr id="20" name="下矢印 19"/>
          <p:cNvSpPr/>
          <p:nvPr/>
        </p:nvSpPr>
        <p:spPr>
          <a:xfrm rot="4594886" flipH="1">
            <a:off x="4787900" y="3883025"/>
            <a:ext cx="573088" cy="1055688"/>
          </a:xfrm>
          <a:prstGeom prst="downArrow">
            <a:avLst>
              <a:gd name="adj1" fmla="val 50000"/>
              <a:gd name="adj2"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2800" dirty="0">
              <a:solidFill>
                <a:srgbClr val="FF0000"/>
              </a:solidFill>
              <a:latin typeface="+mn-ea"/>
            </a:endParaRPr>
          </a:p>
        </p:txBody>
      </p:sp>
      <p:sp>
        <p:nvSpPr>
          <p:cNvPr id="19" name="正方形/長方形 18"/>
          <p:cNvSpPr/>
          <p:nvPr/>
        </p:nvSpPr>
        <p:spPr bwMode="auto">
          <a:xfrm>
            <a:off x="3132138" y="5821363"/>
            <a:ext cx="576262"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4000" b="1" dirty="0">
                <a:solidFill>
                  <a:schemeClr val="tx1"/>
                </a:solidFill>
                <a:latin typeface="+mn-ea"/>
              </a:rPr>
              <a:t>×</a:t>
            </a:r>
            <a:endParaRPr lang="ja-JP" altLang="en-US" sz="4000" b="1" dirty="0">
              <a:solidFill>
                <a:schemeClr val="tx1"/>
              </a:solidFill>
              <a:latin typeface="+mn-ea"/>
            </a:endParaRPr>
          </a:p>
        </p:txBody>
      </p:sp>
      <p:sp>
        <p:nvSpPr>
          <p:cNvPr id="21" name="正方形/長方形 20"/>
          <p:cNvSpPr/>
          <p:nvPr/>
        </p:nvSpPr>
        <p:spPr bwMode="auto">
          <a:xfrm>
            <a:off x="3708400" y="5821363"/>
            <a:ext cx="1944688" cy="647700"/>
          </a:xfrm>
          <a:prstGeom prst="rect">
            <a:avLst/>
          </a:prstGeom>
          <a:solidFill>
            <a:srgbClr val="FFCCFF"/>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b="1" dirty="0">
                <a:solidFill>
                  <a:srgbClr val="58081B"/>
                </a:solidFill>
                <a:latin typeface="HG丸ｺﾞｼｯｸM-PRO" pitchFamily="50" charset="-128"/>
                <a:ea typeface="HG丸ｺﾞｼｯｸM-PRO" pitchFamily="50" charset="-128"/>
              </a:rPr>
              <a:t>２</a:t>
            </a:r>
            <a:r>
              <a:rPr lang="en-US" altLang="ja-JP" sz="2800" b="1" dirty="0">
                <a:solidFill>
                  <a:srgbClr val="58081B"/>
                </a:solidFill>
                <a:latin typeface="HG丸ｺﾞｼｯｸM-PRO" pitchFamily="50" charset="-128"/>
                <a:ea typeface="HG丸ｺﾞｼｯｸM-PRO" pitchFamily="50" charset="-128"/>
              </a:rPr>
              <a:t>.</a:t>
            </a:r>
            <a:r>
              <a:rPr lang="ja-JP" altLang="en-US" sz="2800" b="1" dirty="0">
                <a:solidFill>
                  <a:srgbClr val="58081B"/>
                </a:solidFill>
                <a:latin typeface="HG丸ｺﾞｼｯｸM-PRO" pitchFamily="50" charset="-128"/>
                <a:ea typeface="HG丸ｺﾞｼｯｸM-PRO" pitchFamily="50" charset="-128"/>
              </a:rPr>
              <a:t>１％</a:t>
            </a:r>
            <a:endParaRPr lang="en-US" altLang="ja-JP" sz="2800" b="1" dirty="0">
              <a:solidFill>
                <a:srgbClr val="58081B"/>
              </a:solidFill>
              <a:latin typeface="HG丸ｺﾞｼｯｸM-PRO" pitchFamily="50" charset="-128"/>
              <a:ea typeface="HG丸ｺﾞｼｯｸM-PRO" pitchFamily="50" charset="-128"/>
            </a:endParaRPr>
          </a:p>
        </p:txBody>
      </p:sp>
      <p:sp>
        <p:nvSpPr>
          <p:cNvPr id="24" name="正方形/長方形 23"/>
          <p:cNvSpPr/>
          <p:nvPr/>
        </p:nvSpPr>
        <p:spPr bwMode="auto">
          <a:xfrm>
            <a:off x="5651500" y="5676900"/>
            <a:ext cx="647700" cy="792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600" b="1" dirty="0">
                <a:solidFill>
                  <a:schemeClr val="tx1"/>
                </a:solidFill>
                <a:latin typeface="+mn-ea"/>
              </a:rPr>
              <a:t>＝</a:t>
            </a:r>
          </a:p>
        </p:txBody>
      </p:sp>
      <p:sp>
        <p:nvSpPr>
          <p:cNvPr id="32" name="正方形/長方形 31"/>
          <p:cNvSpPr/>
          <p:nvPr/>
        </p:nvSpPr>
        <p:spPr bwMode="auto">
          <a:xfrm>
            <a:off x="6300788" y="5819775"/>
            <a:ext cx="2232025" cy="647700"/>
          </a:xfrm>
          <a:prstGeom prst="rect">
            <a:avLst/>
          </a:prstGeom>
          <a:solidFill>
            <a:srgbClr val="FFCCFF"/>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600" b="1" dirty="0">
                <a:solidFill>
                  <a:schemeClr val="tx1"/>
                </a:solidFill>
                <a:latin typeface="HG丸ｺﾞｼｯｸM-PRO" pitchFamily="50" charset="-128"/>
                <a:ea typeface="HG丸ｺﾞｼｯｸM-PRO" pitchFamily="50" charset="-128"/>
              </a:rPr>
              <a:t>④復興特別所得税額</a:t>
            </a:r>
            <a:endParaRPr lang="en-US" altLang="ja-JP" sz="1600" b="1" dirty="0">
              <a:solidFill>
                <a:schemeClr val="tx1"/>
              </a:solidFill>
              <a:latin typeface="HG丸ｺﾞｼｯｸM-PRO" pitchFamily="50" charset="-128"/>
              <a:ea typeface="HG丸ｺﾞｼｯｸM-PRO" pitchFamily="50" charset="-128"/>
            </a:endParaRPr>
          </a:p>
          <a:p>
            <a:pPr algn="ctr" eaLnBrk="1" fontAlgn="auto" hangingPunct="1">
              <a:spcBef>
                <a:spcPts val="0"/>
              </a:spcBef>
              <a:spcAft>
                <a:spcPts val="0"/>
              </a:spcAft>
              <a:defRPr/>
            </a:pPr>
            <a:r>
              <a:rPr lang="ja-JP" altLang="en-US" sz="1600" b="1" dirty="0">
                <a:solidFill>
                  <a:schemeClr val="tx1"/>
                </a:solidFill>
                <a:latin typeface="HG丸ｺﾞｼｯｸM-PRO" pitchFamily="50" charset="-128"/>
                <a:ea typeface="HG丸ｺﾞｼｯｸM-PRO" pitchFamily="50" charset="-128"/>
              </a:rPr>
              <a:t>（平</a:t>
            </a:r>
            <a:r>
              <a:rPr lang="en-US" altLang="ja-JP" sz="1600" b="1" dirty="0">
                <a:solidFill>
                  <a:schemeClr val="tx1"/>
                </a:solidFill>
                <a:latin typeface="HG丸ｺﾞｼｯｸM-PRO" pitchFamily="50" charset="-128"/>
                <a:ea typeface="HG丸ｺﾞｼｯｸM-PRO" pitchFamily="50" charset="-128"/>
              </a:rPr>
              <a:t>25</a:t>
            </a:r>
            <a:r>
              <a:rPr lang="ja-JP" altLang="en-US" sz="1600" b="1" dirty="0">
                <a:solidFill>
                  <a:schemeClr val="tx1"/>
                </a:solidFill>
                <a:latin typeface="HG丸ｺﾞｼｯｸM-PRO" pitchFamily="50" charset="-128"/>
                <a:ea typeface="HG丸ｺﾞｼｯｸM-PRO" pitchFamily="50" charset="-128"/>
              </a:rPr>
              <a:t>年～令</a:t>
            </a:r>
            <a:r>
              <a:rPr lang="en-US" altLang="ja-JP" sz="1600" b="1" dirty="0">
                <a:solidFill>
                  <a:schemeClr val="tx1"/>
                </a:solidFill>
                <a:latin typeface="HG丸ｺﾞｼｯｸM-PRO" pitchFamily="50" charset="-128"/>
                <a:ea typeface="HG丸ｺﾞｼｯｸM-PRO" pitchFamily="50" charset="-128"/>
              </a:rPr>
              <a:t>19</a:t>
            </a:r>
            <a:r>
              <a:rPr lang="ja-JP" altLang="en-US" sz="1600" b="1" dirty="0">
                <a:solidFill>
                  <a:schemeClr val="tx1"/>
                </a:solidFill>
                <a:latin typeface="HG丸ｺﾞｼｯｸM-PRO" pitchFamily="50" charset="-128"/>
                <a:ea typeface="HG丸ｺﾞｼｯｸM-PRO" pitchFamily="50" charset="-128"/>
              </a:rPr>
              <a:t>年）</a:t>
            </a:r>
          </a:p>
        </p:txBody>
      </p:sp>
      <p:sp>
        <p:nvSpPr>
          <p:cNvPr id="34" name="正方形/長方形 33"/>
          <p:cNvSpPr/>
          <p:nvPr/>
        </p:nvSpPr>
        <p:spPr bwMode="auto">
          <a:xfrm>
            <a:off x="554038" y="5819775"/>
            <a:ext cx="2592387" cy="647700"/>
          </a:xfrm>
          <a:prstGeom prst="rect">
            <a:avLst/>
          </a:prstGeom>
          <a:solidFill>
            <a:srgbClr val="FFCCFF"/>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b="1" dirty="0">
                <a:solidFill>
                  <a:schemeClr val="tx1"/>
                </a:solidFill>
                <a:latin typeface="HG丸ｺﾞｼｯｸM-PRO" pitchFamily="50" charset="-128"/>
                <a:ea typeface="HG丸ｺﾞｼｯｸM-PRO" pitchFamily="50" charset="-128"/>
              </a:rPr>
              <a:t>③ 所得税額</a:t>
            </a:r>
          </a:p>
        </p:txBody>
      </p:sp>
      <p:sp>
        <p:nvSpPr>
          <p:cNvPr id="33816" name="コンテンツ プレースホルダ 2"/>
          <p:cNvSpPr txBox="1">
            <a:spLocks/>
          </p:cNvSpPr>
          <p:nvPr/>
        </p:nvSpPr>
        <p:spPr bwMode="auto">
          <a:xfrm rot="-5400000">
            <a:off x="1143794" y="1670844"/>
            <a:ext cx="1655762"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marL="342900" indent="-342900">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buClrTx/>
              <a:buSzTx/>
              <a:buFontTx/>
              <a:buNone/>
            </a:pPr>
            <a:r>
              <a:rPr lang="ja-JP" altLang="en-US" sz="1600" b="1" dirty="0">
                <a:latin typeface="BIZ UDPゴシック" panose="020B0400000000000000" pitchFamily="50" charset="-128"/>
                <a:ea typeface="BIZ UDPゴシック" panose="020B0400000000000000" pitchFamily="50" charset="-128"/>
              </a:rPr>
              <a:t>①所得金額の計算</a:t>
            </a:r>
            <a:endParaRPr lang="en-US" altLang="ja-JP" sz="1600" b="1" dirty="0">
              <a:latin typeface="BIZ UDPゴシック" panose="020B0400000000000000" pitchFamily="50" charset="-128"/>
              <a:ea typeface="BIZ UDPゴシック" panose="020B0400000000000000" pitchFamily="50" charset="-128"/>
            </a:endParaRPr>
          </a:p>
          <a:p>
            <a:pPr>
              <a:buClrTx/>
              <a:buSzTx/>
              <a:buFontTx/>
              <a:buNone/>
            </a:pPr>
            <a:r>
              <a:rPr lang="ja-JP" altLang="en-US" sz="1600" b="1" dirty="0">
                <a:latin typeface="BIZ UDPゴシック" panose="020B0400000000000000" pitchFamily="50" charset="-128"/>
                <a:ea typeface="BIZ UDPゴシック" panose="020B0400000000000000" pitchFamily="50" charset="-128"/>
              </a:rPr>
              <a:t>②課税所得金額の計算</a:t>
            </a:r>
            <a:endParaRPr lang="en-US" altLang="ja-JP" sz="1600" b="1" dirty="0">
              <a:latin typeface="BIZ UDPゴシック" panose="020B0400000000000000" pitchFamily="50" charset="-128"/>
              <a:ea typeface="BIZ UDPゴシック" panose="020B0400000000000000" pitchFamily="50" charset="-128"/>
            </a:endParaRPr>
          </a:p>
          <a:p>
            <a:pPr>
              <a:buClrTx/>
              <a:buSzTx/>
              <a:buFontTx/>
              <a:buNone/>
            </a:pPr>
            <a:r>
              <a:rPr lang="ja-JP" altLang="en-US" sz="1600" b="1" dirty="0">
                <a:latin typeface="BIZ UDPゴシック" panose="020B0400000000000000" pitchFamily="50" charset="-128"/>
                <a:ea typeface="BIZ UDPゴシック" panose="020B0400000000000000" pitchFamily="50" charset="-128"/>
              </a:rPr>
              <a:t>③所得税額の計算</a:t>
            </a:r>
            <a:endParaRPr lang="en-US" altLang="ja-JP" sz="1600" b="1" dirty="0">
              <a:latin typeface="BIZ UDPゴシック" panose="020B0400000000000000" pitchFamily="50" charset="-128"/>
              <a:ea typeface="BIZ UDPゴシック" panose="020B0400000000000000" pitchFamily="50" charset="-128"/>
            </a:endParaRPr>
          </a:p>
          <a:p>
            <a:pPr>
              <a:buClrTx/>
              <a:buSzTx/>
              <a:buFontTx/>
              <a:buNone/>
            </a:pPr>
            <a:r>
              <a:rPr lang="ja-JP" altLang="en-US" sz="1600" b="1" dirty="0">
                <a:latin typeface="BIZ UDPゴシック" panose="020B0400000000000000" pitchFamily="50" charset="-128"/>
                <a:ea typeface="BIZ UDPゴシック" panose="020B0400000000000000" pitchFamily="50" charset="-128"/>
              </a:rPr>
              <a:t>④復興特別所得税</a:t>
            </a:r>
            <a:endParaRPr lang="en-US" altLang="ja-JP" sz="1600" b="1" dirty="0">
              <a:latin typeface="BIZ UDPゴシック" panose="020B0400000000000000" pitchFamily="50" charset="-128"/>
              <a:ea typeface="BIZ UDPゴシック" panose="020B0400000000000000" pitchFamily="50" charset="-128"/>
            </a:endParaRPr>
          </a:p>
          <a:p>
            <a:pPr>
              <a:lnSpc>
                <a:spcPts val="1600"/>
              </a:lnSpc>
              <a:buClrTx/>
              <a:buSzTx/>
              <a:buFont typeface="Wingdings" panose="05000000000000000000" pitchFamily="2" charset="2"/>
              <a:buNone/>
            </a:pPr>
            <a:r>
              <a:rPr lang="ja-JP" altLang="en-US" sz="1600" b="1" dirty="0">
                <a:latin typeface="BIZ UDPゴシック" panose="020B0400000000000000" pitchFamily="50" charset="-128"/>
                <a:ea typeface="BIZ UDPゴシック" panose="020B0400000000000000" pitchFamily="50" charset="-128"/>
              </a:rPr>
              <a:t> （平成</a:t>
            </a:r>
            <a:r>
              <a:rPr lang="en-US" altLang="ja-JP" sz="1600" b="1" dirty="0">
                <a:latin typeface="BIZ UDPゴシック" panose="020B0400000000000000" pitchFamily="50" charset="-128"/>
                <a:ea typeface="BIZ UDPゴシック" panose="020B0400000000000000" pitchFamily="50" charset="-128"/>
              </a:rPr>
              <a:t>25</a:t>
            </a:r>
            <a:r>
              <a:rPr lang="ja-JP" altLang="en-US" sz="1600" b="1" dirty="0">
                <a:latin typeface="BIZ UDPゴシック" panose="020B0400000000000000" pitchFamily="50" charset="-128"/>
                <a:ea typeface="BIZ UDPゴシック" panose="020B0400000000000000" pitchFamily="50" charset="-128"/>
              </a:rPr>
              <a:t>年分から令和</a:t>
            </a:r>
            <a:r>
              <a:rPr lang="en-US" altLang="ja-JP" sz="1600" b="1" dirty="0">
                <a:latin typeface="BIZ UDPゴシック" panose="020B0400000000000000" pitchFamily="50" charset="-128"/>
                <a:ea typeface="BIZ UDPゴシック" panose="020B0400000000000000" pitchFamily="50" charset="-128"/>
              </a:rPr>
              <a:t>19</a:t>
            </a:r>
            <a:r>
              <a:rPr lang="ja-JP" altLang="en-US" sz="1600" b="1" dirty="0">
                <a:latin typeface="BIZ UDPゴシック" panose="020B0400000000000000" pitchFamily="50" charset="-128"/>
                <a:ea typeface="BIZ UDPゴシック" panose="020B0400000000000000" pitchFamily="50" charset="-128"/>
              </a:rPr>
              <a:t>年分まで）</a:t>
            </a:r>
          </a:p>
        </p:txBody>
      </p:sp>
      <p:sp>
        <p:nvSpPr>
          <p:cNvPr id="25" name="タイトル 2"/>
          <p:cNvSpPr>
            <a:spLocks noGrp="1"/>
          </p:cNvSpPr>
          <p:nvPr>
            <p:ph type="title"/>
          </p:nvPr>
        </p:nvSpPr>
        <p:spPr>
          <a:xfrm>
            <a:off x="0" y="2"/>
            <a:ext cx="9140400" cy="972000"/>
          </a:xfrm>
          <a:solidFill>
            <a:srgbClr val="0070C0"/>
          </a:solidFill>
        </p:spPr>
        <p:txBody>
          <a:bodyPr anchor="ctr">
            <a:normAutofit/>
          </a:bodyPr>
          <a:lstStyle/>
          <a:p>
            <a:pPr>
              <a:lnSpc>
                <a:spcPct val="150000"/>
              </a:lnSpc>
            </a:pPr>
            <a:r>
              <a:rPr lang="ja-JP" altLang="en-US" sz="3600" dirty="0">
                <a:latin typeface="メイリオ" panose="020B0604030504040204" pitchFamily="50" charset="-128"/>
                <a:ea typeface="メイリオ" panose="020B0604030504040204" pitchFamily="50" charset="-128"/>
              </a:rPr>
              <a:t>所得税の計算方法</a:t>
            </a:r>
            <a:endParaRPr kumimoji="1" lang="ja-JP" altLang="en-US" sz="3200" b="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82917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nodeType="afterGroup">
                            <p:stCondLst>
                              <p:cond delay="500"/>
                            </p:stCondLst>
                            <p:childTnLst>
                              <p:par>
                                <p:cTn id="11" presetID="26" presetClass="emph" presetSubtype="0" fill="hold" grpId="1" nodeType="afterEffect">
                                  <p:stCondLst>
                                    <p:cond delay="0"/>
                                  </p:stCondLst>
                                  <p:childTnLst>
                                    <p:animEffect transition="out" filter="fade">
                                      <p:cBhvr>
                                        <p:cTn id="12" dur="500" tmFilter="0, 0; .2, .5; .8, .5; 1, 0"/>
                                        <p:tgtEl>
                                          <p:spTgt spid="9"/>
                                        </p:tgtEl>
                                      </p:cBhvr>
                                    </p:animEffect>
                                    <p:animScale>
                                      <p:cBhvr>
                                        <p:cTn id="13" dur="250" autoRev="1" fill="hold"/>
                                        <p:tgtEl>
                                          <p:spTgt spid="9"/>
                                        </p:tgtEl>
                                      </p:cBhvr>
                                      <p:by x="105000" y="105000"/>
                                    </p:animScale>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nodeType="afterGroup">
                            <p:stCondLst>
                              <p:cond delay="500"/>
                            </p:stCondLst>
                            <p:childTnLst>
                              <p:par>
                                <p:cTn id="22" presetID="26" presetClass="emph" presetSubtype="0" fill="hold" grpId="1" nodeType="afterEffect">
                                  <p:stCondLst>
                                    <p:cond delay="0"/>
                                  </p:stCondLst>
                                  <p:childTnLst>
                                    <p:animEffect transition="out" filter="fade">
                                      <p:cBhvr>
                                        <p:cTn id="23" dur="500" tmFilter="0, 0; .2, .5; .8, .5; 1, 0"/>
                                        <p:tgtEl>
                                          <p:spTgt spid="11"/>
                                        </p:tgtEl>
                                      </p:cBhvr>
                                    </p:animEffect>
                                    <p:animScale>
                                      <p:cBhvr>
                                        <p:cTn id="24" dur="250" autoRev="1" fill="hold"/>
                                        <p:tgtEl>
                                          <p:spTgt spid="11"/>
                                        </p:tgtEl>
                                      </p:cBhvr>
                                      <p:by x="105000" y="105000"/>
                                    </p:animScale>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par>
                          <p:cTn id="32" fill="hold" nodeType="afterGroup">
                            <p:stCondLst>
                              <p:cond delay="500"/>
                            </p:stCondLst>
                            <p:childTnLst>
                              <p:par>
                                <p:cTn id="33" presetID="26" presetClass="emph" presetSubtype="0" fill="hold" grpId="1" nodeType="afterEffect">
                                  <p:stCondLst>
                                    <p:cond delay="0"/>
                                  </p:stCondLst>
                                  <p:childTnLst>
                                    <p:animEffect transition="out" filter="fade">
                                      <p:cBhvr>
                                        <p:cTn id="34" dur="500" tmFilter="0, 0; .2, .5; .8, .5; 1, 0"/>
                                        <p:tgtEl>
                                          <p:spTgt spid="12"/>
                                        </p:tgtEl>
                                      </p:cBhvr>
                                    </p:animEffect>
                                    <p:animScale>
                                      <p:cBhvr>
                                        <p:cTn id="35" dur="250" autoRev="1" fill="hold"/>
                                        <p:tgtEl>
                                          <p:spTgt spid="12"/>
                                        </p:tgtEl>
                                      </p:cBhvr>
                                      <p:by x="105000" y="105000"/>
                                    </p:animScale>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linds(horizontal)">
                                      <p:cBhvr>
                                        <p:cTn id="50" dur="500"/>
                                        <p:tgtEl>
                                          <p:spTgt spid="1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Effect transition="in" filter="fade">
                                      <p:cBhvr>
                                        <p:cTn id="57" dur="500"/>
                                        <p:tgtEl>
                                          <p:spTgt spid="15"/>
                                        </p:tgtEl>
                                      </p:cBhvr>
                                    </p:animEffect>
                                  </p:childTnLst>
                                </p:cTn>
                              </p:par>
                              <p:par>
                                <p:cTn id="58" presetID="53" presetClass="entr" presetSubtype="0"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p:cTn id="60" dur="500" fill="hold"/>
                                        <p:tgtEl>
                                          <p:spTgt spid="22"/>
                                        </p:tgtEl>
                                        <p:attrNameLst>
                                          <p:attrName>ppt_w</p:attrName>
                                        </p:attrNameLst>
                                      </p:cBhvr>
                                      <p:tavLst>
                                        <p:tav tm="0">
                                          <p:val>
                                            <p:fltVal val="0"/>
                                          </p:val>
                                        </p:tav>
                                        <p:tav tm="100000">
                                          <p:val>
                                            <p:strVal val="#ppt_w"/>
                                          </p:val>
                                        </p:tav>
                                      </p:tavLst>
                                    </p:anim>
                                    <p:anim calcmode="lin" valueType="num">
                                      <p:cBhvr>
                                        <p:cTn id="61" dur="500" fill="hold"/>
                                        <p:tgtEl>
                                          <p:spTgt spid="22"/>
                                        </p:tgtEl>
                                        <p:attrNameLst>
                                          <p:attrName>ppt_h</p:attrName>
                                        </p:attrNameLst>
                                      </p:cBhvr>
                                      <p:tavLst>
                                        <p:tav tm="0">
                                          <p:val>
                                            <p:fltVal val="0"/>
                                          </p:val>
                                        </p:tav>
                                        <p:tav tm="100000">
                                          <p:val>
                                            <p:strVal val="#ppt_h"/>
                                          </p:val>
                                        </p:tav>
                                      </p:tavLst>
                                    </p:anim>
                                    <p:animEffect transition="in" filter="fade">
                                      <p:cBhvr>
                                        <p:cTn id="62" dur="500"/>
                                        <p:tgtEl>
                                          <p:spTgt spid="2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6" presetClass="emph" presetSubtype="0" fill="hold" grpId="1" nodeType="clickEffect">
                                  <p:stCondLst>
                                    <p:cond delay="0"/>
                                  </p:stCondLst>
                                  <p:childTnLst>
                                    <p:animEffect transition="out" filter="fade">
                                      <p:cBhvr>
                                        <p:cTn id="66" dur="500" tmFilter="0, 0; .2, .5; .8, .5; 1, 0"/>
                                        <p:tgtEl>
                                          <p:spTgt spid="15"/>
                                        </p:tgtEl>
                                      </p:cBhvr>
                                    </p:animEffect>
                                    <p:animScale>
                                      <p:cBhvr>
                                        <p:cTn id="67" dur="250" autoRev="1" fill="hold"/>
                                        <p:tgtEl>
                                          <p:spTgt spid="15"/>
                                        </p:tgtEl>
                                      </p:cBhvr>
                                      <p:by x="105000" y="105000"/>
                                    </p:animScale>
                                  </p:childTnLst>
                                </p:cTn>
                              </p:par>
                            </p:childTnLst>
                          </p:cTn>
                        </p:par>
                      </p:childTnLst>
                    </p:cTn>
                  </p:par>
                  <p:par>
                    <p:cTn id="68" fill="hold" nodeType="clickPar">
                      <p:stCondLst>
                        <p:cond delay="indefinite"/>
                      </p:stCondLst>
                      <p:childTnLst>
                        <p:par>
                          <p:cTn id="69" fill="hold" nodeType="withGroup">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childTnLst>
                                </p:cTn>
                              </p:par>
                              <p:par>
                                <p:cTn id="75" presetID="26" presetClass="emph" presetSubtype="0" fill="hold" grpId="1" nodeType="withEffect">
                                  <p:stCondLst>
                                    <p:cond delay="0"/>
                                  </p:stCondLst>
                                  <p:childTnLst>
                                    <p:animEffect transition="out" filter="fade">
                                      <p:cBhvr>
                                        <p:cTn id="76" dur="500" tmFilter="0, 0; .2, .5; .8, .5; 1, 0"/>
                                        <p:tgtEl>
                                          <p:spTgt spid="22"/>
                                        </p:tgtEl>
                                      </p:cBhvr>
                                    </p:animEffect>
                                    <p:animScale>
                                      <p:cBhvr>
                                        <p:cTn id="77" dur="250" autoRev="1" fill="hold"/>
                                        <p:tgtEl>
                                          <p:spTgt spid="22"/>
                                        </p:tgtEl>
                                      </p:cBhvr>
                                      <p:by x="105000" y="105000"/>
                                    </p:animScale>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blinds(horizontal)">
                                      <p:cBhvr>
                                        <p:cTn id="82" dur="500"/>
                                        <p:tgtEl>
                                          <p:spTgt spid="20"/>
                                        </p:tgtEl>
                                      </p:cBhvr>
                                    </p:animEffect>
                                  </p:childTnLst>
                                </p:cTn>
                              </p:par>
                              <p:par>
                                <p:cTn id="83" presetID="53" presetClass="entr" presetSubtype="0"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par>
                                <p:cTn id="88" presetID="53" presetClass="entr" presetSubtype="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0"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childTnLst>
                                </p:cTn>
                              </p:par>
                              <p:par>
                                <p:cTn id="98" presetID="53" presetClass="entr" presetSubtype="0"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500" fill="hold"/>
                                        <p:tgtEl>
                                          <p:spTgt spid="28"/>
                                        </p:tgtEl>
                                        <p:attrNameLst>
                                          <p:attrName>ppt_w</p:attrName>
                                        </p:attrNameLst>
                                      </p:cBhvr>
                                      <p:tavLst>
                                        <p:tav tm="0">
                                          <p:val>
                                            <p:fltVal val="0"/>
                                          </p:val>
                                        </p:tav>
                                        <p:tav tm="100000">
                                          <p:val>
                                            <p:strVal val="#ppt_w"/>
                                          </p:val>
                                        </p:tav>
                                      </p:tavLst>
                                    </p:anim>
                                    <p:anim calcmode="lin" valueType="num">
                                      <p:cBhvr>
                                        <p:cTn id="101" dur="500" fill="hold"/>
                                        <p:tgtEl>
                                          <p:spTgt spid="28"/>
                                        </p:tgtEl>
                                        <p:attrNameLst>
                                          <p:attrName>ppt_h</p:attrName>
                                        </p:attrNameLst>
                                      </p:cBhvr>
                                      <p:tavLst>
                                        <p:tav tm="0">
                                          <p:val>
                                            <p:fltVal val="0"/>
                                          </p:val>
                                        </p:tav>
                                        <p:tav tm="100000">
                                          <p:val>
                                            <p:strVal val="#ppt_h"/>
                                          </p:val>
                                        </p:tav>
                                      </p:tavLst>
                                    </p:anim>
                                    <p:animEffect transition="in" filter="fade">
                                      <p:cBhvr>
                                        <p:cTn id="102" dur="500"/>
                                        <p:tgtEl>
                                          <p:spTgt spid="28"/>
                                        </p:tgtEl>
                                      </p:cBhvr>
                                    </p:animEffect>
                                  </p:childTnLst>
                                </p:cTn>
                              </p:par>
                              <p:par>
                                <p:cTn id="103" presetID="53" presetClass="entr" presetSubtype="0" fill="hold" grpId="0" nodeType="withEffect">
                                  <p:stCondLst>
                                    <p:cond delay="0"/>
                                  </p:stCondLst>
                                  <p:childTnLst>
                                    <p:set>
                                      <p:cBhvr>
                                        <p:cTn id="104" dur="1" fill="hold">
                                          <p:stCondLst>
                                            <p:cond delay="0"/>
                                          </p:stCondLst>
                                        </p:cTn>
                                        <p:tgtEl>
                                          <p:spTgt spid="29"/>
                                        </p:tgtEl>
                                        <p:attrNameLst>
                                          <p:attrName>style.visibility</p:attrName>
                                        </p:attrNameLst>
                                      </p:cBhvr>
                                      <p:to>
                                        <p:strVal val="visible"/>
                                      </p:to>
                                    </p:set>
                                    <p:anim calcmode="lin" valueType="num">
                                      <p:cBhvr>
                                        <p:cTn id="105" dur="500" fill="hold"/>
                                        <p:tgtEl>
                                          <p:spTgt spid="29"/>
                                        </p:tgtEl>
                                        <p:attrNameLst>
                                          <p:attrName>ppt_w</p:attrName>
                                        </p:attrNameLst>
                                      </p:cBhvr>
                                      <p:tavLst>
                                        <p:tav tm="0">
                                          <p:val>
                                            <p:fltVal val="0"/>
                                          </p:val>
                                        </p:tav>
                                        <p:tav tm="100000">
                                          <p:val>
                                            <p:strVal val="#ppt_w"/>
                                          </p:val>
                                        </p:tav>
                                      </p:tavLst>
                                    </p:anim>
                                    <p:anim calcmode="lin" valueType="num">
                                      <p:cBhvr>
                                        <p:cTn id="106" dur="500" fill="hold"/>
                                        <p:tgtEl>
                                          <p:spTgt spid="29"/>
                                        </p:tgtEl>
                                        <p:attrNameLst>
                                          <p:attrName>ppt_h</p:attrName>
                                        </p:attrNameLst>
                                      </p:cBhvr>
                                      <p:tavLst>
                                        <p:tav tm="0">
                                          <p:val>
                                            <p:fltVal val="0"/>
                                          </p:val>
                                        </p:tav>
                                        <p:tav tm="100000">
                                          <p:val>
                                            <p:strVal val="#ppt_h"/>
                                          </p:val>
                                        </p:tav>
                                      </p:tavLst>
                                    </p:anim>
                                    <p:animEffect transition="in" filter="fade">
                                      <p:cBhvr>
                                        <p:cTn id="107" dur="500"/>
                                        <p:tgtEl>
                                          <p:spTgt spid="29"/>
                                        </p:tgtEl>
                                      </p:cBhvr>
                                    </p:animEffect>
                                  </p:childTnLst>
                                </p:cTn>
                              </p:par>
                              <p:par>
                                <p:cTn id="108" presetID="53" presetClass="entr" presetSubtype="0" fill="hold" grpId="0" nodeType="withEffect">
                                  <p:stCondLst>
                                    <p:cond delay="0"/>
                                  </p:stCondLst>
                                  <p:childTnLst>
                                    <p:set>
                                      <p:cBhvr>
                                        <p:cTn id="109" dur="1" fill="hold">
                                          <p:stCondLst>
                                            <p:cond delay="0"/>
                                          </p:stCondLst>
                                        </p:cTn>
                                        <p:tgtEl>
                                          <p:spTgt spid="30"/>
                                        </p:tgtEl>
                                        <p:attrNameLst>
                                          <p:attrName>style.visibility</p:attrName>
                                        </p:attrNameLst>
                                      </p:cBhvr>
                                      <p:to>
                                        <p:strVal val="visible"/>
                                      </p:to>
                                    </p:set>
                                    <p:anim calcmode="lin" valueType="num">
                                      <p:cBhvr>
                                        <p:cTn id="110" dur="500" fill="hold"/>
                                        <p:tgtEl>
                                          <p:spTgt spid="30"/>
                                        </p:tgtEl>
                                        <p:attrNameLst>
                                          <p:attrName>ppt_w</p:attrName>
                                        </p:attrNameLst>
                                      </p:cBhvr>
                                      <p:tavLst>
                                        <p:tav tm="0">
                                          <p:val>
                                            <p:fltVal val="0"/>
                                          </p:val>
                                        </p:tav>
                                        <p:tav tm="100000">
                                          <p:val>
                                            <p:strVal val="#ppt_w"/>
                                          </p:val>
                                        </p:tav>
                                      </p:tavLst>
                                    </p:anim>
                                    <p:anim calcmode="lin" valueType="num">
                                      <p:cBhvr>
                                        <p:cTn id="111" dur="500" fill="hold"/>
                                        <p:tgtEl>
                                          <p:spTgt spid="30"/>
                                        </p:tgtEl>
                                        <p:attrNameLst>
                                          <p:attrName>ppt_h</p:attrName>
                                        </p:attrNameLst>
                                      </p:cBhvr>
                                      <p:tavLst>
                                        <p:tav tm="0">
                                          <p:val>
                                            <p:fltVal val="0"/>
                                          </p:val>
                                        </p:tav>
                                        <p:tav tm="100000">
                                          <p:val>
                                            <p:strVal val="#ppt_h"/>
                                          </p:val>
                                        </p:tav>
                                      </p:tavLst>
                                    </p:anim>
                                    <p:animEffect transition="in" filter="fade">
                                      <p:cBhvr>
                                        <p:cTn id="112" dur="500"/>
                                        <p:tgtEl>
                                          <p:spTgt spid="30"/>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53" presetClass="entr" presetSubtype="0" fill="hold" grpId="0" nodeType="clickEffect">
                                  <p:stCondLst>
                                    <p:cond delay="0"/>
                                  </p:stCondLst>
                                  <p:childTnLst>
                                    <p:set>
                                      <p:cBhvr>
                                        <p:cTn id="116" dur="1" fill="hold">
                                          <p:stCondLst>
                                            <p:cond delay="0"/>
                                          </p:stCondLst>
                                        </p:cTn>
                                        <p:tgtEl>
                                          <p:spTgt spid="19"/>
                                        </p:tgtEl>
                                        <p:attrNameLst>
                                          <p:attrName>style.visibility</p:attrName>
                                        </p:attrNameLst>
                                      </p:cBhvr>
                                      <p:to>
                                        <p:strVal val="visible"/>
                                      </p:to>
                                    </p:set>
                                    <p:anim calcmode="lin" valueType="num">
                                      <p:cBhvr>
                                        <p:cTn id="117" dur="500" fill="hold"/>
                                        <p:tgtEl>
                                          <p:spTgt spid="19"/>
                                        </p:tgtEl>
                                        <p:attrNameLst>
                                          <p:attrName>ppt_w</p:attrName>
                                        </p:attrNameLst>
                                      </p:cBhvr>
                                      <p:tavLst>
                                        <p:tav tm="0">
                                          <p:val>
                                            <p:fltVal val="0"/>
                                          </p:val>
                                        </p:tav>
                                        <p:tav tm="100000">
                                          <p:val>
                                            <p:strVal val="#ppt_w"/>
                                          </p:val>
                                        </p:tav>
                                      </p:tavLst>
                                    </p:anim>
                                    <p:anim calcmode="lin" valueType="num">
                                      <p:cBhvr>
                                        <p:cTn id="118" dur="500" fill="hold"/>
                                        <p:tgtEl>
                                          <p:spTgt spid="19"/>
                                        </p:tgtEl>
                                        <p:attrNameLst>
                                          <p:attrName>ppt_h</p:attrName>
                                        </p:attrNameLst>
                                      </p:cBhvr>
                                      <p:tavLst>
                                        <p:tav tm="0">
                                          <p:val>
                                            <p:fltVal val="0"/>
                                          </p:val>
                                        </p:tav>
                                        <p:tav tm="100000">
                                          <p:val>
                                            <p:strVal val="#ppt_h"/>
                                          </p:val>
                                        </p:tav>
                                      </p:tavLst>
                                    </p:anim>
                                    <p:animEffect transition="in" filter="fade">
                                      <p:cBhvr>
                                        <p:cTn id="119" dur="500"/>
                                        <p:tgtEl>
                                          <p:spTgt spid="19"/>
                                        </p:tgtEl>
                                      </p:cBhvr>
                                    </p:animEffect>
                                  </p:childTnLst>
                                </p:cTn>
                              </p:par>
                              <p:par>
                                <p:cTn id="120" presetID="53" presetClass="entr" presetSubtype="0" fill="hold" grpId="0" nodeType="withEffect">
                                  <p:stCondLst>
                                    <p:cond delay="0"/>
                                  </p:stCondLst>
                                  <p:childTnLst>
                                    <p:set>
                                      <p:cBhvr>
                                        <p:cTn id="121" dur="1" fill="hold">
                                          <p:stCondLst>
                                            <p:cond delay="0"/>
                                          </p:stCondLst>
                                        </p:cTn>
                                        <p:tgtEl>
                                          <p:spTgt spid="21"/>
                                        </p:tgtEl>
                                        <p:attrNameLst>
                                          <p:attrName>style.visibility</p:attrName>
                                        </p:attrNameLst>
                                      </p:cBhvr>
                                      <p:to>
                                        <p:strVal val="visible"/>
                                      </p:to>
                                    </p:set>
                                    <p:anim calcmode="lin" valueType="num">
                                      <p:cBhvr>
                                        <p:cTn id="122" dur="500" fill="hold"/>
                                        <p:tgtEl>
                                          <p:spTgt spid="21"/>
                                        </p:tgtEl>
                                        <p:attrNameLst>
                                          <p:attrName>ppt_w</p:attrName>
                                        </p:attrNameLst>
                                      </p:cBhvr>
                                      <p:tavLst>
                                        <p:tav tm="0">
                                          <p:val>
                                            <p:fltVal val="0"/>
                                          </p:val>
                                        </p:tav>
                                        <p:tav tm="100000">
                                          <p:val>
                                            <p:strVal val="#ppt_w"/>
                                          </p:val>
                                        </p:tav>
                                      </p:tavLst>
                                    </p:anim>
                                    <p:anim calcmode="lin" valueType="num">
                                      <p:cBhvr>
                                        <p:cTn id="123" dur="500" fill="hold"/>
                                        <p:tgtEl>
                                          <p:spTgt spid="21"/>
                                        </p:tgtEl>
                                        <p:attrNameLst>
                                          <p:attrName>ppt_h</p:attrName>
                                        </p:attrNameLst>
                                      </p:cBhvr>
                                      <p:tavLst>
                                        <p:tav tm="0">
                                          <p:val>
                                            <p:fltVal val="0"/>
                                          </p:val>
                                        </p:tav>
                                        <p:tav tm="100000">
                                          <p:val>
                                            <p:strVal val="#ppt_h"/>
                                          </p:val>
                                        </p:tav>
                                      </p:tavLst>
                                    </p:anim>
                                    <p:animEffect transition="in" filter="fade">
                                      <p:cBhvr>
                                        <p:cTn id="124" dur="500"/>
                                        <p:tgtEl>
                                          <p:spTgt spid="21"/>
                                        </p:tgtEl>
                                      </p:cBhvr>
                                    </p:animEffect>
                                  </p:childTnLst>
                                </p:cTn>
                              </p:par>
                              <p:par>
                                <p:cTn id="125" presetID="53" presetClass="entr" presetSubtype="0" fill="hold" grpId="0" nodeType="withEffect">
                                  <p:stCondLst>
                                    <p:cond delay="0"/>
                                  </p:stCondLst>
                                  <p:childTnLst>
                                    <p:set>
                                      <p:cBhvr>
                                        <p:cTn id="126" dur="1" fill="hold">
                                          <p:stCondLst>
                                            <p:cond delay="0"/>
                                          </p:stCondLst>
                                        </p:cTn>
                                        <p:tgtEl>
                                          <p:spTgt spid="24"/>
                                        </p:tgtEl>
                                        <p:attrNameLst>
                                          <p:attrName>style.visibility</p:attrName>
                                        </p:attrNameLst>
                                      </p:cBhvr>
                                      <p:to>
                                        <p:strVal val="visible"/>
                                      </p:to>
                                    </p:set>
                                    <p:anim calcmode="lin" valueType="num">
                                      <p:cBhvr>
                                        <p:cTn id="127" dur="500" fill="hold"/>
                                        <p:tgtEl>
                                          <p:spTgt spid="24"/>
                                        </p:tgtEl>
                                        <p:attrNameLst>
                                          <p:attrName>ppt_w</p:attrName>
                                        </p:attrNameLst>
                                      </p:cBhvr>
                                      <p:tavLst>
                                        <p:tav tm="0">
                                          <p:val>
                                            <p:fltVal val="0"/>
                                          </p:val>
                                        </p:tav>
                                        <p:tav tm="100000">
                                          <p:val>
                                            <p:strVal val="#ppt_w"/>
                                          </p:val>
                                        </p:tav>
                                      </p:tavLst>
                                    </p:anim>
                                    <p:anim calcmode="lin" valueType="num">
                                      <p:cBhvr>
                                        <p:cTn id="128" dur="500" fill="hold"/>
                                        <p:tgtEl>
                                          <p:spTgt spid="24"/>
                                        </p:tgtEl>
                                        <p:attrNameLst>
                                          <p:attrName>ppt_h</p:attrName>
                                        </p:attrNameLst>
                                      </p:cBhvr>
                                      <p:tavLst>
                                        <p:tav tm="0">
                                          <p:val>
                                            <p:fltVal val="0"/>
                                          </p:val>
                                        </p:tav>
                                        <p:tav tm="100000">
                                          <p:val>
                                            <p:strVal val="#ppt_h"/>
                                          </p:val>
                                        </p:tav>
                                      </p:tavLst>
                                    </p:anim>
                                    <p:animEffect transition="in" filter="fade">
                                      <p:cBhvr>
                                        <p:cTn id="129" dur="500"/>
                                        <p:tgtEl>
                                          <p:spTgt spid="24"/>
                                        </p:tgtEl>
                                      </p:cBhvr>
                                    </p:animEffect>
                                  </p:childTnLst>
                                </p:cTn>
                              </p:par>
                              <p:par>
                                <p:cTn id="130" presetID="53" presetClass="entr" presetSubtype="0" fill="hold" grpId="0" nodeType="withEffect">
                                  <p:stCondLst>
                                    <p:cond delay="0"/>
                                  </p:stCondLst>
                                  <p:childTnLst>
                                    <p:set>
                                      <p:cBhvr>
                                        <p:cTn id="131" dur="1" fill="hold">
                                          <p:stCondLst>
                                            <p:cond delay="0"/>
                                          </p:stCondLst>
                                        </p:cTn>
                                        <p:tgtEl>
                                          <p:spTgt spid="32"/>
                                        </p:tgtEl>
                                        <p:attrNameLst>
                                          <p:attrName>style.visibility</p:attrName>
                                        </p:attrNameLst>
                                      </p:cBhvr>
                                      <p:to>
                                        <p:strVal val="visible"/>
                                      </p:to>
                                    </p:set>
                                    <p:anim calcmode="lin" valueType="num">
                                      <p:cBhvr>
                                        <p:cTn id="132" dur="500" fill="hold"/>
                                        <p:tgtEl>
                                          <p:spTgt spid="32"/>
                                        </p:tgtEl>
                                        <p:attrNameLst>
                                          <p:attrName>ppt_w</p:attrName>
                                        </p:attrNameLst>
                                      </p:cBhvr>
                                      <p:tavLst>
                                        <p:tav tm="0">
                                          <p:val>
                                            <p:fltVal val="0"/>
                                          </p:val>
                                        </p:tav>
                                        <p:tav tm="100000">
                                          <p:val>
                                            <p:strVal val="#ppt_w"/>
                                          </p:val>
                                        </p:tav>
                                      </p:tavLst>
                                    </p:anim>
                                    <p:anim calcmode="lin" valueType="num">
                                      <p:cBhvr>
                                        <p:cTn id="133" dur="500" fill="hold"/>
                                        <p:tgtEl>
                                          <p:spTgt spid="32"/>
                                        </p:tgtEl>
                                        <p:attrNameLst>
                                          <p:attrName>ppt_h</p:attrName>
                                        </p:attrNameLst>
                                      </p:cBhvr>
                                      <p:tavLst>
                                        <p:tav tm="0">
                                          <p:val>
                                            <p:fltVal val="0"/>
                                          </p:val>
                                        </p:tav>
                                        <p:tav tm="100000">
                                          <p:val>
                                            <p:strVal val="#ppt_h"/>
                                          </p:val>
                                        </p:tav>
                                      </p:tavLst>
                                    </p:anim>
                                    <p:animEffect transition="in" filter="fade">
                                      <p:cBhvr>
                                        <p:cTn id="134" dur="500"/>
                                        <p:tgtEl>
                                          <p:spTgt spid="32"/>
                                        </p:tgtEl>
                                      </p:cBhvr>
                                    </p:animEffect>
                                  </p:childTnLst>
                                </p:cTn>
                              </p:par>
                              <p:par>
                                <p:cTn id="135" presetID="53" presetClass="entr" presetSubtype="0" fill="hold" grpId="0" nodeType="withEffect">
                                  <p:stCondLst>
                                    <p:cond delay="0"/>
                                  </p:stCondLst>
                                  <p:childTnLst>
                                    <p:set>
                                      <p:cBhvr>
                                        <p:cTn id="136" dur="1" fill="hold">
                                          <p:stCondLst>
                                            <p:cond delay="0"/>
                                          </p:stCondLst>
                                        </p:cTn>
                                        <p:tgtEl>
                                          <p:spTgt spid="34"/>
                                        </p:tgtEl>
                                        <p:attrNameLst>
                                          <p:attrName>style.visibility</p:attrName>
                                        </p:attrNameLst>
                                      </p:cBhvr>
                                      <p:to>
                                        <p:strVal val="visible"/>
                                      </p:to>
                                    </p:set>
                                    <p:anim calcmode="lin" valueType="num">
                                      <p:cBhvr>
                                        <p:cTn id="137" dur="500" fill="hold"/>
                                        <p:tgtEl>
                                          <p:spTgt spid="34"/>
                                        </p:tgtEl>
                                        <p:attrNameLst>
                                          <p:attrName>ppt_w</p:attrName>
                                        </p:attrNameLst>
                                      </p:cBhvr>
                                      <p:tavLst>
                                        <p:tav tm="0">
                                          <p:val>
                                            <p:fltVal val="0"/>
                                          </p:val>
                                        </p:tav>
                                        <p:tav tm="100000">
                                          <p:val>
                                            <p:strVal val="#ppt_w"/>
                                          </p:val>
                                        </p:tav>
                                      </p:tavLst>
                                    </p:anim>
                                    <p:anim calcmode="lin" valueType="num">
                                      <p:cBhvr>
                                        <p:cTn id="138" dur="500" fill="hold"/>
                                        <p:tgtEl>
                                          <p:spTgt spid="34"/>
                                        </p:tgtEl>
                                        <p:attrNameLst>
                                          <p:attrName>ppt_h</p:attrName>
                                        </p:attrNameLst>
                                      </p:cBhvr>
                                      <p:tavLst>
                                        <p:tav tm="0">
                                          <p:val>
                                            <p:fltVal val="0"/>
                                          </p:val>
                                        </p:tav>
                                        <p:tav tm="100000">
                                          <p:val>
                                            <p:strVal val="#ppt_h"/>
                                          </p:val>
                                        </p:tav>
                                      </p:tavLst>
                                    </p:anim>
                                    <p:animEffect transition="in" filter="fade">
                                      <p:cBhvr>
                                        <p:cTn id="13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P spid="12" grpId="0" animBg="1"/>
      <p:bldP spid="12" grpId="1" animBg="1"/>
      <p:bldP spid="13" grpId="0" animBg="1"/>
      <p:bldP spid="14" grpId="0" animBg="1"/>
      <p:bldP spid="15" grpId="0" animBg="1"/>
      <p:bldP spid="15" grpId="1" animBg="1"/>
      <p:bldP spid="22" grpId="0" animBg="1"/>
      <p:bldP spid="22" grpId="1" animBg="1"/>
      <p:bldP spid="23" grpId="0" animBg="1"/>
      <p:bldP spid="26" grpId="0" animBg="1"/>
      <p:bldP spid="27" grpId="0"/>
      <p:bldP spid="28" grpId="0" animBg="1"/>
      <p:bldP spid="29" grpId="0"/>
      <p:bldP spid="30" grpId="0" animBg="1"/>
      <p:bldP spid="31" grpId="0" animBg="1"/>
      <p:bldP spid="18" grpId="0" animBg="1"/>
      <p:bldP spid="20" grpId="0" animBg="1"/>
      <p:bldP spid="19" grpId="0"/>
      <p:bldP spid="21" grpId="0" animBg="1"/>
      <p:bldP spid="24" grpId="0"/>
      <p:bldP spid="32" grpId="0" animBg="1"/>
      <p:bldP spid="3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テキスト ボックス 208">
            <a:extLst>
              <a:ext uri="{FF2B5EF4-FFF2-40B4-BE49-F238E27FC236}">
                <a16:creationId xmlns:a16="http://schemas.microsoft.com/office/drawing/2014/main" id="{C5745B6A-328B-5732-CB87-867577711B5A}"/>
              </a:ext>
            </a:extLst>
          </p:cNvPr>
          <p:cNvSpPr txBox="1"/>
          <p:nvPr/>
        </p:nvSpPr>
        <p:spPr>
          <a:xfrm>
            <a:off x="331708" y="294864"/>
            <a:ext cx="190264" cy="263221"/>
          </a:xfrm>
          <a:prstGeom prst="rect">
            <a:avLst/>
          </a:prstGeom>
          <a:noFill/>
        </p:spPr>
        <p:txBody>
          <a:bodyPr wrap="none" lIns="0" tIns="0" rIns="0" bIns="0" rtlCol="0">
            <a:noAutofit/>
          </a:bodyPr>
          <a:lstStyle/>
          <a:p>
            <a:pPr algn="ctr"/>
            <a:r>
              <a:rPr lang="en-US" altLang="ja-JP" sz="1710" dirty="0">
                <a:latin typeface="+mj-lt"/>
                <a:ea typeface="+mj-ea"/>
              </a:rPr>
              <a:t>2</a:t>
            </a:r>
            <a:endParaRPr lang="ja-JP" altLang="en-US" sz="1710" dirty="0">
              <a:latin typeface="+mj-lt"/>
              <a:ea typeface="+mj-ea"/>
            </a:endParaRPr>
          </a:p>
        </p:txBody>
      </p:sp>
      <p:sp>
        <p:nvSpPr>
          <p:cNvPr id="13" name="四角形: 角を丸くする 12">
            <a:extLst>
              <a:ext uri="{FF2B5EF4-FFF2-40B4-BE49-F238E27FC236}">
                <a16:creationId xmlns:a16="http://schemas.microsoft.com/office/drawing/2014/main" id="{1BCE0911-D252-6BF5-F438-8663FE0D7540}"/>
              </a:ext>
            </a:extLst>
          </p:cNvPr>
          <p:cNvSpPr/>
          <p:nvPr/>
        </p:nvSpPr>
        <p:spPr>
          <a:xfrm>
            <a:off x="309552" y="1164958"/>
            <a:ext cx="8516837" cy="5149890"/>
          </a:xfrm>
          <a:prstGeom prst="roundRect">
            <a:avLst>
              <a:gd name="adj" fmla="val 3693"/>
            </a:avLst>
          </a:prstGeom>
          <a:noFill/>
          <a:ln w="25400">
            <a:solidFill>
              <a:srgbClr val="F39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4" name="表 13">
            <a:extLst>
              <a:ext uri="{FF2B5EF4-FFF2-40B4-BE49-F238E27FC236}">
                <a16:creationId xmlns:a16="http://schemas.microsoft.com/office/drawing/2014/main" id="{4BEE1D40-EB6C-B62A-8199-CEB0DA41C9CD}"/>
              </a:ext>
            </a:extLst>
          </p:cNvPr>
          <p:cNvGraphicFramePr>
            <a:graphicFrameLocks noGrp="1"/>
          </p:cNvGraphicFramePr>
          <p:nvPr>
            <p:extLst/>
          </p:nvPr>
        </p:nvGraphicFramePr>
        <p:xfrm>
          <a:off x="4479003" y="2168128"/>
          <a:ext cx="3610276" cy="1354688"/>
        </p:xfrm>
        <a:graphic>
          <a:graphicData uri="http://schemas.openxmlformats.org/drawingml/2006/table">
            <a:tbl>
              <a:tblPr firstRow="1" bandRow="1">
                <a:tableStyleId>{5C22544A-7EE6-4342-B048-85BDC9FD1C3A}</a:tableStyleId>
              </a:tblPr>
              <a:tblGrid>
                <a:gridCol w="2902142">
                  <a:extLst>
                    <a:ext uri="{9D8B030D-6E8A-4147-A177-3AD203B41FA5}">
                      <a16:colId xmlns:a16="http://schemas.microsoft.com/office/drawing/2014/main" val="1089301657"/>
                    </a:ext>
                  </a:extLst>
                </a:gridCol>
                <a:gridCol w="708134">
                  <a:extLst>
                    <a:ext uri="{9D8B030D-6E8A-4147-A177-3AD203B41FA5}">
                      <a16:colId xmlns:a16="http://schemas.microsoft.com/office/drawing/2014/main" val="4175859771"/>
                    </a:ext>
                  </a:extLst>
                </a:gridCol>
              </a:tblGrid>
              <a:tr h="169336">
                <a:tc>
                  <a:txBody>
                    <a:bodyPr/>
                    <a:lstStyle/>
                    <a:p>
                      <a:r>
                        <a:rPr kumimoji="1" lang="ja-JP" altLang="en-US" sz="900" b="0" dirty="0">
                          <a:solidFill>
                            <a:schemeClr val="tx1"/>
                          </a:solidFill>
                          <a:latin typeface="+mn-ea"/>
                          <a:ea typeface="+mn-ea"/>
                        </a:rPr>
                        <a:t>課税される所得金額のうち</a:t>
                      </a:r>
                    </a:p>
                  </a:txBody>
                  <a:tcPr marL="78203" marR="78203" marT="21552" marB="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EEBBE"/>
                    </a:solidFill>
                  </a:tcPr>
                </a:tc>
                <a:tc>
                  <a:txBody>
                    <a:bodyPr/>
                    <a:lstStyle/>
                    <a:p>
                      <a:pPr algn="ctr"/>
                      <a:r>
                        <a:rPr kumimoji="1" lang="ja-JP" altLang="en-US" sz="900" b="0" dirty="0">
                          <a:solidFill>
                            <a:schemeClr val="tx1"/>
                          </a:solidFill>
                          <a:latin typeface="+mn-ea"/>
                          <a:ea typeface="+mn-ea"/>
                        </a:rPr>
                        <a:t>税率</a:t>
                      </a:r>
                    </a:p>
                  </a:txBody>
                  <a:tcPr marL="78203" marR="78203" marT="21552" marB="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EEBBE"/>
                    </a:solidFill>
                  </a:tcPr>
                </a:tc>
                <a:extLst>
                  <a:ext uri="{0D108BD9-81ED-4DB2-BD59-A6C34878D82A}">
                    <a16:rowId xmlns:a16="http://schemas.microsoft.com/office/drawing/2014/main" val="4113199644"/>
                  </a:ext>
                </a:extLst>
              </a:tr>
              <a:tr h="169336">
                <a:tc>
                  <a:txBody>
                    <a:bodyPr/>
                    <a:lstStyle/>
                    <a:p>
                      <a:r>
                        <a:rPr kumimoji="1" lang="en-US" altLang="ja-JP" sz="900" b="0" dirty="0">
                          <a:solidFill>
                            <a:schemeClr val="tx1"/>
                          </a:solidFill>
                          <a:latin typeface="+mn-ea"/>
                          <a:ea typeface="+mn-ea"/>
                        </a:rPr>
                        <a:t>195</a:t>
                      </a:r>
                      <a:r>
                        <a:rPr kumimoji="1" lang="ja-JP" altLang="en-US" sz="900" b="0" dirty="0">
                          <a:solidFill>
                            <a:schemeClr val="tx1"/>
                          </a:solidFill>
                          <a:latin typeface="+mn-ea"/>
                          <a:ea typeface="+mn-ea"/>
                        </a:rPr>
                        <a:t>万円以下の部分</a:t>
                      </a:r>
                    </a:p>
                  </a:txBody>
                  <a:tcPr marL="78203" marR="78203" marT="21552" marB="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3E2C7"/>
                    </a:solidFill>
                  </a:tcPr>
                </a:tc>
                <a:tc>
                  <a:txBody>
                    <a:bodyPr/>
                    <a:lstStyle/>
                    <a:p>
                      <a:pPr algn="ctr"/>
                      <a:r>
                        <a:rPr kumimoji="1" lang="en-US" altLang="ja-JP" sz="900" b="0" dirty="0">
                          <a:solidFill>
                            <a:schemeClr val="tx1"/>
                          </a:solidFill>
                          <a:latin typeface="+mn-ea"/>
                          <a:ea typeface="+mn-ea"/>
                        </a:rPr>
                        <a:t>5</a:t>
                      </a:r>
                      <a:r>
                        <a:rPr kumimoji="1" lang="ja-JP" altLang="en-US" sz="900" b="0" dirty="0">
                          <a:solidFill>
                            <a:schemeClr val="tx1"/>
                          </a:solidFill>
                          <a:latin typeface="+mn-ea"/>
                          <a:ea typeface="+mn-ea"/>
                        </a:rPr>
                        <a:t>％</a:t>
                      </a:r>
                    </a:p>
                  </a:txBody>
                  <a:tcPr marL="78203" marR="78203" marT="21552" marB="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3E2C7"/>
                    </a:solidFill>
                  </a:tcPr>
                </a:tc>
                <a:extLst>
                  <a:ext uri="{0D108BD9-81ED-4DB2-BD59-A6C34878D82A}">
                    <a16:rowId xmlns:a16="http://schemas.microsoft.com/office/drawing/2014/main" val="3701837787"/>
                  </a:ext>
                </a:extLst>
              </a:tr>
              <a:tr h="169336">
                <a:tc>
                  <a:txBody>
                    <a:bodyPr/>
                    <a:lstStyle/>
                    <a:p>
                      <a:r>
                        <a:rPr kumimoji="1" lang="en-US" altLang="ja-JP" sz="900" b="0" dirty="0">
                          <a:solidFill>
                            <a:schemeClr val="tx1"/>
                          </a:solidFill>
                          <a:latin typeface="+mn-ea"/>
                          <a:ea typeface="+mn-ea"/>
                        </a:rPr>
                        <a:t>195</a:t>
                      </a:r>
                      <a:r>
                        <a:rPr kumimoji="1" lang="ja-JP" altLang="en-US" sz="900" b="0" dirty="0">
                          <a:solidFill>
                            <a:schemeClr val="tx1"/>
                          </a:solidFill>
                          <a:latin typeface="+mn-ea"/>
                          <a:ea typeface="+mn-ea"/>
                        </a:rPr>
                        <a:t>万円を超え</a:t>
                      </a:r>
                      <a:r>
                        <a:rPr kumimoji="1" lang="en-US" altLang="ja-JP" sz="900" b="0" dirty="0">
                          <a:solidFill>
                            <a:schemeClr val="tx1"/>
                          </a:solidFill>
                          <a:latin typeface="+mn-ea"/>
                          <a:ea typeface="+mn-ea"/>
                        </a:rPr>
                        <a:t>330</a:t>
                      </a:r>
                      <a:r>
                        <a:rPr kumimoji="1" lang="ja-JP" altLang="en-US" sz="900" b="0" dirty="0">
                          <a:solidFill>
                            <a:schemeClr val="tx1"/>
                          </a:solidFill>
                          <a:latin typeface="+mn-ea"/>
                          <a:ea typeface="+mn-ea"/>
                        </a:rPr>
                        <a:t>万円以下の部分</a:t>
                      </a:r>
                    </a:p>
                  </a:txBody>
                  <a:tcPr marL="78203" marR="78203" marT="21552" marB="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67F"/>
                    </a:solidFill>
                  </a:tcPr>
                </a:tc>
                <a:tc>
                  <a:txBody>
                    <a:bodyPr/>
                    <a:lstStyle/>
                    <a:p>
                      <a:pPr algn="ctr"/>
                      <a:r>
                        <a:rPr kumimoji="1" lang="en-US" altLang="ja-JP" sz="900" b="0" dirty="0">
                          <a:solidFill>
                            <a:schemeClr val="tx1"/>
                          </a:solidFill>
                          <a:latin typeface="+mn-ea"/>
                          <a:ea typeface="+mn-ea"/>
                        </a:rPr>
                        <a:t>10</a:t>
                      </a:r>
                      <a:r>
                        <a:rPr kumimoji="1" lang="ja-JP" altLang="en-US" sz="900" b="0" dirty="0">
                          <a:solidFill>
                            <a:schemeClr val="tx1"/>
                          </a:solidFill>
                          <a:latin typeface="+mn-ea"/>
                          <a:ea typeface="+mn-ea"/>
                        </a:rPr>
                        <a:t>％</a:t>
                      </a:r>
                    </a:p>
                  </a:txBody>
                  <a:tcPr marL="78203" marR="78203" marT="21552" marB="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67F"/>
                    </a:solidFill>
                  </a:tcPr>
                </a:tc>
                <a:extLst>
                  <a:ext uri="{0D108BD9-81ED-4DB2-BD59-A6C34878D82A}">
                    <a16:rowId xmlns:a16="http://schemas.microsoft.com/office/drawing/2014/main" val="1379942768"/>
                  </a:ext>
                </a:extLst>
              </a:tr>
              <a:tr h="169336">
                <a:tc>
                  <a:txBody>
                    <a:bodyPr/>
                    <a:lstStyle/>
                    <a:p>
                      <a:r>
                        <a:rPr kumimoji="1" lang="en-US" altLang="ja-JP" sz="900" b="0" dirty="0">
                          <a:solidFill>
                            <a:schemeClr val="tx1"/>
                          </a:solidFill>
                          <a:latin typeface="+mn-ea"/>
                          <a:ea typeface="+mn-ea"/>
                        </a:rPr>
                        <a:t>330</a:t>
                      </a:r>
                      <a:r>
                        <a:rPr kumimoji="1" lang="ja-JP" altLang="en-US" sz="900" b="0" dirty="0">
                          <a:solidFill>
                            <a:schemeClr val="tx1"/>
                          </a:solidFill>
                          <a:latin typeface="+mn-ea"/>
                          <a:ea typeface="+mn-ea"/>
                        </a:rPr>
                        <a:t>万円を超え</a:t>
                      </a:r>
                      <a:r>
                        <a:rPr kumimoji="1" lang="en-US" altLang="ja-JP" sz="900" b="0" dirty="0">
                          <a:solidFill>
                            <a:schemeClr val="tx1"/>
                          </a:solidFill>
                          <a:latin typeface="+mn-ea"/>
                          <a:ea typeface="+mn-ea"/>
                        </a:rPr>
                        <a:t>695</a:t>
                      </a:r>
                      <a:r>
                        <a:rPr kumimoji="1" lang="ja-JP" altLang="en-US" sz="900" b="0" dirty="0">
                          <a:solidFill>
                            <a:schemeClr val="tx1"/>
                          </a:solidFill>
                          <a:latin typeface="+mn-ea"/>
                          <a:ea typeface="+mn-ea"/>
                        </a:rPr>
                        <a:t>万円以下の部分</a:t>
                      </a:r>
                    </a:p>
                  </a:txBody>
                  <a:tcPr marL="78203" marR="78203" marT="21552" marB="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1CDE4"/>
                    </a:solidFill>
                  </a:tcPr>
                </a:tc>
                <a:tc>
                  <a:txBody>
                    <a:bodyPr/>
                    <a:lstStyle/>
                    <a:p>
                      <a:pPr algn="ctr"/>
                      <a:r>
                        <a:rPr kumimoji="1" lang="en-US" altLang="ja-JP" sz="900" b="0" dirty="0">
                          <a:solidFill>
                            <a:schemeClr val="tx1"/>
                          </a:solidFill>
                          <a:latin typeface="+mn-ea"/>
                          <a:ea typeface="+mn-ea"/>
                        </a:rPr>
                        <a:t>20</a:t>
                      </a:r>
                      <a:r>
                        <a:rPr kumimoji="1" lang="ja-JP" altLang="en-US" sz="900" b="0" dirty="0">
                          <a:solidFill>
                            <a:schemeClr val="tx1"/>
                          </a:solidFill>
                          <a:latin typeface="+mn-ea"/>
                          <a:ea typeface="+mn-ea"/>
                        </a:rPr>
                        <a:t>％</a:t>
                      </a:r>
                    </a:p>
                  </a:txBody>
                  <a:tcPr marL="78203" marR="78203" marT="21552" marB="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81CDE4"/>
                    </a:solidFill>
                  </a:tcPr>
                </a:tc>
                <a:extLst>
                  <a:ext uri="{0D108BD9-81ED-4DB2-BD59-A6C34878D82A}">
                    <a16:rowId xmlns:a16="http://schemas.microsoft.com/office/drawing/2014/main" val="3048843961"/>
                  </a:ext>
                </a:extLst>
              </a:tr>
              <a:tr h="169336">
                <a:tc>
                  <a:txBody>
                    <a:bodyPr/>
                    <a:lstStyle/>
                    <a:p>
                      <a:r>
                        <a:rPr kumimoji="1" lang="en-US" altLang="ja-JP" sz="900" b="0" dirty="0">
                          <a:solidFill>
                            <a:schemeClr val="tx1"/>
                          </a:solidFill>
                          <a:latin typeface="+mn-ea"/>
                          <a:ea typeface="+mn-ea"/>
                        </a:rPr>
                        <a:t>695</a:t>
                      </a:r>
                      <a:r>
                        <a:rPr kumimoji="1" lang="ja-JP" altLang="en-US" sz="900" b="0" dirty="0">
                          <a:solidFill>
                            <a:schemeClr val="tx1"/>
                          </a:solidFill>
                          <a:latin typeface="+mn-ea"/>
                          <a:ea typeface="+mn-ea"/>
                        </a:rPr>
                        <a:t>万円を超え</a:t>
                      </a:r>
                      <a:r>
                        <a:rPr kumimoji="1" lang="en-US" altLang="ja-JP" sz="900" b="0" dirty="0">
                          <a:solidFill>
                            <a:schemeClr val="tx1"/>
                          </a:solidFill>
                          <a:latin typeface="+mn-ea"/>
                          <a:ea typeface="+mn-ea"/>
                        </a:rPr>
                        <a:t>900</a:t>
                      </a:r>
                      <a:r>
                        <a:rPr kumimoji="1" lang="ja-JP" altLang="en-US" sz="900" b="0" dirty="0">
                          <a:solidFill>
                            <a:schemeClr val="tx1"/>
                          </a:solidFill>
                          <a:latin typeface="+mn-ea"/>
                          <a:ea typeface="+mn-ea"/>
                        </a:rPr>
                        <a:t>万円以下の部分</a:t>
                      </a:r>
                    </a:p>
                  </a:txBody>
                  <a:tcPr marL="78203" marR="78203" marT="21552" marB="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0" dirty="0">
                          <a:solidFill>
                            <a:schemeClr val="tx1"/>
                          </a:solidFill>
                          <a:latin typeface="+mn-ea"/>
                          <a:ea typeface="+mn-ea"/>
                        </a:rPr>
                        <a:t>23</a:t>
                      </a:r>
                      <a:r>
                        <a:rPr kumimoji="1" lang="ja-JP" altLang="en-US" sz="900" b="0" dirty="0">
                          <a:solidFill>
                            <a:schemeClr val="tx1"/>
                          </a:solidFill>
                          <a:latin typeface="+mn-ea"/>
                          <a:ea typeface="+mn-ea"/>
                        </a:rPr>
                        <a:t>％</a:t>
                      </a:r>
                    </a:p>
                  </a:txBody>
                  <a:tcPr marL="78203" marR="78203" marT="21552" marB="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9191139"/>
                  </a:ext>
                </a:extLst>
              </a:tr>
              <a:tr h="169336">
                <a:tc>
                  <a:txBody>
                    <a:bodyPr/>
                    <a:lstStyle/>
                    <a:p>
                      <a:r>
                        <a:rPr kumimoji="1" lang="en-US" altLang="ja-JP" sz="900" b="0" dirty="0">
                          <a:solidFill>
                            <a:schemeClr val="tx1"/>
                          </a:solidFill>
                          <a:latin typeface="+mn-ea"/>
                          <a:ea typeface="+mn-ea"/>
                        </a:rPr>
                        <a:t>900</a:t>
                      </a:r>
                      <a:r>
                        <a:rPr kumimoji="1" lang="ja-JP" altLang="en-US" sz="900" b="0" dirty="0">
                          <a:solidFill>
                            <a:schemeClr val="tx1"/>
                          </a:solidFill>
                          <a:latin typeface="+mn-ea"/>
                          <a:ea typeface="+mn-ea"/>
                        </a:rPr>
                        <a:t>万円を超え</a:t>
                      </a:r>
                      <a:r>
                        <a:rPr kumimoji="1" lang="en-US" altLang="ja-JP" sz="900" b="0" dirty="0">
                          <a:solidFill>
                            <a:schemeClr val="tx1"/>
                          </a:solidFill>
                          <a:latin typeface="+mn-ea"/>
                          <a:ea typeface="+mn-ea"/>
                        </a:rPr>
                        <a:t>1,800</a:t>
                      </a:r>
                      <a:r>
                        <a:rPr kumimoji="1" lang="ja-JP" altLang="en-US" sz="900" b="0" dirty="0">
                          <a:solidFill>
                            <a:schemeClr val="tx1"/>
                          </a:solidFill>
                          <a:latin typeface="+mn-ea"/>
                          <a:ea typeface="+mn-ea"/>
                        </a:rPr>
                        <a:t>万円以下の部分</a:t>
                      </a:r>
                    </a:p>
                  </a:txBody>
                  <a:tcPr marL="78203" marR="78203" marT="21552" marB="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0" dirty="0">
                          <a:solidFill>
                            <a:schemeClr val="tx1"/>
                          </a:solidFill>
                          <a:latin typeface="+mn-ea"/>
                          <a:ea typeface="+mn-ea"/>
                        </a:rPr>
                        <a:t>33</a:t>
                      </a:r>
                      <a:r>
                        <a:rPr kumimoji="1" lang="ja-JP" altLang="en-US" sz="900" b="0" dirty="0">
                          <a:solidFill>
                            <a:schemeClr val="tx1"/>
                          </a:solidFill>
                          <a:latin typeface="+mn-ea"/>
                          <a:ea typeface="+mn-ea"/>
                        </a:rPr>
                        <a:t>％</a:t>
                      </a:r>
                    </a:p>
                  </a:txBody>
                  <a:tcPr marL="78203" marR="78203" marT="21552" marB="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7442179"/>
                  </a:ext>
                </a:extLst>
              </a:tr>
              <a:tr h="169336">
                <a:tc>
                  <a:txBody>
                    <a:bodyPr/>
                    <a:lstStyle/>
                    <a:p>
                      <a:r>
                        <a:rPr kumimoji="1" lang="en-US" altLang="ja-JP" sz="900" b="0" dirty="0">
                          <a:solidFill>
                            <a:schemeClr val="tx1"/>
                          </a:solidFill>
                          <a:latin typeface="+mn-ea"/>
                          <a:ea typeface="+mn-ea"/>
                        </a:rPr>
                        <a:t>1,800</a:t>
                      </a:r>
                      <a:r>
                        <a:rPr kumimoji="1" lang="ja-JP" altLang="en-US" sz="900" b="0" dirty="0">
                          <a:solidFill>
                            <a:schemeClr val="tx1"/>
                          </a:solidFill>
                          <a:latin typeface="+mn-ea"/>
                          <a:ea typeface="+mn-ea"/>
                        </a:rPr>
                        <a:t>万円を超え</a:t>
                      </a:r>
                      <a:r>
                        <a:rPr kumimoji="1" lang="en-US" altLang="ja-JP" sz="900" b="0" dirty="0">
                          <a:solidFill>
                            <a:schemeClr val="tx1"/>
                          </a:solidFill>
                          <a:latin typeface="+mn-ea"/>
                          <a:ea typeface="+mn-ea"/>
                        </a:rPr>
                        <a:t>4,000</a:t>
                      </a:r>
                      <a:r>
                        <a:rPr kumimoji="1" lang="ja-JP" altLang="en-US" sz="900" b="0" dirty="0">
                          <a:solidFill>
                            <a:schemeClr val="tx1"/>
                          </a:solidFill>
                          <a:latin typeface="+mn-ea"/>
                          <a:ea typeface="+mn-ea"/>
                        </a:rPr>
                        <a:t>万円以下の部分</a:t>
                      </a:r>
                    </a:p>
                  </a:txBody>
                  <a:tcPr marL="78203" marR="78203" marT="21552" marB="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0" dirty="0">
                          <a:solidFill>
                            <a:schemeClr val="tx1"/>
                          </a:solidFill>
                          <a:latin typeface="+mn-ea"/>
                          <a:ea typeface="+mn-ea"/>
                        </a:rPr>
                        <a:t>40</a:t>
                      </a:r>
                      <a:r>
                        <a:rPr kumimoji="1" lang="ja-JP" altLang="en-US" sz="900" b="0" dirty="0">
                          <a:solidFill>
                            <a:schemeClr val="tx1"/>
                          </a:solidFill>
                          <a:latin typeface="+mn-ea"/>
                          <a:ea typeface="+mn-ea"/>
                        </a:rPr>
                        <a:t>％</a:t>
                      </a:r>
                    </a:p>
                  </a:txBody>
                  <a:tcPr marL="78203" marR="78203" marT="21552" marB="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2908848"/>
                  </a:ext>
                </a:extLst>
              </a:tr>
              <a:tr h="169336">
                <a:tc>
                  <a:txBody>
                    <a:bodyPr/>
                    <a:lstStyle/>
                    <a:p>
                      <a:r>
                        <a:rPr kumimoji="1" lang="en-US" altLang="ja-JP" sz="900" b="0" dirty="0">
                          <a:solidFill>
                            <a:schemeClr val="tx1"/>
                          </a:solidFill>
                          <a:latin typeface="+mn-ea"/>
                          <a:ea typeface="+mn-ea"/>
                        </a:rPr>
                        <a:t>4,000</a:t>
                      </a:r>
                      <a:r>
                        <a:rPr kumimoji="1" lang="ja-JP" altLang="en-US" sz="900" b="0" dirty="0">
                          <a:solidFill>
                            <a:schemeClr val="tx1"/>
                          </a:solidFill>
                          <a:latin typeface="+mn-ea"/>
                          <a:ea typeface="+mn-ea"/>
                        </a:rPr>
                        <a:t>万円超の部分</a:t>
                      </a:r>
                    </a:p>
                  </a:txBody>
                  <a:tcPr marL="78203" marR="78203" marT="21552" marB="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dirty="0">
                          <a:solidFill>
                            <a:schemeClr val="tx1"/>
                          </a:solidFill>
                          <a:latin typeface="+mn-ea"/>
                          <a:ea typeface="+mn-ea"/>
                        </a:rPr>
                        <a:t>45</a:t>
                      </a:r>
                      <a:r>
                        <a:rPr kumimoji="1" lang="ja-JP" altLang="en-US" sz="900" b="0" dirty="0">
                          <a:solidFill>
                            <a:schemeClr val="tx1"/>
                          </a:solidFill>
                          <a:latin typeface="+mn-ea"/>
                          <a:ea typeface="+mn-ea"/>
                        </a:rPr>
                        <a:t>％</a:t>
                      </a:r>
                    </a:p>
                  </a:txBody>
                  <a:tcPr marL="78203" marR="78203" marT="21552" marB="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50844"/>
                  </a:ext>
                </a:extLst>
              </a:tr>
            </a:tbl>
          </a:graphicData>
        </a:graphic>
      </p:graphicFrame>
      <p:grpSp>
        <p:nvGrpSpPr>
          <p:cNvPr id="274" name="グループ化 273">
            <a:extLst>
              <a:ext uri="{FF2B5EF4-FFF2-40B4-BE49-F238E27FC236}">
                <a16:creationId xmlns:a16="http://schemas.microsoft.com/office/drawing/2014/main" id="{81198E7F-2A1F-C7DA-E755-7EE0215DE022}"/>
              </a:ext>
            </a:extLst>
          </p:cNvPr>
          <p:cNvGrpSpPr/>
          <p:nvPr/>
        </p:nvGrpSpPr>
        <p:grpSpPr>
          <a:xfrm>
            <a:off x="531903" y="1934704"/>
            <a:ext cx="3688185" cy="183448"/>
            <a:chOff x="621938" y="1962259"/>
            <a:chExt cx="4312487" cy="214500"/>
          </a:xfrm>
        </p:grpSpPr>
        <p:sp>
          <p:nvSpPr>
            <p:cNvPr id="15" name="テキスト ボックス 14">
              <a:extLst>
                <a:ext uri="{FF2B5EF4-FFF2-40B4-BE49-F238E27FC236}">
                  <a16:creationId xmlns:a16="http://schemas.microsoft.com/office/drawing/2014/main" id="{C48D3D93-1182-57EC-1A12-97E0D2896B93}"/>
                </a:ext>
              </a:extLst>
            </p:cNvPr>
            <p:cNvSpPr txBox="1"/>
            <p:nvPr/>
          </p:nvSpPr>
          <p:spPr>
            <a:xfrm>
              <a:off x="621938" y="1962259"/>
              <a:ext cx="1731243" cy="214500"/>
            </a:xfrm>
            <a:prstGeom prst="rect">
              <a:avLst/>
            </a:prstGeom>
            <a:noFill/>
          </p:spPr>
          <p:txBody>
            <a:bodyPr wrap="square" lIns="0" tIns="0" rIns="0" bIns="0" rtlCol="0">
              <a:spAutoFit/>
            </a:bodyPr>
            <a:lstStyle/>
            <a:p>
              <a:pPr marL="923616" indent="-923616">
                <a:lnSpc>
                  <a:spcPct val="114000"/>
                </a:lnSpc>
                <a:tabLst>
                  <a:tab pos="7434382" algn="ctr"/>
                </a:tabLst>
              </a:pPr>
              <a:r>
                <a:rPr lang="en-US" altLang="ja-JP" sz="1197" dirty="0">
                  <a:latin typeface="+mn-ea"/>
                </a:rPr>
                <a:t>【</a:t>
              </a:r>
              <a:r>
                <a:rPr lang="ja-JP" altLang="en-US" sz="1197" dirty="0">
                  <a:latin typeface="+mn-ea"/>
                </a:rPr>
                <a:t>所得税の税率表</a:t>
              </a:r>
              <a:r>
                <a:rPr lang="en-US" altLang="ja-JP" sz="1197" dirty="0">
                  <a:latin typeface="+mn-ea"/>
                </a:rPr>
                <a:t>】</a:t>
              </a:r>
              <a:endParaRPr lang="ja-JP" altLang="en-US" sz="1197" dirty="0">
                <a:latin typeface="+mn-ea"/>
              </a:endParaRPr>
            </a:p>
          </p:txBody>
        </p:sp>
        <p:sp>
          <p:nvSpPr>
            <p:cNvPr id="16" name="テキスト ボックス 15">
              <a:extLst>
                <a:ext uri="{FF2B5EF4-FFF2-40B4-BE49-F238E27FC236}">
                  <a16:creationId xmlns:a16="http://schemas.microsoft.com/office/drawing/2014/main" id="{B1BC97EC-27BE-3EA5-B185-816D2854462C}"/>
                </a:ext>
              </a:extLst>
            </p:cNvPr>
            <p:cNvSpPr txBox="1"/>
            <p:nvPr/>
          </p:nvSpPr>
          <p:spPr>
            <a:xfrm>
              <a:off x="3203182" y="2009434"/>
              <a:ext cx="1731243" cy="153172"/>
            </a:xfrm>
            <a:prstGeom prst="rect">
              <a:avLst/>
            </a:prstGeom>
            <a:noFill/>
          </p:spPr>
          <p:txBody>
            <a:bodyPr wrap="square" lIns="0" tIns="0" rIns="0" bIns="0" rtlCol="0">
              <a:spAutoFit/>
            </a:bodyPr>
            <a:lstStyle/>
            <a:p>
              <a:pPr marL="923616" indent="-923616" algn="r">
                <a:lnSpc>
                  <a:spcPct val="114000"/>
                </a:lnSpc>
                <a:tabLst>
                  <a:tab pos="7434382" algn="ctr"/>
                </a:tabLst>
              </a:pPr>
              <a:r>
                <a:rPr lang="ja-JP" altLang="en-US" sz="855" dirty="0">
                  <a:latin typeface="+mn-ea"/>
                </a:rPr>
                <a:t>（平成</a:t>
              </a:r>
              <a:r>
                <a:rPr lang="en-US" altLang="ja-JP" sz="855" dirty="0">
                  <a:latin typeface="+mn-ea"/>
                </a:rPr>
                <a:t>27</a:t>
              </a:r>
              <a:r>
                <a:rPr lang="ja-JP" altLang="en-US" sz="855" dirty="0">
                  <a:latin typeface="+mn-ea"/>
                </a:rPr>
                <a:t>年分以降）</a:t>
              </a:r>
            </a:p>
          </p:txBody>
        </p:sp>
      </p:grpSp>
      <p:sp>
        <p:nvSpPr>
          <p:cNvPr id="22" name="テキスト ボックス 21">
            <a:extLst>
              <a:ext uri="{FF2B5EF4-FFF2-40B4-BE49-F238E27FC236}">
                <a16:creationId xmlns:a16="http://schemas.microsoft.com/office/drawing/2014/main" id="{764BB11F-9E40-C4F6-D302-0497C2396FD7}"/>
              </a:ext>
            </a:extLst>
          </p:cNvPr>
          <p:cNvSpPr txBox="1"/>
          <p:nvPr/>
        </p:nvSpPr>
        <p:spPr>
          <a:xfrm>
            <a:off x="521972" y="1352315"/>
            <a:ext cx="5490188" cy="275781"/>
          </a:xfrm>
          <a:prstGeom prst="rect">
            <a:avLst/>
          </a:prstGeom>
          <a:noFill/>
        </p:spPr>
        <p:txBody>
          <a:bodyPr wrap="square" lIns="0" tIns="0" rIns="0" bIns="0" rtlCol="0">
            <a:spAutoFit/>
          </a:bodyPr>
          <a:lstStyle/>
          <a:p>
            <a:pPr marL="923616" indent="-923616">
              <a:lnSpc>
                <a:spcPct val="114000"/>
              </a:lnSpc>
              <a:tabLst>
                <a:tab pos="7434382" algn="ctr"/>
              </a:tabLst>
            </a:pPr>
            <a:r>
              <a:rPr lang="en-US" altLang="ja-JP" sz="1800" b="1" dirty="0">
                <a:latin typeface="+mn-ea"/>
              </a:rPr>
              <a:t>〈</a:t>
            </a:r>
            <a:r>
              <a:rPr lang="ja-JP" altLang="en-US" sz="1800" b="1" dirty="0">
                <a:latin typeface="+mn-ea"/>
              </a:rPr>
              <a:t>所得税の計算</a:t>
            </a:r>
            <a:r>
              <a:rPr lang="en-US" altLang="ja-JP" sz="1800" b="1" dirty="0">
                <a:latin typeface="+mn-ea"/>
              </a:rPr>
              <a:t>:</a:t>
            </a:r>
            <a:r>
              <a:rPr lang="ja-JP" altLang="en-US" sz="1800" b="1" dirty="0">
                <a:latin typeface="+mn-ea"/>
              </a:rPr>
              <a:t>課税される所得が</a:t>
            </a:r>
            <a:r>
              <a:rPr lang="en-US" altLang="ja-JP" sz="1800" b="1" dirty="0">
                <a:latin typeface="+mn-ea"/>
              </a:rPr>
              <a:t>500</a:t>
            </a:r>
            <a:r>
              <a:rPr lang="ja-JP" altLang="en-US" sz="1800" b="1" dirty="0">
                <a:latin typeface="+mn-ea"/>
              </a:rPr>
              <a:t>万円の場合</a:t>
            </a:r>
            <a:r>
              <a:rPr lang="en-US" altLang="ja-JP" sz="1800" b="1" dirty="0">
                <a:latin typeface="+mn-ea"/>
              </a:rPr>
              <a:t>〉</a:t>
            </a:r>
            <a:endParaRPr lang="ja-JP" altLang="en-US" sz="1800" b="1" dirty="0">
              <a:latin typeface="+mn-ea"/>
            </a:endParaRPr>
          </a:p>
        </p:txBody>
      </p:sp>
      <p:grpSp>
        <p:nvGrpSpPr>
          <p:cNvPr id="276" name="グループ化 275">
            <a:extLst>
              <a:ext uri="{FF2B5EF4-FFF2-40B4-BE49-F238E27FC236}">
                <a16:creationId xmlns:a16="http://schemas.microsoft.com/office/drawing/2014/main" id="{526543C8-8FFD-EFA0-C08E-1C91DE266C03}"/>
              </a:ext>
            </a:extLst>
          </p:cNvPr>
          <p:cNvGrpSpPr/>
          <p:nvPr/>
        </p:nvGrpSpPr>
        <p:grpSpPr>
          <a:xfrm>
            <a:off x="531903" y="3930400"/>
            <a:ext cx="3580656" cy="2294578"/>
            <a:chOff x="621938" y="4295770"/>
            <a:chExt cx="4186757" cy="2682983"/>
          </a:xfrm>
        </p:grpSpPr>
        <p:sp>
          <p:nvSpPr>
            <p:cNvPr id="203" name="テキスト ボックス 202">
              <a:extLst>
                <a:ext uri="{FF2B5EF4-FFF2-40B4-BE49-F238E27FC236}">
                  <a16:creationId xmlns:a16="http://schemas.microsoft.com/office/drawing/2014/main" id="{D657A756-6A40-B63A-3B3F-BAAFDC70B89D}"/>
                </a:ext>
              </a:extLst>
            </p:cNvPr>
            <p:cNvSpPr txBox="1"/>
            <p:nvPr/>
          </p:nvSpPr>
          <p:spPr>
            <a:xfrm>
              <a:off x="621938" y="4295770"/>
              <a:ext cx="2448761" cy="214500"/>
            </a:xfrm>
            <a:prstGeom prst="rect">
              <a:avLst/>
            </a:prstGeom>
            <a:noFill/>
          </p:spPr>
          <p:txBody>
            <a:bodyPr wrap="square" lIns="0" tIns="0" rIns="0" bIns="0" rtlCol="0">
              <a:spAutoFit/>
            </a:bodyPr>
            <a:lstStyle/>
            <a:p>
              <a:pPr marL="923616" indent="-923616">
                <a:lnSpc>
                  <a:spcPct val="114000"/>
                </a:lnSpc>
                <a:tabLst>
                  <a:tab pos="7434382" algn="ctr"/>
                </a:tabLst>
              </a:pPr>
              <a:r>
                <a:rPr lang="en-US" altLang="ja-JP" sz="1197" dirty="0">
                  <a:latin typeface="+mn-ea"/>
                </a:rPr>
                <a:t>【</a:t>
              </a:r>
              <a:r>
                <a:rPr lang="ja-JP" altLang="en-US" sz="1197" dirty="0">
                  <a:latin typeface="+mn-ea"/>
                </a:rPr>
                <a:t>所得税の計算イメージ図</a:t>
              </a:r>
              <a:r>
                <a:rPr lang="en-US" altLang="ja-JP" sz="1197" dirty="0">
                  <a:latin typeface="+mn-ea"/>
                </a:rPr>
                <a:t>】</a:t>
              </a:r>
              <a:endParaRPr lang="ja-JP" altLang="en-US" sz="1197" dirty="0">
                <a:latin typeface="+mn-ea"/>
              </a:endParaRPr>
            </a:p>
          </p:txBody>
        </p:sp>
        <p:sp>
          <p:nvSpPr>
            <p:cNvPr id="234" name="テキスト ボックス 233">
              <a:extLst>
                <a:ext uri="{FF2B5EF4-FFF2-40B4-BE49-F238E27FC236}">
                  <a16:creationId xmlns:a16="http://schemas.microsoft.com/office/drawing/2014/main" id="{CF59CB28-AB5D-3E69-1A03-72D1F980DDEE}"/>
                </a:ext>
              </a:extLst>
            </p:cNvPr>
            <p:cNvSpPr txBox="1"/>
            <p:nvPr/>
          </p:nvSpPr>
          <p:spPr>
            <a:xfrm>
              <a:off x="801648" y="4563431"/>
              <a:ext cx="348629" cy="277103"/>
            </a:xfrm>
            <a:prstGeom prst="rect">
              <a:avLst/>
            </a:prstGeom>
            <a:noFill/>
          </p:spPr>
          <p:txBody>
            <a:bodyPr wrap="none" lIns="0" tIns="0" rIns="0" bIns="0" rtlCol="0">
              <a:spAutoFit/>
            </a:bodyPr>
            <a:lstStyle/>
            <a:p>
              <a:pPr algn="r">
                <a:tabLst>
                  <a:tab pos="433084" algn="l"/>
                  <a:tab pos="752127" algn="l"/>
                  <a:tab pos="2833374" algn="l"/>
                  <a:tab pos="7434382" algn="ctr"/>
                </a:tabLst>
              </a:pPr>
              <a:r>
                <a:rPr lang="en-US" altLang="ja-JP" sz="770" dirty="0">
                  <a:latin typeface="+mn-ea"/>
                </a:rPr>
                <a:t>《</a:t>
              </a:r>
              <a:r>
                <a:rPr lang="ja-JP" altLang="en-US" sz="770" dirty="0">
                  <a:latin typeface="+mn-ea"/>
                </a:rPr>
                <a:t>税率</a:t>
              </a:r>
              <a:r>
                <a:rPr lang="en-US" altLang="ja-JP" sz="770" dirty="0">
                  <a:latin typeface="+mn-ea"/>
                </a:rPr>
                <a:t>》</a:t>
              </a:r>
            </a:p>
            <a:p>
              <a:pPr algn="r">
                <a:tabLst>
                  <a:tab pos="433084" algn="l"/>
                  <a:tab pos="752127" algn="l"/>
                  <a:tab pos="2833374" algn="l"/>
                  <a:tab pos="7434382" algn="ctr"/>
                </a:tabLst>
              </a:pPr>
              <a:r>
                <a:rPr lang="ja-JP" altLang="en-US" sz="770" dirty="0">
                  <a:latin typeface="+mn-ea"/>
                </a:rPr>
                <a:t>（％）</a:t>
              </a:r>
              <a:endParaRPr lang="ja-JP" altLang="en-US" sz="770" u="sng" dirty="0">
                <a:latin typeface="+mn-ea"/>
              </a:endParaRPr>
            </a:p>
          </p:txBody>
        </p:sp>
        <p:sp>
          <p:nvSpPr>
            <p:cNvPr id="202" name="フリーフォーム: 図形 201">
              <a:extLst>
                <a:ext uri="{FF2B5EF4-FFF2-40B4-BE49-F238E27FC236}">
                  <a16:creationId xmlns:a16="http://schemas.microsoft.com/office/drawing/2014/main" id="{2FBDF3A7-5B34-469E-8C95-0B0B34BBF7EA}"/>
                </a:ext>
              </a:extLst>
            </p:cNvPr>
            <p:cNvSpPr/>
            <p:nvPr/>
          </p:nvSpPr>
          <p:spPr>
            <a:xfrm>
              <a:off x="2592147" y="5882730"/>
              <a:ext cx="303386" cy="787130"/>
            </a:xfrm>
            <a:custGeom>
              <a:avLst/>
              <a:gdLst>
                <a:gd name="connsiteX0" fmla="*/ 0 w 409305"/>
                <a:gd name="connsiteY0" fmla="*/ 0 h 1046249"/>
                <a:gd name="connsiteX1" fmla="*/ 409306 w 409305"/>
                <a:gd name="connsiteY1" fmla="*/ 0 h 1046249"/>
                <a:gd name="connsiteX2" fmla="*/ 409306 w 409305"/>
                <a:gd name="connsiteY2" fmla="*/ 1046249 h 1046249"/>
                <a:gd name="connsiteX3" fmla="*/ 0 w 409305"/>
                <a:gd name="connsiteY3" fmla="*/ 1046249 h 1046249"/>
              </a:gdLst>
              <a:ahLst/>
              <a:cxnLst>
                <a:cxn ang="0">
                  <a:pos x="connsiteX0" y="connsiteY0"/>
                </a:cxn>
                <a:cxn ang="0">
                  <a:pos x="connsiteX1" y="connsiteY1"/>
                </a:cxn>
                <a:cxn ang="0">
                  <a:pos x="connsiteX2" y="connsiteY2"/>
                </a:cxn>
                <a:cxn ang="0">
                  <a:pos x="connsiteX3" y="connsiteY3"/>
                </a:cxn>
              </a:cxnLst>
              <a:rect l="l" t="t" r="r" b="b"/>
              <a:pathLst>
                <a:path w="409305" h="1046249">
                  <a:moveTo>
                    <a:pt x="0" y="0"/>
                  </a:moveTo>
                  <a:lnTo>
                    <a:pt x="409306" y="0"/>
                  </a:lnTo>
                  <a:lnTo>
                    <a:pt x="409306" y="1046249"/>
                  </a:lnTo>
                  <a:lnTo>
                    <a:pt x="0" y="1046249"/>
                  </a:lnTo>
                  <a:close/>
                </a:path>
              </a:pathLst>
            </a:custGeom>
            <a:solidFill>
              <a:schemeClr val="bg1"/>
            </a:solidFill>
            <a:ln w="9215" cap="flat">
              <a:solidFill>
                <a:srgbClr val="231815"/>
              </a:solidFill>
              <a:prstDash val="solid"/>
              <a:miter/>
            </a:ln>
          </p:spPr>
          <p:txBody>
            <a:bodyPr rtlCol="0" anchor="ctr"/>
            <a:lstStyle/>
            <a:p>
              <a:endParaRPr lang="ja-JP" altLang="en-US"/>
            </a:p>
          </p:txBody>
        </p:sp>
        <p:sp>
          <p:nvSpPr>
            <p:cNvPr id="205" name="フリーフォーム: 図形 204">
              <a:extLst>
                <a:ext uri="{FF2B5EF4-FFF2-40B4-BE49-F238E27FC236}">
                  <a16:creationId xmlns:a16="http://schemas.microsoft.com/office/drawing/2014/main" id="{E4D9B058-D0DB-E4E8-A7F2-DA09C1E73E1F}"/>
                </a:ext>
              </a:extLst>
            </p:cNvPr>
            <p:cNvSpPr/>
            <p:nvPr/>
          </p:nvSpPr>
          <p:spPr>
            <a:xfrm>
              <a:off x="1142661" y="4702105"/>
              <a:ext cx="3614384" cy="1968589"/>
            </a:xfrm>
            <a:custGeom>
              <a:avLst/>
              <a:gdLst>
                <a:gd name="connsiteX0" fmla="*/ 0 w 3676918"/>
                <a:gd name="connsiteY0" fmla="*/ 0 h 2616638"/>
                <a:gd name="connsiteX1" fmla="*/ 0 w 3676918"/>
                <a:gd name="connsiteY1" fmla="*/ 2616638 h 2616638"/>
                <a:gd name="connsiteX2" fmla="*/ 3676919 w 3676918"/>
                <a:gd name="connsiteY2" fmla="*/ 2616638 h 2616638"/>
              </a:gdLst>
              <a:ahLst/>
              <a:cxnLst>
                <a:cxn ang="0">
                  <a:pos x="connsiteX0" y="connsiteY0"/>
                </a:cxn>
                <a:cxn ang="0">
                  <a:pos x="connsiteX1" y="connsiteY1"/>
                </a:cxn>
                <a:cxn ang="0">
                  <a:pos x="connsiteX2" y="connsiteY2"/>
                </a:cxn>
              </a:cxnLst>
              <a:rect l="l" t="t" r="r" b="b"/>
              <a:pathLst>
                <a:path w="3676918" h="2616638">
                  <a:moveTo>
                    <a:pt x="0" y="0"/>
                  </a:moveTo>
                  <a:lnTo>
                    <a:pt x="0" y="2616638"/>
                  </a:lnTo>
                  <a:lnTo>
                    <a:pt x="3676919" y="2616638"/>
                  </a:lnTo>
                </a:path>
              </a:pathLst>
            </a:custGeom>
            <a:noFill/>
            <a:ln w="9400" cap="flat">
              <a:solidFill>
                <a:srgbClr val="231815"/>
              </a:solidFill>
              <a:prstDash val="solid"/>
              <a:miter/>
            </a:ln>
          </p:spPr>
          <p:txBody>
            <a:bodyPr rtlCol="0" anchor="ctr"/>
            <a:lstStyle/>
            <a:p>
              <a:endParaRPr lang="ja-JP" altLang="en-US"/>
            </a:p>
          </p:txBody>
        </p:sp>
        <p:sp>
          <p:nvSpPr>
            <p:cNvPr id="206" name="フリーフォーム: 図形 205">
              <a:extLst>
                <a:ext uri="{FF2B5EF4-FFF2-40B4-BE49-F238E27FC236}">
                  <a16:creationId xmlns:a16="http://schemas.microsoft.com/office/drawing/2014/main" id="{843A6DEA-DA3E-ECA2-6339-D2F148C38E5C}"/>
                </a:ext>
              </a:extLst>
            </p:cNvPr>
            <p:cNvSpPr/>
            <p:nvPr/>
          </p:nvSpPr>
          <p:spPr>
            <a:xfrm>
              <a:off x="1139576" y="6473043"/>
              <a:ext cx="495989" cy="196817"/>
            </a:xfrm>
            <a:custGeom>
              <a:avLst/>
              <a:gdLst>
                <a:gd name="connsiteX0" fmla="*/ 0 w 504570"/>
                <a:gd name="connsiteY0" fmla="*/ 0 h 261608"/>
                <a:gd name="connsiteX1" fmla="*/ 504570 w 504570"/>
                <a:gd name="connsiteY1" fmla="*/ 0 h 261608"/>
                <a:gd name="connsiteX2" fmla="*/ 504570 w 504570"/>
                <a:gd name="connsiteY2" fmla="*/ 261608 h 261608"/>
                <a:gd name="connsiteX3" fmla="*/ 0 w 504570"/>
                <a:gd name="connsiteY3" fmla="*/ 261608 h 261608"/>
              </a:gdLst>
              <a:ahLst/>
              <a:cxnLst>
                <a:cxn ang="0">
                  <a:pos x="connsiteX0" y="connsiteY0"/>
                </a:cxn>
                <a:cxn ang="0">
                  <a:pos x="connsiteX1" y="connsiteY1"/>
                </a:cxn>
                <a:cxn ang="0">
                  <a:pos x="connsiteX2" y="connsiteY2"/>
                </a:cxn>
                <a:cxn ang="0">
                  <a:pos x="connsiteX3" y="connsiteY3"/>
                </a:cxn>
              </a:cxnLst>
              <a:rect l="l" t="t" r="r" b="b"/>
              <a:pathLst>
                <a:path w="504570" h="261608">
                  <a:moveTo>
                    <a:pt x="0" y="0"/>
                  </a:moveTo>
                  <a:lnTo>
                    <a:pt x="504570" y="0"/>
                  </a:lnTo>
                  <a:lnTo>
                    <a:pt x="504570" y="261608"/>
                  </a:lnTo>
                  <a:lnTo>
                    <a:pt x="0" y="261608"/>
                  </a:lnTo>
                  <a:close/>
                </a:path>
              </a:pathLst>
            </a:custGeom>
            <a:solidFill>
              <a:srgbClr val="C3E2C7"/>
            </a:solidFill>
            <a:ln w="9215" cap="flat">
              <a:solidFill>
                <a:srgbClr val="231815"/>
              </a:solidFill>
              <a:prstDash val="solid"/>
              <a:miter/>
            </a:ln>
          </p:spPr>
          <p:txBody>
            <a:bodyPr rtlCol="0" anchor="ctr"/>
            <a:lstStyle/>
            <a:p>
              <a:endParaRPr lang="ja-JP" altLang="en-US"/>
            </a:p>
          </p:txBody>
        </p:sp>
        <p:sp>
          <p:nvSpPr>
            <p:cNvPr id="207" name="フリーフォーム: 図形 206">
              <a:extLst>
                <a:ext uri="{FF2B5EF4-FFF2-40B4-BE49-F238E27FC236}">
                  <a16:creationId xmlns:a16="http://schemas.microsoft.com/office/drawing/2014/main" id="{33DF2167-C9F5-E38D-75E7-E9DFCDA0B911}"/>
                </a:ext>
              </a:extLst>
            </p:cNvPr>
            <p:cNvSpPr/>
            <p:nvPr/>
          </p:nvSpPr>
          <p:spPr>
            <a:xfrm>
              <a:off x="1635564" y="6276225"/>
              <a:ext cx="559507" cy="393495"/>
            </a:xfrm>
            <a:custGeom>
              <a:avLst/>
              <a:gdLst>
                <a:gd name="connsiteX0" fmla="*/ 0 w 569187"/>
                <a:gd name="connsiteY0" fmla="*/ 0 h 523032"/>
                <a:gd name="connsiteX1" fmla="*/ 569188 w 569187"/>
                <a:gd name="connsiteY1" fmla="*/ 0 h 523032"/>
                <a:gd name="connsiteX2" fmla="*/ 569188 w 569187"/>
                <a:gd name="connsiteY2" fmla="*/ 523032 h 523032"/>
                <a:gd name="connsiteX3" fmla="*/ 0 w 569187"/>
                <a:gd name="connsiteY3" fmla="*/ 523032 h 523032"/>
              </a:gdLst>
              <a:ahLst/>
              <a:cxnLst>
                <a:cxn ang="0">
                  <a:pos x="connsiteX0" y="connsiteY0"/>
                </a:cxn>
                <a:cxn ang="0">
                  <a:pos x="connsiteX1" y="connsiteY1"/>
                </a:cxn>
                <a:cxn ang="0">
                  <a:pos x="connsiteX2" y="connsiteY2"/>
                </a:cxn>
                <a:cxn ang="0">
                  <a:pos x="connsiteX3" y="connsiteY3"/>
                </a:cxn>
              </a:cxnLst>
              <a:rect l="l" t="t" r="r" b="b"/>
              <a:pathLst>
                <a:path w="569187" h="523032">
                  <a:moveTo>
                    <a:pt x="0" y="0"/>
                  </a:moveTo>
                  <a:lnTo>
                    <a:pt x="569188" y="0"/>
                  </a:lnTo>
                  <a:lnTo>
                    <a:pt x="569188" y="523032"/>
                  </a:lnTo>
                  <a:lnTo>
                    <a:pt x="0" y="523032"/>
                  </a:lnTo>
                  <a:close/>
                </a:path>
              </a:pathLst>
            </a:custGeom>
            <a:solidFill>
              <a:srgbClr val="FFF67F"/>
            </a:solidFill>
            <a:ln w="9215" cap="flat">
              <a:solidFill>
                <a:srgbClr val="231815"/>
              </a:solidFill>
              <a:prstDash val="solid"/>
              <a:miter/>
            </a:ln>
          </p:spPr>
          <p:txBody>
            <a:bodyPr rtlCol="0" anchor="ctr"/>
            <a:lstStyle/>
            <a:p>
              <a:endParaRPr lang="ja-JP" altLang="en-US"/>
            </a:p>
          </p:txBody>
        </p:sp>
        <p:sp>
          <p:nvSpPr>
            <p:cNvPr id="211" name="フリーフォーム: 図形 210">
              <a:extLst>
                <a:ext uri="{FF2B5EF4-FFF2-40B4-BE49-F238E27FC236}">
                  <a16:creationId xmlns:a16="http://schemas.microsoft.com/office/drawing/2014/main" id="{B23806FF-C03D-DEDC-E46C-9FFA1204E2D6}"/>
                </a:ext>
              </a:extLst>
            </p:cNvPr>
            <p:cNvSpPr/>
            <p:nvPr/>
          </p:nvSpPr>
          <p:spPr>
            <a:xfrm>
              <a:off x="2189083" y="5882730"/>
              <a:ext cx="402344" cy="787130"/>
            </a:xfrm>
            <a:custGeom>
              <a:avLst/>
              <a:gdLst>
                <a:gd name="connsiteX0" fmla="*/ 0 w 409305"/>
                <a:gd name="connsiteY0" fmla="*/ 0 h 1046249"/>
                <a:gd name="connsiteX1" fmla="*/ 409306 w 409305"/>
                <a:gd name="connsiteY1" fmla="*/ 0 h 1046249"/>
                <a:gd name="connsiteX2" fmla="*/ 409306 w 409305"/>
                <a:gd name="connsiteY2" fmla="*/ 1046249 h 1046249"/>
                <a:gd name="connsiteX3" fmla="*/ 0 w 409305"/>
                <a:gd name="connsiteY3" fmla="*/ 1046249 h 1046249"/>
              </a:gdLst>
              <a:ahLst/>
              <a:cxnLst>
                <a:cxn ang="0">
                  <a:pos x="connsiteX0" y="connsiteY0"/>
                </a:cxn>
                <a:cxn ang="0">
                  <a:pos x="connsiteX1" y="connsiteY1"/>
                </a:cxn>
                <a:cxn ang="0">
                  <a:pos x="connsiteX2" y="connsiteY2"/>
                </a:cxn>
                <a:cxn ang="0">
                  <a:pos x="connsiteX3" y="connsiteY3"/>
                </a:cxn>
              </a:cxnLst>
              <a:rect l="l" t="t" r="r" b="b"/>
              <a:pathLst>
                <a:path w="409305" h="1046249">
                  <a:moveTo>
                    <a:pt x="0" y="0"/>
                  </a:moveTo>
                  <a:lnTo>
                    <a:pt x="409306" y="0"/>
                  </a:lnTo>
                  <a:lnTo>
                    <a:pt x="409306" y="1046249"/>
                  </a:lnTo>
                  <a:lnTo>
                    <a:pt x="0" y="1046249"/>
                  </a:lnTo>
                  <a:close/>
                </a:path>
              </a:pathLst>
            </a:custGeom>
            <a:solidFill>
              <a:srgbClr val="81CDE4"/>
            </a:solidFill>
            <a:ln w="9215" cap="flat">
              <a:solidFill>
                <a:srgbClr val="231815"/>
              </a:solidFill>
              <a:prstDash val="solid"/>
              <a:miter/>
            </a:ln>
          </p:spPr>
          <p:txBody>
            <a:bodyPr rtlCol="0" anchor="ctr"/>
            <a:lstStyle/>
            <a:p>
              <a:endParaRPr lang="ja-JP" altLang="en-US"/>
            </a:p>
          </p:txBody>
        </p:sp>
        <p:cxnSp>
          <p:nvCxnSpPr>
            <p:cNvPr id="212" name="直線コネクタ 211">
              <a:extLst>
                <a:ext uri="{FF2B5EF4-FFF2-40B4-BE49-F238E27FC236}">
                  <a16:creationId xmlns:a16="http://schemas.microsoft.com/office/drawing/2014/main" id="{336D0AF3-3947-406E-E690-2DA24D08CCAA}"/>
                </a:ext>
              </a:extLst>
            </p:cNvPr>
            <p:cNvCxnSpPr>
              <a:cxnSpLocks/>
            </p:cNvCxnSpPr>
            <p:nvPr/>
          </p:nvCxnSpPr>
          <p:spPr>
            <a:xfrm>
              <a:off x="1226629" y="6276225"/>
              <a:ext cx="381965"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3" name="直線コネクタ 212">
              <a:extLst>
                <a:ext uri="{FF2B5EF4-FFF2-40B4-BE49-F238E27FC236}">
                  <a16:creationId xmlns:a16="http://schemas.microsoft.com/office/drawing/2014/main" id="{7E17FBC6-0EEC-FF52-6313-2BDF3950363F}"/>
                </a:ext>
              </a:extLst>
            </p:cNvPr>
            <p:cNvCxnSpPr>
              <a:cxnSpLocks/>
            </p:cNvCxnSpPr>
            <p:nvPr/>
          </p:nvCxnSpPr>
          <p:spPr>
            <a:xfrm>
              <a:off x="1226629" y="5882730"/>
              <a:ext cx="946010"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4" name="直線コネクタ 213">
              <a:extLst>
                <a:ext uri="{FF2B5EF4-FFF2-40B4-BE49-F238E27FC236}">
                  <a16:creationId xmlns:a16="http://schemas.microsoft.com/office/drawing/2014/main" id="{F936C232-2E77-05AA-F008-EF27DD020A43}"/>
                </a:ext>
              </a:extLst>
            </p:cNvPr>
            <p:cNvCxnSpPr>
              <a:cxnSpLocks/>
            </p:cNvCxnSpPr>
            <p:nvPr/>
          </p:nvCxnSpPr>
          <p:spPr>
            <a:xfrm>
              <a:off x="1226629" y="5762306"/>
              <a:ext cx="1646095"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5" name="直線コネクタ 214">
              <a:extLst>
                <a:ext uri="{FF2B5EF4-FFF2-40B4-BE49-F238E27FC236}">
                  <a16:creationId xmlns:a16="http://schemas.microsoft.com/office/drawing/2014/main" id="{05D6DDC7-DC6F-5341-4656-FDDF7A3A766A}"/>
                </a:ext>
              </a:extLst>
            </p:cNvPr>
            <p:cNvCxnSpPr>
              <a:cxnSpLocks/>
            </p:cNvCxnSpPr>
            <p:nvPr/>
          </p:nvCxnSpPr>
          <p:spPr>
            <a:xfrm>
              <a:off x="1226629" y="5371450"/>
              <a:ext cx="1966773"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6" name="直線コネクタ 215">
              <a:extLst>
                <a:ext uri="{FF2B5EF4-FFF2-40B4-BE49-F238E27FC236}">
                  <a16:creationId xmlns:a16="http://schemas.microsoft.com/office/drawing/2014/main" id="{B07247F7-D557-B6C4-701F-1B188BE3CCDD}"/>
                </a:ext>
              </a:extLst>
            </p:cNvPr>
            <p:cNvCxnSpPr>
              <a:cxnSpLocks/>
            </p:cNvCxnSpPr>
            <p:nvPr/>
          </p:nvCxnSpPr>
          <p:spPr>
            <a:xfrm>
              <a:off x="1226629" y="5099072"/>
              <a:ext cx="2351521"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7" name="直線コネクタ 216">
              <a:extLst>
                <a:ext uri="{FF2B5EF4-FFF2-40B4-BE49-F238E27FC236}">
                  <a16:creationId xmlns:a16="http://schemas.microsoft.com/office/drawing/2014/main" id="{69FD8E18-28CD-0A2B-0E02-0412E66670BC}"/>
                </a:ext>
              </a:extLst>
            </p:cNvPr>
            <p:cNvCxnSpPr>
              <a:cxnSpLocks/>
            </p:cNvCxnSpPr>
            <p:nvPr/>
          </p:nvCxnSpPr>
          <p:spPr>
            <a:xfrm>
              <a:off x="1226629" y="4897671"/>
              <a:ext cx="2745828"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21" name="グループ化 220">
              <a:extLst>
                <a:ext uri="{FF2B5EF4-FFF2-40B4-BE49-F238E27FC236}">
                  <a16:creationId xmlns:a16="http://schemas.microsoft.com/office/drawing/2014/main" id="{DDA2F835-6974-C6EC-0C4C-3FC8A05076B9}"/>
                </a:ext>
              </a:extLst>
            </p:cNvPr>
            <p:cNvGrpSpPr/>
            <p:nvPr/>
          </p:nvGrpSpPr>
          <p:grpSpPr>
            <a:xfrm>
              <a:off x="1137663" y="4897671"/>
              <a:ext cx="35388" cy="1378554"/>
              <a:chOff x="5749090" y="3550923"/>
              <a:chExt cx="388574" cy="1832367"/>
            </a:xfrm>
          </p:grpSpPr>
          <p:cxnSp>
            <p:nvCxnSpPr>
              <p:cNvPr id="244" name="直線コネクタ 243">
                <a:extLst>
                  <a:ext uri="{FF2B5EF4-FFF2-40B4-BE49-F238E27FC236}">
                    <a16:creationId xmlns:a16="http://schemas.microsoft.com/office/drawing/2014/main" id="{0DE1C9B9-8C69-BC91-58C5-A2334CE9F433}"/>
                  </a:ext>
                </a:extLst>
              </p:cNvPr>
              <p:cNvCxnSpPr>
                <a:cxnSpLocks/>
              </p:cNvCxnSpPr>
              <p:nvPr/>
            </p:nvCxnSpPr>
            <p:spPr>
              <a:xfrm>
                <a:off x="5749090" y="5383290"/>
                <a:ext cx="388574" cy="0"/>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45" name="直線コネクタ 244">
                <a:extLst>
                  <a:ext uri="{FF2B5EF4-FFF2-40B4-BE49-F238E27FC236}">
                    <a16:creationId xmlns:a16="http://schemas.microsoft.com/office/drawing/2014/main" id="{7D0F77FB-F0C9-6BED-D8F5-4E27E8CA5FD3}"/>
                  </a:ext>
                </a:extLst>
              </p:cNvPr>
              <p:cNvCxnSpPr>
                <a:cxnSpLocks/>
              </p:cNvCxnSpPr>
              <p:nvPr/>
            </p:nvCxnSpPr>
            <p:spPr>
              <a:xfrm>
                <a:off x="5749090" y="4860258"/>
                <a:ext cx="388574" cy="0"/>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46" name="直線コネクタ 245">
                <a:extLst>
                  <a:ext uri="{FF2B5EF4-FFF2-40B4-BE49-F238E27FC236}">
                    <a16:creationId xmlns:a16="http://schemas.microsoft.com/office/drawing/2014/main" id="{12C3D035-E834-5BF9-5FD8-A433CF6B5C64}"/>
                  </a:ext>
                </a:extLst>
              </p:cNvPr>
              <p:cNvCxnSpPr>
                <a:cxnSpLocks/>
              </p:cNvCxnSpPr>
              <p:nvPr/>
            </p:nvCxnSpPr>
            <p:spPr>
              <a:xfrm>
                <a:off x="5749090" y="4700191"/>
                <a:ext cx="388574" cy="0"/>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47" name="直線コネクタ 246">
                <a:extLst>
                  <a:ext uri="{FF2B5EF4-FFF2-40B4-BE49-F238E27FC236}">
                    <a16:creationId xmlns:a16="http://schemas.microsoft.com/office/drawing/2014/main" id="{E35D9299-B39D-0C76-0CE3-BA193E7D564B}"/>
                  </a:ext>
                </a:extLst>
              </p:cNvPr>
              <p:cNvCxnSpPr>
                <a:cxnSpLocks/>
              </p:cNvCxnSpPr>
              <p:nvPr/>
            </p:nvCxnSpPr>
            <p:spPr>
              <a:xfrm>
                <a:off x="5749090" y="4180667"/>
                <a:ext cx="388574" cy="0"/>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48" name="直線コネクタ 247">
                <a:extLst>
                  <a:ext uri="{FF2B5EF4-FFF2-40B4-BE49-F238E27FC236}">
                    <a16:creationId xmlns:a16="http://schemas.microsoft.com/office/drawing/2014/main" id="{3311501D-99B2-60C0-AC7E-60AF67CB643E}"/>
                  </a:ext>
                </a:extLst>
              </p:cNvPr>
              <p:cNvCxnSpPr>
                <a:cxnSpLocks/>
              </p:cNvCxnSpPr>
              <p:nvPr/>
            </p:nvCxnSpPr>
            <p:spPr>
              <a:xfrm>
                <a:off x="5749090" y="3818624"/>
                <a:ext cx="388574" cy="0"/>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49" name="直線コネクタ 248">
                <a:extLst>
                  <a:ext uri="{FF2B5EF4-FFF2-40B4-BE49-F238E27FC236}">
                    <a16:creationId xmlns:a16="http://schemas.microsoft.com/office/drawing/2014/main" id="{0BC17090-1C3B-9B71-7708-FD8EDD8FA88C}"/>
                  </a:ext>
                </a:extLst>
              </p:cNvPr>
              <p:cNvCxnSpPr>
                <a:cxnSpLocks/>
              </p:cNvCxnSpPr>
              <p:nvPr/>
            </p:nvCxnSpPr>
            <p:spPr>
              <a:xfrm>
                <a:off x="5749090" y="3550923"/>
                <a:ext cx="388574" cy="0"/>
              </a:xfrm>
              <a:prstGeom prst="line">
                <a:avLst/>
              </a:prstGeom>
              <a:ln w="63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222" name="直線コネクタ 221">
              <a:extLst>
                <a:ext uri="{FF2B5EF4-FFF2-40B4-BE49-F238E27FC236}">
                  <a16:creationId xmlns:a16="http://schemas.microsoft.com/office/drawing/2014/main" id="{800BD651-822E-EFE5-6185-6D8F26983637}"/>
                </a:ext>
              </a:extLst>
            </p:cNvPr>
            <p:cNvCxnSpPr>
              <a:cxnSpLocks/>
            </p:cNvCxnSpPr>
            <p:nvPr/>
          </p:nvCxnSpPr>
          <p:spPr>
            <a:xfrm>
              <a:off x="2591427" y="5878409"/>
              <a:ext cx="0" cy="793397"/>
            </a:xfrm>
            <a:prstGeom prst="line">
              <a:avLst/>
            </a:prstGeom>
            <a:ln>
              <a:solidFill>
                <a:srgbClr val="E60012"/>
              </a:solidFill>
            </a:ln>
          </p:spPr>
          <p:style>
            <a:lnRef idx="1">
              <a:schemeClr val="accent1"/>
            </a:lnRef>
            <a:fillRef idx="0">
              <a:schemeClr val="accent1"/>
            </a:fillRef>
            <a:effectRef idx="0">
              <a:schemeClr val="accent1"/>
            </a:effectRef>
            <a:fontRef idx="minor">
              <a:schemeClr val="tx1"/>
            </a:fontRef>
          </p:style>
        </p:cxnSp>
        <p:sp>
          <p:nvSpPr>
            <p:cNvPr id="223" name="フリーフォーム: 図形 222">
              <a:extLst>
                <a:ext uri="{FF2B5EF4-FFF2-40B4-BE49-F238E27FC236}">
                  <a16:creationId xmlns:a16="http://schemas.microsoft.com/office/drawing/2014/main" id="{0B7C35FA-860F-6E65-D285-4A095F1867B0}"/>
                </a:ext>
              </a:extLst>
            </p:cNvPr>
            <p:cNvSpPr/>
            <p:nvPr/>
          </p:nvSpPr>
          <p:spPr>
            <a:xfrm>
              <a:off x="2894559" y="5762307"/>
              <a:ext cx="314723" cy="907554"/>
            </a:xfrm>
            <a:custGeom>
              <a:avLst/>
              <a:gdLst>
                <a:gd name="connsiteX0" fmla="*/ 0 w 409305"/>
                <a:gd name="connsiteY0" fmla="*/ 0 h 1046249"/>
                <a:gd name="connsiteX1" fmla="*/ 409306 w 409305"/>
                <a:gd name="connsiteY1" fmla="*/ 0 h 1046249"/>
                <a:gd name="connsiteX2" fmla="*/ 409306 w 409305"/>
                <a:gd name="connsiteY2" fmla="*/ 1046249 h 1046249"/>
                <a:gd name="connsiteX3" fmla="*/ 0 w 409305"/>
                <a:gd name="connsiteY3" fmla="*/ 1046249 h 1046249"/>
              </a:gdLst>
              <a:ahLst/>
              <a:cxnLst>
                <a:cxn ang="0">
                  <a:pos x="connsiteX0" y="connsiteY0"/>
                </a:cxn>
                <a:cxn ang="0">
                  <a:pos x="connsiteX1" y="connsiteY1"/>
                </a:cxn>
                <a:cxn ang="0">
                  <a:pos x="connsiteX2" y="connsiteY2"/>
                </a:cxn>
                <a:cxn ang="0">
                  <a:pos x="connsiteX3" y="connsiteY3"/>
                </a:cxn>
              </a:cxnLst>
              <a:rect l="l" t="t" r="r" b="b"/>
              <a:pathLst>
                <a:path w="409305" h="1046249">
                  <a:moveTo>
                    <a:pt x="0" y="0"/>
                  </a:moveTo>
                  <a:lnTo>
                    <a:pt x="409306" y="0"/>
                  </a:lnTo>
                  <a:lnTo>
                    <a:pt x="409306" y="1046249"/>
                  </a:lnTo>
                  <a:lnTo>
                    <a:pt x="0" y="1046249"/>
                  </a:lnTo>
                  <a:close/>
                </a:path>
              </a:pathLst>
            </a:custGeom>
            <a:solidFill>
              <a:schemeClr val="bg1"/>
            </a:solidFill>
            <a:ln w="9215" cap="flat">
              <a:solidFill>
                <a:srgbClr val="231815"/>
              </a:solidFill>
              <a:prstDash val="solid"/>
              <a:miter/>
            </a:ln>
          </p:spPr>
          <p:txBody>
            <a:bodyPr rtlCol="0" anchor="ctr"/>
            <a:lstStyle/>
            <a:p>
              <a:endParaRPr lang="ja-JP" altLang="en-US"/>
            </a:p>
          </p:txBody>
        </p:sp>
        <p:sp>
          <p:nvSpPr>
            <p:cNvPr id="224" name="フリーフォーム: 図形 223">
              <a:extLst>
                <a:ext uri="{FF2B5EF4-FFF2-40B4-BE49-F238E27FC236}">
                  <a16:creationId xmlns:a16="http://schemas.microsoft.com/office/drawing/2014/main" id="{1A5FD892-9B70-1987-6792-9CDC4AD98269}"/>
                </a:ext>
              </a:extLst>
            </p:cNvPr>
            <p:cNvSpPr/>
            <p:nvPr/>
          </p:nvSpPr>
          <p:spPr>
            <a:xfrm>
              <a:off x="3205996" y="5371450"/>
              <a:ext cx="362260" cy="1298411"/>
            </a:xfrm>
            <a:custGeom>
              <a:avLst/>
              <a:gdLst>
                <a:gd name="connsiteX0" fmla="*/ 0 w 409305"/>
                <a:gd name="connsiteY0" fmla="*/ 0 h 1046249"/>
                <a:gd name="connsiteX1" fmla="*/ 409306 w 409305"/>
                <a:gd name="connsiteY1" fmla="*/ 0 h 1046249"/>
                <a:gd name="connsiteX2" fmla="*/ 409306 w 409305"/>
                <a:gd name="connsiteY2" fmla="*/ 1046249 h 1046249"/>
                <a:gd name="connsiteX3" fmla="*/ 0 w 409305"/>
                <a:gd name="connsiteY3" fmla="*/ 1046249 h 1046249"/>
              </a:gdLst>
              <a:ahLst/>
              <a:cxnLst>
                <a:cxn ang="0">
                  <a:pos x="connsiteX0" y="connsiteY0"/>
                </a:cxn>
                <a:cxn ang="0">
                  <a:pos x="connsiteX1" y="connsiteY1"/>
                </a:cxn>
                <a:cxn ang="0">
                  <a:pos x="connsiteX2" y="connsiteY2"/>
                </a:cxn>
                <a:cxn ang="0">
                  <a:pos x="connsiteX3" y="connsiteY3"/>
                </a:cxn>
              </a:cxnLst>
              <a:rect l="l" t="t" r="r" b="b"/>
              <a:pathLst>
                <a:path w="409305" h="1046249">
                  <a:moveTo>
                    <a:pt x="0" y="0"/>
                  </a:moveTo>
                  <a:lnTo>
                    <a:pt x="409306" y="0"/>
                  </a:lnTo>
                  <a:lnTo>
                    <a:pt x="409306" y="1046249"/>
                  </a:lnTo>
                  <a:lnTo>
                    <a:pt x="0" y="1046249"/>
                  </a:lnTo>
                  <a:close/>
                </a:path>
              </a:pathLst>
            </a:custGeom>
            <a:solidFill>
              <a:schemeClr val="bg1"/>
            </a:solidFill>
            <a:ln w="9215" cap="flat">
              <a:solidFill>
                <a:srgbClr val="231815"/>
              </a:solidFill>
              <a:prstDash val="solid"/>
              <a:miter/>
            </a:ln>
          </p:spPr>
          <p:txBody>
            <a:bodyPr rtlCol="0" anchor="ctr"/>
            <a:lstStyle/>
            <a:p>
              <a:endParaRPr lang="ja-JP" altLang="en-US"/>
            </a:p>
          </p:txBody>
        </p:sp>
        <p:sp>
          <p:nvSpPr>
            <p:cNvPr id="225" name="フリーフォーム: 図形 224">
              <a:extLst>
                <a:ext uri="{FF2B5EF4-FFF2-40B4-BE49-F238E27FC236}">
                  <a16:creationId xmlns:a16="http://schemas.microsoft.com/office/drawing/2014/main" id="{1D661049-47D4-C75E-9599-DC2830166776}"/>
                </a:ext>
              </a:extLst>
            </p:cNvPr>
            <p:cNvSpPr/>
            <p:nvPr/>
          </p:nvSpPr>
          <p:spPr>
            <a:xfrm>
              <a:off x="3568257" y="5093239"/>
              <a:ext cx="402079" cy="1576622"/>
            </a:xfrm>
            <a:custGeom>
              <a:avLst/>
              <a:gdLst>
                <a:gd name="connsiteX0" fmla="*/ 0 w 409305"/>
                <a:gd name="connsiteY0" fmla="*/ 0 h 1046249"/>
                <a:gd name="connsiteX1" fmla="*/ 409306 w 409305"/>
                <a:gd name="connsiteY1" fmla="*/ 0 h 1046249"/>
                <a:gd name="connsiteX2" fmla="*/ 409306 w 409305"/>
                <a:gd name="connsiteY2" fmla="*/ 1046249 h 1046249"/>
                <a:gd name="connsiteX3" fmla="*/ 0 w 409305"/>
                <a:gd name="connsiteY3" fmla="*/ 1046249 h 1046249"/>
              </a:gdLst>
              <a:ahLst/>
              <a:cxnLst>
                <a:cxn ang="0">
                  <a:pos x="connsiteX0" y="connsiteY0"/>
                </a:cxn>
                <a:cxn ang="0">
                  <a:pos x="connsiteX1" y="connsiteY1"/>
                </a:cxn>
                <a:cxn ang="0">
                  <a:pos x="connsiteX2" y="connsiteY2"/>
                </a:cxn>
                <a:cxn ang="0">
                  <a:pos x="connsiteX3" y="connsiteY3"/>
                </a:cxn>
              </a:cxnLst>
              <a:rect l="l" t="t" r="r" b="b"/>
              <a:pathLst>
                <a:path w="409305" h="1046249">
                  <a:moveTo>
                    <a:pt x="0" y="0"/>
                  </a:moveTo>
                  <a:lnTo>
                    <a:pt x="409306" y="0"/>
                  </a:lnTo>
                  <a:lnTo>
                    <a:pt x="409306" y="1046249"/>
                  </a:lnTo>
                  <a:lnTo>
                    <a:pt x="0" y="1046249"/>
                  </a:lnTo>
                  <a:close/>
                </a:path>
              </a:pathLst>
            </a:custGeom>
            <a:solidFill>
              <a:schemeClr val="bg1"/>
            </a:solidFill>
            <a:ln w="9215" cap="flat">
              <a:solidFill>
                <a:srgbClr val="231815"/>
              </a:solidFill>
              <a:prstDash val="solid"/>
              <a:miter/>
            </a:ln>
          </p:spPr>
          <p:txBody>
            <a:bodyPr rtlCol="0" anchor="ctr"/>
            <a:lstStyle/>
            <a:p>
              <a:endParaRPr lang="ja-JP" altLang="en-US"/>
            </a:p>
          </p:txBody>
        </p:sp>
        <p:sp>
          <p:nvSpPr>
            <p:cNvPr id="226" name="フリーフォーム: 図形 225">
              <a:extLst>
                <a:ext uri="{FF2B5EF4-FFF2-40B4-BE49-F238E27FC236}">
                  <a16:creationId xmlns:a16="http://schemas.microsoft.com/office/drawing/2014/main" id="{12CA1BEC-BB36-7BC2-DD21-0A27575EB4BF}"/>
                </a:ext>
              </a:extLst>
            </p:cNvPr>
            <p:cNvSpPr/>
            <p:nvPr/>
          </p:nvSpPr>
          <p:spPr>
            <a:xfrm>
              <a:off x="3970337" y="4896560"/>
              <a:ext cx="786709" cy="431825"/>
            </a:xfrm>
            <a:custGeom>
              <a:avLst/>
              <a:gdLst>
                <a:gd name="connsiteX0" fmla="*/ 0 w 603849"/>
                <a:gd name="connsiteY0" fmla="*/ 465826 h 465826"/>
                <a:gd name="connsiteX1" fmla="*/ 0 w 603849"/>
                <a:gd name="connsiteY1" fmla="*/ 0 h 465826"/>
                <a:gd name="connsiteX2" fmla="*/ 603849 w 603849"/>
                <a:gd name="connsiteY2" fmla="*/ 0 h 465826"/>
              </a:gdLst>
              <a:ahLst/>
              <a:cxnLst>
                <a:cxn ang="0">
                  <a:pos x="connsiteX0" y="connsiteY0"/>
                </a:cxn>
                <a:cxn ang="0">
                  <a:pos x="connsiteX1" y="connsiteY1"/>
                </a:cxn>
                <a:cxn ang="0">
                  <a:pos x="connsiteX2" y="connsiteY2"/>
                </a:cxn>
              </a:cxnLst>
              <a:rect l="l" t="t" r="r" b="b"/>
              <a:pathLst>
                <a:path w="603849" h="465826">
                  <a:moveTo>
                    <a:pt x="0" y="465826"/>
                  </a:moveTo>
                  <a:lnTo>
                    <a:pt x="0" y="0"/>
                  </a:lnTo>
                  <a:lnTo>
                    <a:pt x="603849" y="0"/>
                  </a:lnTo>
                </a:path>
              </a:pathLst>
            </a:custGeom>
            <a:noFill/>
            <a:ln w="9271">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7" name="テキスト ボックス 226">
              <a:extLst>
                <a:ext uri="{FF2B5EF4-FFF2-40B4-BE49-F238E27FC236}">
                  <a16:creationId xmlns:a16="http://schemas.microsoft.com/office/drawing/2014/main" id="{30883EAD-0D86-98B7-780D-C5FE12E68E70}"/>
                </a:ext>
              </a:extLst>
            </p:cNvPr>
            <p:cNvSpPr txBox="1"/>
            <p:nvPr/>
          </p:nvSpPr>
          <p:spPr>
            <a:xfrm>
              <a:off x="1001691" y="6384256"/>
              <a:ext cx="68527" cy="168842"/>
            </a:xfrm>
            <a:prstGeom prst="rect">
              <a:avLst/>
            </a:prstGeom>
            <a:noFill/>
          </p:spPr>
          <p:txBody>
            <a:bodyPr wrap="none" lIns="0" tIns="0" rIns="0" bIns="0" rtlCol="0">
              <a:spAutoFit/>
            </a:bodyPr>
            <a:lstStyle/>
            <a:p>
              <a:pPr algn="r">
                <a:lnSpc>
                  <a:spcPct val="114000"/>
                </a:lnSpc>
                <a:tabLst>
                  <a:tab pos="433084" algn="l"/>
                  <a:tab pos="752127" algn="l"/>
                  <a:tab pos="2833374" algn="l"/>
                  <a:tab pos="7434382" algn="ctr"/>
                </a:tabLst>
              </a:pPr>
              <a:r>
                <a:rPr lang="en-US" altLang="ja-JP" sz="898" spc="-43" dirty="0"/>
                <a:t>5</a:t>
              </a:r>
              <a:endParaRPr lang="ja-JP" altLang="en-US" sz="898" u="sng" spc="-43" dirty="0"/>
            </a:p>
          </p:txBody>
        </p:sp>
        <p:sp>
          <p:nvSpPr>
            <p:cNvPr id="228" name="テキスト ボックス 227">
              <a:extLst>
                <a:ext uri="{FF2B5EF4-FFF2-40B4-BE49-F238E27FC236}">
                  <a16:creationId xmlns:a16="http://schemas.microsoft.com/office/drawing/2014/main" id="{96564258-DEED-C974-5B66-12CC5B88EF34}"/>
                </a:ext>
              </a:extLst>
            </p:cNvPr>
            <p:cNvSpPr txBox="1"/>
            <p:nvPr/>
          </p:nvSpPr>
          <p:spPr>
            <a:xfrm>
              <a:off x="933165" y="6187934"/>
              <a:ext cx="137054" cy="168842"/>
            </a:xfrm>
            <a:prstGeom prst="rect">
              <a:avLst/>
            </a:prstGeom>
            <a:noFill/>
          </p:spPr>
          <p:txBody>
            <a:bodyPr wrap="none" lIns="0" tIns="0" rIns="0" bIns="0" rtlCol="0">
              <a:spAutoFit/>
            </a:bodyPr>
            <a:lstStyle/>
            <a:p>
              <a:pPr algn="r">
                <a:lnSpc>
                  <a:spcPct val="114000"/>
                </a:lnSpc>
                <a:tabLst>
                  <a:tab pos="433084" algn="l"/>
                  <a:tab pos="752127" algn="l"/>
                  <a:tab pos="2833374" algn="l"/>
                  <a:tab pos="7434382" algn="ctr"/>
                </a:tabLst>
              </a:pPr>
              <a:r>
                <a:rPr lang="en-US" altLang="ja-JP" sz="898" spc="-43" dirty="0"/>
                <a:t>10</a:t>
              </a:r>
              <a:endParaRPr lang="ja-JP" altLang="en-US" sz="898" u="sng" spc="-43" dirty="0"/>
            </a:p>
          </p:txBody>
        </p:sp>
        <p:sp>
          <p:nvSpPr>
            <p:cNvPr id="229" name="テキスト ボックス 228">
              <a:extLst>
                <a:ext uri="{FF2B5EF4-FFF2-40B4-BE49-F238E27FC236}">
                  <a16:creationId xmlns:a16="http://schemas.microsoft.com/office/drawing/2014/main" id="{B5C6EE3D-AF58-C1D6-8ED1-827125331994}"/>
                </a:ext>
              </a:extLst>
            </p:cNvPr>
            <p:cNvSpPr txBox="1"/>
            <p:nvPr/>
          </p:nvSpPr>
          <p:spPr>
            <a:xfrm>
              <a:off x="933165" y="5801762"/>
              <a:ext cx="137054" cy="168842"/>
            </a:xfrm>
            <a:prstGeom prst="rect">
              <a:avLst/>
            </a:prstGeom>
            <a:noFill/>
          </p:spPr>
          <p:txBody>
            <a:bodyPr wrap="none" lIns="0" tIns="0" rIns="0" bIns="0" rtlCol="0">
              <a:spAutoFit/>
            </a:bodyPr>
            <a:lstStyle/>
            <a:p>
              <a:pPr algn="r">
                <a:lnSpc>
                  <a:spcPct val="114000"/>
                </a:lnSpc>
                <a:tabLst>
                  <a:tab pos="433084" algn="l"/>
                  <a:tab pos="752127" algn="l"/>
                  <a:tab pos="2833374" algn="l"/>
                  <a:tab pos="7434382" algn="ctr"/>
                </a:tabLst>
              </a:pPr>
              <a:r>
                <a:rPr lang="en-US" altLang="ja-JP" sz="898" spc="-43" dirty="0"/>
                <a:t>20</a:t>
              </a:r>
              <a:endParaRPr lang="ja-JP" altLang="en-US" sz="898" u="sng" spc="-43" dirty="0"/>
            </a:p>
          </p:txBody>
        </p:sp>
        <p:sp>
          <p:nvSpPr>
            <p:cNvPr id="230" name="テキスト ボックス 229">
              <a:extLst>
                <a:ext uri="{FF2B5EF4-FFF2-40B4-BE49-F238E27FC236}">
                  <a16:creationId xmlns:a16="http://schemas.microsoft.com/office/drawing/2014/main" id="{B21A81E0-B326-B0E9-349C-17A1E54CFBEE}"/>
                </a:ext>
              </a:extLst>
            </p:cNvPr>
            <p:cNvSpPr txBox="1"/>
            <p:nvPr/>
          </p:nvSpPr>
          <p:spPr>
            <a:xfrm>
              <a:off x="933165" y="5676830"/>
              <a:ext cx="137054" cy="168842"/>
            </a:xfrm>
            <a:prstGeom prst="rect">
              <a:avLst/>
            </a:prstGeom>
            <a:noFill/>
          </p:spPr>
          <p:txBody>
            <a:bodyPr wrap="none" lIns="0" tIns="0" rIns="0" bIns="0" rtlCol="0">
              <a:spAutoFit/>
            </a:bodyPr>
            <a:lstStyle/>
            <a:p>
              <a:pPr algn="r">
                <a:lnSpc>
                  <a:spcPct val="114000"/>
                </a:lnSpc>
                <a:tabLst>
                  <a:tab pos="433084" algn="l"/>
                  <a:tab pos="752127" algn="l"/>
                  <a:tab pos="2833374" algn="l"/>
                  <a:tab pos="7434382" algn="ctr"/>
                </a:tabLst>
              </a:pPr>
              <a:r>
                <a:rPr lang="en-US" altLang="ja-JP" sz="898" spc="-43" dirty="0"/>
                <a:t>23</a:t>
              </a:r>
              <a:endParaRPr lang="ja-JP" altLang="en-US" sz="898" u="sng" spc="-43" dirty="0"/>
            </a:p>
          </p:txBody>
        </p:sp>
        <p:sp>
          <p:nvSpPr>
            <p:cNvPr id="231" name="テキスト ボックス 230">
              <a:extLst>
                <a:ext uri="{FF2B5EF4-FFF2-40B4-BE49-F238E27FC236}">
                  <a16:creationId xmlns:a16="http://schemas.microsoft.com/office/drawing/2014/main" id="{48293DA5-77B1-3AC9-F879-99180C3C0534}"/>
                </a:ext>
              </a:extLst>
            </p:cNvPr>
            <p:cNvSpPr txBox="1"/>
            <p:nvPr/>
          </p:nvSpPr>
          <p:spPr>
            <a:xfrm>
              <a:off x="933165" y="5286365"/>
              <a:ext cx="137054" cy="168842"/>
            </a:xfrm>
            <a:prstGeom prst="rect">
              <a:avLst/>
            </a:prstGeom>
            <a:noFill/>
          </p:spPr>
          <p:txBody>
            <a:bodyPr wrap="none" lIns="0" tIns="0" rIns="0" bIns="0" rtlCol="0">
              <a:spAutoFit/>
            </a:bodyPr>
            <a:lstStyle/>
            <a:p>
              <a:pPr algn="r">
                <a:lnSpc>
                  <a:spcPct val="114000"/>
                </a:lnSpc>
                <a:tabLst>
                  <a:tab pos="433084" algn="l"/>
                  <a:tab pos="752127" algn="l"/>
                  <a:tab pos="2833374" algn="l"/>
                  <a:tab pos="7434382" algn="ctr"/>
                </a:tabLst>
              </a:pPr>
              <a:r>
                <a:rPr lang="en-US" altLang="ja-JP" sz="898" spc="-43" dirty="0"/>
                <a:t>33</a:t>
              </a:r>
              <a:endParaRPr lang="ja-JP" altLang="en-US" sz="898" u="sng" spc="-43" dirty="0"/>
            </a:p>
          </p:txBody>
        </p:sp>
        <p:sp>
          <p:nvSpPr>
            <p:cNvPr id="232" name="テキスト ボックス 231">
              <a:extLst>
                <a:ext uri="{FF2B5EF4-FFF2-40B4-BE49-F238E27FC236}">
                  <a16:creationId xmlns:a16="http://schemas.microsoft.com/office/drawing/2014/main" id="{4106C6C5-4194-EA44-E7A3-A0538C4F61F6}"/>
                </a:ext>
              </a:extLst>
            </p:cNvPr>
            <p:cNvSpPr txBox="1"/>
            <p:nvPr/>
          </p:nvSpPr>
          <p:spPr>
            <a:xfrm>
              <a:off x="933165" y="5009493"/>
              <a:ext cx="137054" cy="168842"/>
            </a:xfrm>
            <a:prstGeom prst="rect">
              <a:avLst/>
            </a:prstGeom>
            <a:noFill/>
          </p:spPr>
          <p:txBody>
            <a:bodyPr wrap="none" lIns="0" tIns="0" rIns="0" bIns="0" rtlCol="0">
              <a:spAutoFit/>
            </a:bodyPr>
            <a:lstStyle/>
            <a:p>
              <a:pPr algn="r">
                <a:lnSpc>
                  <a:spcPct val="114000"/>
                </a:lnSpc>
                <a:tabLst>
                  <a:tab pos="433084" algn="l"/>
                  <a:tab pos="752127" algn="l"/>
                  <a:tab pos="2833374" algn="l"/>
                  <a:tab pos="7434382" algn="ctr"/>
                </a:tabLst>
              </a:pPr>
              <a:r>
                <a:rPr lang="en-US" altLang="ja-JP" sz="898" spc="-43" dirty="0"/>
                <a:t>40</a:t>
              </a:r>
              <a:endParaRPr lang="ja-JP" altLang="en-US" sz="898" u="sng" spc="-43" dirty="0"/>
            </a:p>
          </p:txBody>
        </p:sp>
        <p:sp>
          <p:nvSpPr>
            <p:cNvPr id="233" name="テキスト ボックス 232">
              <a:extLst>
                <a:ext uri="{FF2B5EF4-FFF2-40B4-BE49-F238E27FC236}">
                  <a16:creationId xmlns:a16="http://schemas.microsoft.com/office/drawing/2014/main" id="{6DFC5160-6F7B-8250-0CF6-D95687272305}"/>
                </a:ext>
              </a:extLst>
            </p:cNvPr>
            <p:cNvSpPr txBox="1"/>
            <p:nvPr/>
          </p:nvSpPr>
          <p:spPr>
            <a:xfrm>
              <a:off x="933165" y="4812064"/>
              <a:ext cx="137054" cy="168842"/>
            </a:xfrm>
            <a:prstGeom prst="rect">
              <a:avLst/>
            </a:prstGeom>
            <a:noFill/>
          </p:spPr>
          <p:txBody>
            <a:bodyPr wrap="none" lIns="0" tIns="0" rIns="0" bIns="0" rtlCol="0">
              <a:spAutoFit/>
            </a:bodyPr>
            <a:lstStyle/>
            <a:p>
              <a:pPr algn="r">
                <a:lnSpc>
                  <a:spcPct val="114000"/>
                </a:lnSpc>
                <a:tabLst>
                  <a:tab pos="433084" algn="l"/>
                  <a:tab pos="752127" algn="l"/>
                  <a:tab pos="2833374" algn="l"/>
                  <a:tab pos="7434382" algn="ctr"/>
                </a:tabLst>
              </a:pPr>
              <a:r>
                <a:rPr lang="en-US" altLang="ja-JP" sz="898" spc="-43" dirty="0"/>
                <a:t>45</a:t>
              </a:r>
              <a:endParaRPr lang="ja-JP" altLang="en-US" sz="898" u="sng" spc="-43" dirty="0"/>
            </a:p>
          </p:txBody>
        </p:sp>
        <p:sp>
          <p:nvSpPr>
            <p:cNvPr id="235" name="テキスト ボックス 234">
              <a:extLst>
                <a:ext uri="{FF2B5EF4-FFF2-40B4-BE49-F238E27FC236}">
                  <a16:creationId xmlns:a16="http://schemas.microsoft.com/office/drawing/2014/main" id="{B200A703-9DCC-EE41-D3AC-3C10AF8774F4}"/>
                </a:ext>
              </a:extLst>
            </p:cNvPr>
            <p:cNvSpPr txBox="1"/>
            <p:nvPr/>
          </p:nvSpPr>
          <p:spPr>
            <a:xfrm>
              <a:off x="1527910" y="6669199"/>
              <a:ext cx="205578" cy="168842"/>
            </a:xfrm>
            <a:prstGeom prst="rect">
              <a:avLst/>
            </a:prstGeom>
            <a:noFill/>
          </p:spPr>
          <p:txBody>
            <a:bodyPr wrap="none" lIns="0" tIns="0" rIns="0" bIns="0" rtlCol="0">
              <a:spAutoFit/>
            </a:bodyPr>
            <a:lstStyle/>
            <a:p>
              <a:pPr algn="ctr">
                <a:lnSpc>
                  <a:spcPct val="114000"/>
                </a:lnSpc>
                <a:tabLst>
                  <a:tab pos="433084" algn="l"/>
                  <a:tab pos="752127" algn="l"/>
                  <a:tab pos="2833374" algn="l"/>
                  <a:tab pos="7434382" algn="ctr"/>
                </a:tabLst>
              </a:pPr>
              <a:r>
                <a:rPr lang="en-US" altLang="ja-JP" sz="898" spc="-43" dirty="0"/>
                <a:t>195</a:t>
              </a:r>
              <a:endParaRPr lang="ja-JP" altLang="en-US" sz="898" u="sng" spc="-43" dirty="0"/>
            </a:p>
          </p:txBody>
        </p:sp>
        <p:sp>
          <p:nvSpPr>
            <p:cNvPr id="236" name="テキスト ボックス 235">
              <a:extLst>
                <a:ext uri="{FF2B5EF4-FFF2-40B4-BE49-F238E27FC236}">
                  <a16:creationId xmlns:a16="http://schemas.microsoft.com/office/drawing/2014/main" id="{AC02F0C9-BCEC-BA4C-C45C-372240E2D6CB}"/>
                </a:ext>
              </a:extLst>
            </p:cNvPr>
            <p:cNvSpPr txBox="1"/>
            <p:nvPr/>
          </p:nvSpPr>
          <p:spPr>
            <a:xfrm>
              <a:off x="2083331" y="6669199"/>
              <a:ext cx="205578" cy="168842"/>
            </a:xfrm>
            <a:prstGeom prst="rect">
              <a:avLst/>
            </a:prstGeom>
            <a:noFill/>
          </p:spPr>
          <p:txBody>
            <a:bodyPr wrap="none" lIns="0" tIns="0" rIns="0" bIns="0" rtlCol="0">
              <a:spAutoFit/>
            </a:bodyPr>
            <a:lstStyle/>
            <a:p>
              <a:pPr algn="ctr">
                <a:lnSpc>
                  <a:spcPct val="114000"/>
                </a:lnSpc>
                <a:tabLst>
                  <a:tab pos="433084" algn="l"/>
                  <a:tab pos="752127" algn="l"/>
                  <a:tab pos="2833374" algn="l"/>
                  <a:tab pos="7434382" algn="ctr"/>
                </a:tabLst>
              </a:pPr>
              <a:r>
                <a:rPr lang="en-US" altLang="ja-JP" sz="898" spc="-43" dirty="0"/>
                <a:t>330</a:t>
              </a:r>
              <a:endParaRPr lang="ja-JP" altLang="en-US" sz="898" u="sng" spc="-43" dirty="0"/>
            </a:p>
          </p:txBody>
        </p:sp>
        <p:sp>
          <p:nvSpPr>
            <p:cNvPr id="237" name="テキスト ボックス 236">
              <a:extLst>
                <a:ext uri="{FF2B5EF4-FFF2-40B4-BE49-F238E27FC236}">
                  <a16:creationId xmlns:a16="http://schemas.microsoft.com/office/drawing/2014/main" id="{B6404CC7-3D02-673D-4AD2-5583B3BB4FCD}"/>
                </a:ext>
              </a:extLst>
            </p:cNvPr>
            <p:cNvSpPr txBox="1"/>
            <p:nvPr/>
          </p:nvSpPr>
          <p:spPr>
            <a:xfrm>
              <a:off x="2791389" y="6669199"/>
              <a:ext cx="205578" cy="168842"/>
            </a:xfrm>
            <a:prstGeom prst="rect">
              <a:avLst/>
            </a:prstGeom>
            <a:noFill/>
          </p:spPr>
          <p:txBody>
            <a:bodyPr wrap="none" lIns="0" tIns="0" rIns="0" bIns="0" rtlCol="0">
              <a:spAutoFit/>
            </a:bodyPr>
            <a:lstStyle/>
            <a:p>
              <a:pPr algn="ctr">
                <a:lnSpc>
                  <a:spcPct val="114000"/>
                </a:lnSpc>
                <a:tabLst>
                  <a:tab pos="433084" algn="l"/>
                  <a:tab pos="752127" algn="l"/>
                  <a:tab pos="2833374" algn="l"/>
                  <a:tab pos="7434382" algn="ctr"/>
                </a:tabLst>
              </a:pPr>
              <a:r>
                <a:rPr lang="en-US" altLang="ja-JP" sz="898" spc="-43" dirty="0"/>
                <a:t>695</a:t>
              </a:r>
              <a:endParaRPr lang="ja-JP" altLang="en-US" sz="898" u="sng" spc="-43" dirty="0"/>
            </a:p>
          </p:txBody>
        </p:sp>
        <p:sp>
          <p:nvSpPr>
            <p:cNvPr id="238" name="テキスト ボックス 237">
              <a:extLst>
                <a:ext uri="{FF2B5EF4-FFF2-40B4-BE49-F238E27FC236}">
                  <a16:creationId xmlns:a16="http://schemas.microsoft.com/office/drawing/2014/main" id="{196AC080-C35F-CD0C-288A-69E18BD7F0B2}"/>
                </a:ext>
              </a:extLst>
            </p:cNvPr>
            <p:cNvSpPr txBox="1"/>
            <p:nvPr/>
          </p:nvSpPr>
          <p:spPr>
            <a:xfrm>
              <a:off x="3096659" y="6669199"/>
              <a:ext cx="205578" cy="168842"/>
            </a:xfrm>
            <a:prstGeom prst="rect">
              <a:avLst/>
            </a:prstGeom>
            <a:noFill/>
          </p:spPr>
          <p:txBody>
            <a:bodyPr wrap="none" lIns="0" tIns="0" rIns="0" bIns="0" rtlCol="0">
              <a:spAutoFit/>
            </a:bodyPr>
            <a:lstStyle/>
            <a:p>
              <a:pPr algn="ctr">
                <a:lnSpc>
                  <a:spcPct val="114000"/>
                </a:lnSpc>
                <a:tabLst>
                  <a:tab pos="433084" algn="l"/>
                  <a:tab pos="752127" algn="l"/>
                  <a:tab pos="2833374" algn="l"/>
                  <a:tab pos="7434382" algn="ctr"/>
                </a:tabLst>
              </a:pPr>
              <a:r>
                <a:rPr lang="en-US" altLang="ja-JP" sz="898" spc="-43" dirty="0"/>
                <a:t>900</a:t>
              </a:r>
              <a:endParaRPr lang="ja-JP" altLang="en-US" sz="898" u="sng" spc="-43" dirty="0"/>
            </a:p>
          </p:txBody>
        </p:sp>
        <p:sp>
          <p:nvSpPr>
            <p:cNvPr id="239" name="テキスト ボックス 238">
              <a:extLst>
                <a:ext uri="{FF2B5EF4-FFF2-40B4-BE49-F238E27FC236}">
                  <a16:creationId xmlns:a16="http://schemas.microsoft.com/office/drawing/2014/main" id="{3FBF255A-C627-9527-0B59-AD22FD12D6E9}"/>
                </a:ext>
              </a:extLst>
            </p:cNvPr>
            <p:cNvSpPr txBox="1"/>
            <p:nvPr/>
          </p:nvSpPr>
          <p:spPr>
            <a:xfrm>
              <a:off x="3410742" y="6669199"/>
              <a:ext cx="305145" cy="168842"/>
            </a:xfrm>
            <a:prstGeom prst="rect">
              <a:avLst/>
            </a:prstGeom>
            <a:noFill/>
          </p:spPr>
          <p:txBody>
            <a:bodyPr wrap="none" lIns="0" tIns="0" rIns="0" bIns="0" rtlCol="0">
              <a:spAutoFit/>
            </a:bodyPr>
            <a:lstStyle/>
            <a:p>
              <a:pPr algn="ctr">
                <a:lnSpc>
                  <a:spcPct val="114000"/>
                </a:lnSpc>
                <a:tabLst>
                  <a:tab pos="433084" algn="l"/>
                  <a:tab pos="752127" algn="l"/>
                  <a:tab pos="2833374" algn="l"/>
                  <a:tab pos="7434382" algn="ctr"/>
                </a:tabLst>
              </a:pPr>
              <a:r>
                <a:rPr lang="en-US" altLang="ja-JP" sz="898" spc="-43" dirty="0"/>
                <a:t>1</a:t>
              </a:r>
              <a:r>
                <a:rPr lang="en-US" altLang="ja-JP" sz="898" spc="-43" dirty="0">
                  <a:latin typeface="Arial" panose="020B0604020202020204" pitchFamily="34" charset="0"/>
                  <a:cs typeface="Arial" panose="020B0604020202020204" pitchFamily="34" charset="0"/>
                </a:rPr>
                <a:t>,</a:t>
              </a:r>
              <a:r>
                <a:rPr lang="en-US" altLang="ja-JP" sz="898" spc="-43" dirty="0"/>
                <a:t>800</a:t>
              </a:r>
              <a:endParaRPr lang="ja-JP" altLang="en-US" sz="898" u="sng" spc="-43" dirty="0"/>
            </a:p>
          </p:txBody>
        </p:sp>
        <p:sp>
          <p:nvSpPr>
            <p:cNvPr id="240" name="テキスト ボックス 239">
              <a:extLst>
                <a:ext uri="{FF2B5EF4-FFF2-40B4-BE49-F238E27FC236}">
                  <a16:creationId xmlns:a16="http://schemas.microsoft.com/office/drawing/2014/main" id="{04AB6412-BAD5-7F3E-0B63-4C4C57463679}"/>
                </a:ext>
              </a:extLst>
            </p:cNvPr>
            <p:cNvSpPr txBox="1"/>
            <p:nvPr/>
          </p:nvSpPr>
          <p:spPr>
            <a:xfrm>
              <a:off x="3819887" y="6669199"/>
              <a:ext cx="305145" cy="168842"/>
            </a:xfrm>
            <a:prstGeom prst="rect">
              <a:avLst/>
            </a:prstGeom>
            <a:noFill/>
          </p:spPr>
          <p:txBody>
            <a:bodyPr wrap="none" lIns="0" tIns="0" rIns="0" bIns="0" rtlCol="0">
              <a:spAutoFit/>
            </a:bodyPr>
            <a:lstStyle/>
            <a:p>
              <a:pPr algn="ctr">
                <a:lnSpc>
                  <a:spcPct val="114000"/>
                </a:lnSpc>
                <a:tabLst>
                  <a:tab pos="433084" algn="l"/>
                  <a:tab pos="752127" algn="l"/>
                  <a:tab pos="2833374" algn="l"/>
                  <a:tab pos="7434382" algn="ctr"/>
                </a:tabLst>
              </a:pPr>
              <a:r>
                <a:rPr lang="en-US" altLang="ja-JP" sz="898" spc="-43" dirty="0"/>
                <a:t>4</a:t>
              </a:r>
              <a:r>
                <a:rPr lang="en-US" altLang="ja-JP" sz="898" spc="-43" dirty="0">
                  <a:latin typeface="Arial" panose="020B0604020202020204" pitchFamily="34" charset="0"/>
                  <a:cs typeface="Arial" panose="020B0604020202020204" pitchFamily="34" charset="0"/>
                </a:rPr>
                <a:t>,</a:t>
              </a:r>
              <a:r>
                <a:rPr lang="en-US" altLang="ja-JP" sz="898" spc="-43" dirty="0"/>
                <a:t>000</a:t>
              </a:r>
              <a:endParaRPr lang="ja-JP" altLang="en-US" sz="898" u="sng" spc="-43" dirty="0"/>
            </a:p>
          </p:txBody>
        </p:sp>
        <p:sp>
          <p:nvSpPr>
            <p:cNvPr id="241" name="テキスト ボックス 240">
              <a:extLst>
                <a:ext uri="{FF2B5EF4-FFF2-40B4-BE49-F238E27FC236}">
                  <a16:creationId xmlns:a16="http://schemas.microsoft.com/office/drawing/2014/main" id="{07270870-419F-8634-4F04-5948437EB4A2}"/>
                </a:ext>
              </a:extLst>
            </p:cNvPr>
            <p:cNvSpPr txBox="1"/>
            <p:nvPr/>
          </p:nvSpPr>
          <p:spPr>
            <a:xfrm>
              <a:off x="4025459" y="6701650"/>
              <a:ext cx="783236" cy="277103"/>
            </a:xfrm>
            <a:prstGeom prst="rect">
              <a:avLst/>
            </a:prstGeom>
            <a:noFill/>
          </p:spPr>
          <p:txBody>
            <a:bodyPr wrap="square" lIns="0" tIns="0" rIns="0" bIns="0" rtlCol="0">
              <a:spAutoFit/>
            </a:bodyPr>
            <a:lstStyle/>
            <a:p>
              <a:pPr algn="r">
                <a:tabLst>
                  <a:tab pos="433084" algn="l"/>
                  <a:tab pos="752127" algn="l"/>
                  <a:tab pos="2833374" algn="l"/>
                  <a:tab pos="7434382" algn="ctr"/>
                </a:tabLst>
              </a:pPr>
              <a:r>
                <a:rPr lang="en-US" altLang="ja-JP" sz="770" spc="-43" dirty="0">
                  <a:latin typeface="+mn-ea"/>
                </a:rPr>
                <a:t>《</a:t>
              </a:r>
              <a:r>
                <a:rPr lang="ja-JP" altLang="en-US" sz="770" spc="-43" dirty="0">
                  <a:latin typeface="+mn-ea"/>
                </a:rPr>
                <a:t>所得</a:t>
              </a:r>
              <a:r>
                <a:rPr lang="en-US" altLang="ja-JP" sz="770" spc="-43" dirty="0">
                  <a:latin typeface="+mn-ea"/>
                </a:rPr>
                <a:t>》</a:t>
              </a:r>
            </a:p>
            <a:p>
              <a:pPr algn="r">
                <a:tabLst>
                  <a:tab pos="433084" algn="l"/>
                  <a:tab pos="752127" algn="l"/>
                  <a:tab pos="2833374" algn="l"/>
                  <a:tab pos="7434382" algn="ctr"/>
                </a:tabLst>
              </a:pPr>
              <a:r>
                <a:rPr lang="ja-JP" altLang="en-US" sz="770" spc="-43" dirty="0">
                  <a:latin typeface="+mn-ea"/>
                </a:rPr>
                <a:t>（万円）</a:t>
              </a:r>
            </a:p>
          </p:txBody>
        </p:sp>
        <p:sp>
          <p:nvSpPr>
            <p:cNvPr id="242" name="テキスト ボックス 241">
              <a:extLst>
                <a:ext uri="{FF2B5EF4-FFF2-40B4-BE49-F238E27FC236}">
                  <a16:creationId xmlns:a16="http://schemas.microsoft.com/office/drawing/2014/main" id="{585EFDC4-249F-98A0-20F2-9609B406FCB5}"/>
                </a:ext>
              </a:extLst>
            </p:cNvPr>
            <p:cNvSpPr txBox="1"/>
            <p:nvPr/>
          </p:nvSpPr>
          <p:spPr>
            <a:xfrm>
              <a:off x="2473070" y="6784394"/>
              <a:ext cx="231670" cy="168842"/>
            </a:xfrm>
            <a:prstGeom prst="rect">
              <a:avLst/>
            </a:prstGeom>
            <a:noFill/>
          </p:spPr>
          <p:txBody>
            <a:bodyPr wrap="square" lIns="0" tIns="0" rIns="0" bIns="0" rtlCol="0">
              <a:spAutoFit/>
            </a:bodyPr>
            <a:lstStyle/>
            <a:p>
              <a:pPr algn="ctr">
                <a:lnSpc>
                  <a:spcPct val="114000"/>
                </a:lnSpc>
                <a:tabLst>
                  <a:tab pos="433084" algn="l"/>
                  <a:tab pos="752127" algn="l"/>
                  <a:tab pos="2833374" algn="l"/>
                  <a:tab pos="7434382" algn="ctr"/>
                </a:tabLst>
              </a:pPr>
              <a:r>
                <a:rPr lang="en-US" altLang="ja-JP" sz="898" spc="-43" dirty="0">
                  <a:solidFill>
                    <a:srgbClr val="E60012"/>
                  </a:solidFill>
                </a:rPr>
                <a:t>500</a:t>
              </a:r>
              <a:endParaRPr lang="ja-JP" altLang="en-US" sz="898" u="sng" spc="-43" dirty="0">
                <a:solidFill>
                  <a:srgbClr val="E60012"/>
                </a:solidFill>
              </a:endParaRPr>
            </a:p>
          </p:txBody>
        </p:sp>
        <p:cxnSp>
          <p:nvCxnSpPr>
            <p:cNvPr id="243" name="直線コネクタ 242">
              <a:extLst>
                <a:ext uri="{FF2B5EF4-FFF2-40B4-BE49-F238E27FC236}">
                  <a16:creationId xmlns:a16="http://schemas.microsoft.com/office/drawing/2014/main" id="{CC57D69F-3266-E8F1-A26E-7DBA579873AE}"/>
                </a:ext>
              </a:extLst>
            </p:cNvPr>
            <p:cNvCxnSpPr>
              <a:cxnSpLocks/>
            </p:cNvCxnSpPr>
            <p:nvPr/>
          </p:nvCxnSpPr>
          <p:spPr>
            <a:xfrm>
              <a:off x="2591427" y="6675052"/>
              <a:ext cx="0" cy="111951"/>
            </a:xfrm>
            <a:prstGeom prst="line">
              <a:avLst/>
            </a:prstGeom>
            <a:ln>
              <a:solidFill>
                <a:srgbClr val="E60012"/>
              </a:solidFill>
              <a:headEnd type="triangle"/>
            </a:ln>
          </p:spPr>
          <p:style>
            <a:lnRef idx="1">
              <a:schemeClr val="accent1"/>
            </a:lnRef>
            <a:fillRef idx="0">
              <a:schemeClr val="accent1"/>
            </a:fillRef>
            <a:effectRef idx="0">
              <a:schemeClr val="accent1"/>
            </a:effectRef>
            <a:fontRef idx="minor">
              <a:schemeClr val="tx1"/>
            </a:fontRef>
          </p:style>
        </p:cxnSp>
        <p:sp>
          <p:nvSpPr>
            <p:cNvPr id="199" name="テキスト ボックス 198">
              <a:extLst>
                <a:ext uri="{FF2B5EF4-FFF2-40B4-BE49-F238E27FC236}">
                  <a16:creationId xmlns:a16="http://schemas.microsoft.com/office/drawing/2014/main" id="{94B8B0F9-6142-991C-FC02-E7C637D8523B}"/>
                </a:ext>
              </a:extLst>
            </p:cNvPr>
            <p:cNvSpPr txBox="1"/>
            <p:nvPr/>
          </p:nvSpPr>
          <p:spPr>
            <a:xfrm>
              <a:off x="1318345" y="6470975"/>
              <a:ext cx="153696" cy="183911"/>
            </a:xfrm>
            <a:prstGeom prst="rect">
              <a:avLst/>
            </a:prstGeom>
            <a:noFill/>
          </p:spPr>
          <p:txBody>
            <a:bodyPr wrap="none" lIns="0" tIns="0" rIns="0" bIns="0" rtlCol="0">
              <a:spAutoFit/>
            </a:bodyPr>
            <a:lstStyle/>
            <a:p>
              <a:pPr algn="ctr">
                <a:lnSpc>
                  <a:spcPct val="114000"/>
                </a:lnSpc>
                <a:tabLst>
                  <a:tab pos="433084" algn="l"/>
                  <a:tab pos="752127" algn="l"/>
                  <a:tab pos="2833374" algn="l"/>
                  <a:tab pos="7434382" algn="ctr"/>
                </a:tabLst>
              </a:pPr>
              <a:r>
                <a:rPr lang="ja-JP" altLang="en-US" sz="1026" b="1" dirty="0">
                  <a:latin typeface="+mn-ea"/>
                </a:rPr>
                <a:t>①</a:t>
              </a:r>
              <a:endParaRPr lang="ja-JP" altLang="en-US" sz="1026" b="1" u="sng" dirty="0">
                <a:latin typeface="+mn-ea"/>
              </a:endParaRPr>
            </a:p>
          </p:txBody>
        </p:sp>
        <p:sp>
          <p:nvSpPr>
            <p:cNvPr id="201" name="テキスト ボックス 200">
              <a:extLst>
                <a:ext uri="{FF2B5EF4-FFF2-40B4-BE49-F238E27FC236}">
                  <a16:creationId xmlns:a16="http://schemas.microsoft.com/office/drawing/2014/main" id="{6D434097-5298-C578-7DE8-868EB2CDE1B3}"/>
                </a:ext>
              </a:extLst>
            </p:cNvPr>
            <p:cNvSpPr txBox="1"/>
            <p:nvPr/>
          </p:nvSpPr>
          <p:spPr>
            <a:xfrm>
              <a:off x="1846207" y="6381202"/>
              <a:ext cx="153696" cy="183911"/>
            </a:xfrm>
            <a:prstGeom prst="rect">
              <a:avLst/>
            </a:prstGeom>
            <a:noFill/>
          </p:spPr>
          <p:txBody>
            <a:bodyPr wrap="none" lIns="0" tIns="0" rIns="0" bIns="0" rtlCol="0">
              <a:spAutoFit/>
            </a:bodyPr>
            <a:lstStyle/>
            <a:p>
              <a:pPr algn="ctr">
                <a:lnSpc>
                  <a:spcPct val="114000"/>
                </a:lnSpc>
                <a:tabLst>
                  <a:tab pos="433084" algn="l"/>
                  <a:tab pos="752127" algn="l"/>
                  <a:tab pos="2833374" algn="l"/>
                  <a:tab pos="7434382" algn="ctr"/>
                </a:tabLst>
              </a:pPr>
              <a:r>
                <a:rPr lang="ja-JP" altLang="en-US" sz="1026" b="1" dirty="0">
                  <a:latin typeface="+mn-ea"/>
                </a:rPr>
                <a:t>②</a:t>
              </a:r>
              <a:endParaRPr lang="ja-JP" altLang="en-US" sz="1026" b="1" u="sng" dirty="0">
                <a:latin typeface="+mn-ea"/>
              </a:endParaRPr>
            </a:p>
          </p:txBody>
        </p:sp>
        <p:sp>
          <p:nvSpPr>
            <p:cNvPr id="250" name="テキスト ボックス 249">
              <a:extLst>
                <a:ext uri="{FF2B5EF4-FFF2-40B4-BE49-F238E27FC236}">
                  <a16:creationId xmlns:a16="http://schemas.microsoft.com/office/drawing/2014/main" id="{7FE8A76A-C83A-25F8-D127-F7CC0982D43F}"/>
                </a:ext>
              </a:extLst>
            </p:cNvPr>
            <p:cNvSpPr txBox="1"/>
            <p:nvPr/>
          </p:nvSpPr>
          <p:spPr>
            <a:xfrm>
              <a:off x="2313408" y="6171042"/>
              <a:ext cx="153696" cy="183911"/>
            </a:xfrm>
            <a:prstGeom prst="rect">
              <a:avLst/>
            </a:prstGeom>
            <a:noFill/>
          </p:spPr>
          <p:txBody>
            <a:bodyPr wrap="none" lIns="0" tIns="0" rIns="0" bIns="0" rtlCol="0">
              <a:spAutoFit/>
            </a:bodyPr>
            <a:lstStyle/>
            <a:p>
              <a:pPr algn="ctr">
                <a:lnSpc>
                  <a:spcPct val="114000"/>
                </a:lnSpc>
                <a:tabLst>
                  <a:tab pos="433084" algn="l"/>
                  <a:tab pos="752127" algn="l"/>
                  <a:tab pos="2833374" algn="l"/>
                  <a:tab pos="7434382" algn="ctr"/>
                </a:tabLst>
              </a:pPr>
              <a:r>
                <a:rPr lang="ja-JP" altLang="en-US" sz="1026" b="1" dirty="0">
                  <a:latin typeface="+mn-ea"/>
                </a:rPr>
                <a:t>③</a:t>
              </a:r>
              <a:endParaRPr lang="ja-JP" altLang="en-US" sz="1026" b="1" u="sng" dirty="0">
                <a:latin typeface="+mn-ea"/>
              </a:endParaRPr>
            </a:p>
          </p:txBody>
        </p:sp>
      </p:grpSp>
      <p:sp>
        <p:nvSpPr>
          <p:cNvPr id="251" name="テキスト ボックス 250">
            <a:extLst>
              <a:ext uri="{FF2B5EF4-FFF2-40B4-BE49-F238E27FC236}">
                <a16:creationId xmlns:a16="http://schemas.microsoft.com/office/drawing/2014/main" id="{A9225305-288B-4C52-065C-730DE60990F4}"/>
              </a:ext>
            </a:extLst>
          </p:cNvPr>
          <p:cNvSpPr txBox="1"/>
          <p:nvPr/>
        </p:nvSpPr>
        <p:spPr>
          <a:xfrm>
            <a:off x="1095575" y="3619494"/>
            <a:ext cx="2433423" cy="185644"/>
          </a:xfrm>
          <a:prstGeom prst="rect">
            <a:avLst/>
          </a:prstGeom>
          <a:noFill/>
        </p:spPr>
        <p:txBody>
          <a:bodyPr wrap="none" lIns="0" tIns="0" rIns="0" bIns="0" rtlCol="0">
            <a:noAutofit/>
          </a:bodyPr>
          <a:lstStyle/>
          <a:p>
            <a:r>
              <a:rPr lang="en-US" altLang="zh-TW" sz="1368" dirty="0">
                <a:latin typeface="+mn-ea"/>
              </a:rPr>
              <a:t>500</a:t>
            </a:r>
            <a:r>
              <a:rPr lang="zh-TW" altLang="en-US" sz="1368" dirty="0">
                <a:latin typeface="+mn-ea"/>
              </a:rPr>
              <a:t>万円</a:t>
            </a:r>
            <a:r>
              <a:rPr lang="en-US" altLang="zh-TW" sz="1368" dirty="0">
                <a:latin typeface="+mn-ea"/>
              </a:rPr>
              <a:t>×20</a:t>
            </a:r>
            <a:r>
              <a:rPr lang="zh-TW" altLang="en-US" sz="1368" dirty="0">
                <a:latin typeface="+mn-ea"/>
              </a:rPr>
              <a:t>％＝</a:t>
            </a:r>
            <a:r>
              <a:rPr lang="en-US" altLang="zh-TW" sz="1368" dirty="0">
                <a:latin typeface="+mn-ea"/>
              </a:rPr>
              <a:t>100</a:t>
            </a:r>
            <a:r>
              <a:rPr lang="zh-TW" altLang="en-US" sz="1368" dirty="0">
                <a:latin typeface="+mn-ea"/>
              </a:rPr>
              <a:t>万円</a:t>
            </a:r>
            <a:endParaRPr kumimoji="1" lang="ja-JP" altLang="en-US" dirty="0"/>
          </a:p>
        </p:txBody>
      </p:sp>
      <p:graphicFrame>
        <p:nvGraphicFramePr>
          <p:cNvPr id="252" name="表 251">
            <a:extLst>
              <a:ext uri="{FF2B5EF4-FFF2-40B4-BE49-F238E27FC236}">
                <a16:creationId xmlns:a16="http://schemas.microsoft.com/office/drawing/2014/main" id="{331C8D6D-DF29-371E-5E4D-46A7FDC83ED7}"/>
              </a:ext>
            </a:extLst>
          </p:cNvPr>
          <p:cNvGraphicFramePr>
            <a:graphicFrameLocks noGrp="1"/>
          </p:cNvGraphicFramePr>
          <p:nvPr>
            <p:extLst/>
          </p:nvPr>
        </p:nvGraphicFramePr>
        <p:xfrm>
          <a:off x="634093" y="2168128"/>
          <a:ext cx="3509880" cy="1354688"/>
        </p:xfrm>
        <a:graphic>
          <a:graphicData uri="http://schemas.openxmlformats.org/drawingml/2006/table">
            <a:tbl>
              <a:tblPr firstRow="1" bandRow="1">
                <a:tableStyleId>{5C22544A-7EE6-4342-B048-85BDC9FD1C3A}</a:tableStyleId>
              </a:tblPr>
              <a:tblGrid>
                <a:gridCol w="2801746">
                  <a:extLst>
                    <a:ext uri="{9D8B030D-6E8A-4147-A177-3AD203B41FA5}">
                      <a16:colId xmlns:a16="http://schemas.microsoft.com/office/drawing/2014/main" val="1089301657"/>
                    </a:ext>
                  </a:extLst>
                </a:gridCol>
                <a:gridCol w="708134">
                  <a:extLst>
                    <a:ext uri="{9D8B030D-6E8A-4147-A177-3AD203B41FA5}">
                      <a16:colId xmlns:a16="http://schemas.microsoft.com/office/drawing/2014/main" val="4175859771"/>
                    </a:ext>
                  </a:extLst>
                </a:gridCol>
              </a:tblGrid>
              <a:tr h="169336">
                <a:tc>
                  <a:txBody>
                    <a:bodyPr/>
                    <a:lstStyle/>
                    <a:p>
                      <a:r>
                        <a:rPr kumimoji="1" lang="ja-JP" altLang="en-US" sz="900" b="0" dirty="0">
                          <a:solidFill>
                            <a:schemeClr val="tx1"/>
                          </a:solidFill>
                          <a:latin typeface="+mn-ea"/>
                          <a:ea typeface="+mn-ea"/>
                        </a:rPr>
                        <a:t>課税される所得金額のうち</a:t>
                      </a:r>
                    </a:p>
                  </a:txBody>
                  <a:tcPr marL="78203" marR="78203" marT="21552" marB="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EEBBE"/>
                    </a:solidFill>
                  </a:tcPr>
                </a:tc>
                <a:tc>
                  <a:txBody>
                    <a:bodyPr/>
                    <a:lstStyle/>
                    <a:p>
                      <a:pPr algn="ctr"/>
                      <a:r>
                        <a:rPr kumimoji="1" lang="ja-JP" altLang="en-US" sz="900" b="0" dirty="0">
                          <a:solidFill>
                            <a:schemeClr val="tx1"/>
                          </a:solidFill>
                          <a:latin typeface="+mn-ea"/>
                          <a:ea typeface="+mn-ea"/>
                        </a:rPr>
                        <a:t>税率</a:t>
                      </a:r>
                    </a:p>
                  </a:txBody>
                  <a:tcPr marL="78203" marR="78203" marT="21552" marB="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EEBBE"/>
                    </a:solidFill>
                  </a:tcPr>
                </a:tc>
                <a:extLst>
                  <a:ext uri="{0D108BD9-81ED-4DB2-BD59-A6C34878D82A}">
                    <a16:rowId xmlns:a16="http://schemas.microsoft.com/office/drawing/2014/main" val="4113199644"/>
                  </a:ext>
                </a:extLst>
              </a:tr>
              <a:tr h="169336">
                <a:tc>
                  <a:txBody>
                    <a:bodyPr/>
                    <a:lstStyle/>
                    <a:p>
                      <a:r>
                        <a:rPr kumimoji="1" lang="en-US" altLang="ja-JP" sz="900" b="0" dirty="0">
                          <a:solidFill>
                            <a:schemeClr val="tx1"/>
                          </a:solidFill>
                          <a:latin typeface="+mn-ea"/>
                          <a:ea typeface="+mn-ea"/>
                        </a:rPr>
                        <a:t>195</a:t>
                      </a:r>
                      <a:r>
                        <a:rPr kumimoji="1" lang="ja-JP" altLang="en-US" sz="900" b="0" dirty="0">
                          <a:solidFill>
                            <a:schemeClr val="tx1"/>
                          </a:solidFill>
                          <a:latin typeface="+mn-ea"/>
                          <a:ea typeface="+mn-ea"/>
                        </a:rPr>
                        <a:t>万円以下の部分</a:t>
                      </a:r>
                    </a:p>
                  </a:txBody>
                  <a:tcPr marL="78203" marR="78203" marT="21552" marB="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chemeClr val="tx1"/>
                          </a:solidFill>
                          <a:latin typeface="+mn-ea"/>
                          <a:ea typeface="+mn-ea"/>
                        </a:rPr>
                        <a:t>5</a:t>
                      </a:r>
                      <a:r>
                        <a:rPr kumimoji="1" lang="ja-JP" altLang="en-US" sz="900" b="0" dirty="0">
                          <a:solidFill>
                            <a:schemeClr val="tx1"/>
                          </a:solidFill>
                          <a:latin typeface="+mn-ea"/>
                          <a:ea typeface="+mn-ea"/>
                        </a:rPr>
                        <a:t>％</a:t>
                      </a:r>
                    </a:p>
                  </a:txBody>
                  <a:tcPr marL="78203" marR="78203" marT="21552" marB="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1837787"/>
                  </a:ext>
                </a:extLst>
              </a:tr>
              <a:tr h="169336">
                <a:tc>
                  <a:txBody>
                    <a:bodyPr/>
                    <a:lstStyle/>
                    <a:p>
                      <a:r>
                        <a:rPr kumimoji="1" lang="en-US" altLang="ja-JP" sz="900" b="0" dirty="0">
                          <a:solidFill>
                            <a:schemeClr val="tx1"/>
                          </a:solidFill>
                          <a:latin typeface="+mn-ea"/>
                          <a:ea typeface="+mn-ea"/>
                        </a:rPr>
                        <a:t>195</a:t>
                      </a:r>
                      <a:r>
                        <a:rPr kumimoji="1" lang="ja-JP" altLang="en-US" sz="900" b="0" dirty="0">
                          <a:solidFill>
                            <a:schemeClr val="tx1"/>
                          </a:solidFill>
                          <a:latin typeface="+mn-ea"/>
                          <a:ea typeface="+mn-ea"/>
                        </a:rPr>
                        <a:t>万円を超え</a:t>
                      </a:r>
                      <a:r>
                        <a:rPr kumimoji="1" lang="en-US" altLang="ja-JP" sz="900" b="0" dirty="0">
                          <a:solidFill>
                            <a:schemeClr val="tx1"/>
                          </a:solidFill>
                          <a:latin typeface="+mn-ea"/>
                          <a:ea typeface="+mn-ea"/>
                        </a:rPr>
                        <a:t>330</a:t>
                      </a:r>
                      <a:r>
                        <a:rPr kumimoji="1" lang="ja-JP" altLang="en-US" sz="900" b="0" dirty="0">
                          <a:solidFill>
                            <a:schemeClr val="tx1"/>
                          </a:solidFill>
                          <a:latin typeface="+mn-ea"/>
                          <a:ea typeface="+mn-ea"/>
                        </a:rPr>
                        <a:t>万円以下の部分</a:t>
                      </a:r>
                    </a:p>
                  </a:txBody>
                  <a:tcPr marL="78203" marR="78203" marT="21552" marB="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chemeClr val="tx1"/>
                          </a:solidFill>
                          <a:latin typeface="+mn-ea"/>
                          <a:ea typeface="+mn-ea"/>
                        </a:rPr>
                        <a:t>10</a:t>
                      </a:r>
                      <a:r>
                        <a:rPr kumimoji="1" lang="ja-JP" altLang="en-US" sz="900" b="0" dirty="0">
                          <a:solidFill>
                            <a:schemeClr val="tx1"/>
                          </a:solidFill>
                          <a:latin typeface="+mn-ea"/>
                          <a:ea typeface="+mn-ea"/>
                        </a:rPr>
                        <a:t>％</a:t>
                      </a:r>
                    </a:p>
                  </a:txBody>
                  <a:tcPr marL="78203" marR="78203" marT="21552" marB="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9942768"/>
                  </a:ext>
                </a:extLst>
              </a:tr>
              <a:tr h="169336">
                <a:tc>
                  <a:txBody>
                    <a:bodyPr/>
                    <a:lstStyle/>
                    <a:p>
                      <a:r>
                        <a:rPr kumimoji="1" lang="en-US" altLang="ja-JP" sz="900" b="0" dirty="0">
                          <a:solidFill>
                            <a:schemeClr val="tx1"/>
                          </a:solidFill>
                          <a:latin typeface="+mn-ea"/>
                          <a:ea typeface="+mn-ea"/>
                        </a:rPr>
                        <a:t>330</a:t>
                      </a:r>
                      <a:r>
                        <a:rPr kumimoji="1" lang="ja-JP" altLang="en-US" sz="900" b="0" dirty="0">
                          <a:solidFill>
                            <a:schemeClr val="tx1"/>
                          </a:solidFill>
                          <a:latin typeface="+mn-ea"/>
                          <a:ea typeface="+mn-ea"/>
                        </a:rPr>
                        <a:t>万円を超え</a:t>
                      </a:r>
                      <a:r>
                        <a:rPr kumimoji="1" lang="en-US" altLang="ja-JP" sz="900" b="0" dirty="0">
                          <a:solidFill>
                            <a:schemeClr val="tx1"/>
                          </a:solidFill>
                          <a:latin typeface="+mn-ea"/>
                          <a:ea typeface="+mn-ea"/>
                        </a:rPr>
                        <a:t>695</a:t>
                      </a:r>
                      <a:r>
                        <a:rPr kumimoji="1" lang="ja-JP" altLang="en-US" sz="900" b="0" dirty="0">
                          <a:solidFill>
                            <a:schemeClr val="tx1"/>
                          </a:solidFill>
                          <a:latin typeface="+mn-ea"/>
                          <a:ea typeface="+mn-ea"/>
                        </a:rPr>
                        <a:t>万円以下の部分</a:t>
                      </a:r>
                    </a:p>
                  </a:txBody>
                  <a:tcPr marL="78203" marR="78203" marT="21552" marB="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pPr algn="ctr"/>
                      <a:r>
                        <a:rPr kumimoji="1" lang="en-US" altLang="ja-JP" sz="900" b="0" dirty="0">
                          <a:solidFill>
                            <a:schemeClr val="tx1"/>
                          </a:solidFill>
                          <a:latin typeface="+mn-ea"/>
                          <a:ea typeface="+mn-ea"/>
                        </a:rPr>
                        <a:t>20</a:t>
                      </a:r>
                      <a:r>
                        <a:rPr kumimoji="1" lang="ja-JP" altLang="en-US" sz="900" b="0" dirty="0">
                          <a:solidFill>
                            <a:schemeClr val="tx1"/>
                          </a:solidFill>
                          <a:latin typeface="+mn-ea"/>
                          <a:ea typeface="+mn-ea"/>
                        </a:rPr>
                        <a:t>％</a:t>
                      </a:r>
                    </a:p>
                  </a:txBody>
                  <a:tcPr marL="78203" marR="78203" marT="21552" marB="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048843961"/>
                  </a:ext>
                </a:extLst>
              </a:tr>
              <a:tr h="169336">
                <a:tc>
                  <a:txBody>
                    <a:bodyPr/>
                    <a:lstStyle/>
                    <a:p>
                      <a:r>
                        <a:rPr kumimoji="1" lang="en-US" altLang="ja-JP" sz="900" b="0" dirty="0">
                          <a:solidFill>
                            <a:schemeClr val="tx1"/>
                          </a:solidFill>
                          <a:latin typeface="+mn-ea"/>
                          <a:ea typeface="+mn-ea"/>
                        </a:rPr>
                        <a:t>695</a:t>
                      </a:r>
                      <a:r>
                        <a:rPr kumimoji="1" lang="ja-JP" altLang="en-US" sz="900" b="0" dirty="0">
                          <a:solidFill>
                            <a:schemeClr val="tx1"/>
                          </a:solidFill>
                          <a:latin typeface="+mn-ea"/>
                          <a:ea typeface="+mn-ea"/>
                        </a:rPr>
                        <a:t>万円を超え</a:t>
                      </a:r>
                      <a:r>
                        <a:rPr kumimoji="1" lang="en-US" altLang="ja-JP" sz="900" b="0" dirty="0">
                          <a:solidFill>
                            <a:schemeClr val="tx1"/>
                          </a:solidFill>
                          <a:latin typeface="+mn-ea"/>
                          <a:ea typeface="+mn-ea"/>
                        </a:rPr>
                        <a:t>900</a:t>
                      </a:r>
                      <a:r>
                        <a:rPr kumimoji="1" lang="ja-JP" altLang="en-US" sz="900" b="0" dirty="0">
                          <a:solidFill>
                            <a:schemeClr val="tx1"/>
                          </a:solidFill>
                          <a:latin typeface="+mn-ea"/>
                          <a:ea typeface="+mn-ea"/>
                        </a:rPr>
                        <a:t>万円以下の部分</a:t>
                      </a:r>
                    </a:p>
                  </a:txBody>
                  <a:tcPr marL="78203" marR="78203" marT="21552" marB="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0" dirty="0">
                          <a:solidFill>
                            <a:schemeClr val="tx1"/>
                          </a:solidFill>
                          <a:latin typeface="+mn-ea"/>
                          <a:ea typeface="+mn-ea"/>
                        </a:rPr>
                        <a:t>23</a:t>
                      </a:r>
                      <a:r>
                        <a:rPr kumimoji="1" lang="ja-JP" altLang="en-US" sz="900" b="0" dirty="0">
                          <a:solidFill>
                            <a:schemeClr val="tx1"/>
                          </a:solidFill>
                          <a:latin typeface="+mn-ea"/>
                          <a:ea typeface="+mn-ea"/>
                        </a:rPr>
                        <a:t>％</a:t>
                      </a:r>
                    </a:p>
                  </a:txBody>
                  <a:tcPr marL="78203" marR="78203" marT="21552" marB="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9191139"/>
                  </a:ext>
                </a:extLst>
              </a:tr>
              <a:tr h="169336">
                <a:tc>
                  <a:txBody>
                    <a:bodyPr/>
                    <a:lstStyle/>
                    <a:p>
                      <a:r>
                        <a:rPr kumimoji="1" lang="en-US" altLang="ja-JP" sz="900" b="0" dirty="0">
                          <a:solidFill>
                            <a:schemeClr val="tx1"/>
                          </a:solidFill>
                          <a:latin typeface="+mn-ea"/>
                          <a:ea typeface="+mn-ea"/>
                        </a:rPr>
                        <a:t>900</a:t>
                      </a:r>
                      <a:r>
                        <a:rPr kumimoji="1" lang="ja-JP" altLang="en-US" sz="900" b="0" dirty="0">
                          <a:solidFill>
                            <a:schemeClr val="tx1"/>
                          </a:solidFill>
                          <a:latin typeface="+mn-ea"/>
                          <a:ea typeface="+mn-ea"/>
                        </a:rPr>
                        <a:t>万円を超え</a:t>
                      </a:r>
                      <a:r>
                        <a:rPr kumimoji="1" lang="en-US" altLang="ja-JP" sz="900" b="0" dirty="0">
                          <a:solidFill>
                            <a:schemeClr val="tx1"/>
                          </a:solidFill>
                          <a:latin typeface="+mn-ea"/>
                          <a:ea typeface="+mn-ea"/>
                        </a:rPr>
                        <a:t>1,800</a:t>
                      </a:r>
                      <a:r>
                        <a:rPr kumimoji="1" lang="ja-JP" altLang="en-US" sz="900" b="0" dirty="0">
                          <a:solidFill>
                            <a:schemeClr val="tx1"/>
                          </a:solidFill>
                          <a:latin typeface="+mn-ea"/>
                          <a:ea typeface="+mn-ea"/>
                        </a:rPr>
                        <a:t>万円以下の部分</a:t>
                      </a:r>
                    </a:p>
                  </a:txBody>
                  <a:tcPr marL="78203" marR="78203" marT="21552" marB="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0" dirty="0">
                          <a:solidFill>
                            <a:schemeClr val="tx1"/>
                          </a:solidFill>
                          <a:latin typeface="+mn-ea"/>
                          <a:ea typeface="+mn-ea"/>
                        </a:rPr>
                        <a:t>33</a:t>
                      </a:r>
                      <a:r>
                        <a:rPr kumimoji="1" lang="ja-JP" altLang="en-US" sz="900" b="0" dirty="0">
                          <a:solidFill>
                            <a:schemeClr val="tx1"/>
                          </a:solidFill>
                          <a:latin typeface="+mn-ea"/>
                          <a:ea typeface="+mn-ea"/>
                        </a:rPr>
                        <a:t>％</a:t>
                      </a:r>
                    </a:p>
                  </a:txBody>
                  <a:tcPr marL="78203" marR="78203" marT="21552" marB="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7442179"/>
                  </a:ext>
                </a:extLst>
              </a:tr>
              <a:tr h="169336">
                <a:tc>
                  <a:txBody>
                    <a:bodyPr/>
                    <a:lstStyle/>
                    <a:p>
                      <a:r>
                        <a:rPr kumimoji="1" lang="en-US" altLang="ja-JP" sz="900" b="0" dirty="0">
                          <a:solidFill>
                            <a:schemeClr val="tx1"/>
                          </a:solidFill>
                          <a:latin typeface="+mn-ea"/>
                          <a:ea typeface="+mn-ea"/>
                        </a:rPr>
                        <a:t>1,800</a:t>
                      </a:r>
                      <a:r>
                        <a:rPr kumimoji="1" lang="ja-JP" altLang="en-US" sz="900" b="0" dirty="0">
                          <a:solidFill>
                            <a:schemeClr val="tx1"/>
                          </a:solidFill>
                          <a:latin typeface="+mn-ea"/>
                          <a:ea typeface="+mn-ea"/>
                        </a:rPr>
                        <a:t>万円を超え</a:t>
                      </a:r>
                      <a:r>
                        <a:rPr kumimoji="1" lang="en-US" altLang="ja-JP" sz="900" b="0" dirty="0">
                          <a:solidFill>
                            <a:schemeClr val="tx1"/>
                          </a:solidFill>
                          <a:latin typeface="+mn-ea"/>
                          <a:ea typeface="+mn-ea"/>
                        </a:rPr>
                        <a:t>4,000</a:t>
                      </a:r>
                      <a:r>
                        <a:rPr kumimoji="1" lang="ja-JP" altLang="en-US" sz="900" b="0" dirty="0">
                          <a:solidFill>
                            <a:schemeClr val="tx1"/>
                          </a:solidFill>
                          <a:latin typeface="+mn-ea"/>
                          <a:ea typeface="+mn-ea"/>
                        </a:rPr>
                        <a:t>万円以下の部分</a:t>
                      </a:r>
                    </a:p>
                  </a:txBody>
                  <a:tcPr marL="78203" marR="78203" marT="21552" marB="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0" dirty="0">
                          <a:solidFill>
                            <a:schemeClr val="tx1"/>
                          </a:solidFill>
                          <a:latin typeface="+mn-ea"/>
                          <a:ea typeface="+mn-ea"/>
                        </a:rPr>
                        <a:t>40</a:t>
                      </a:r>
                      <a:r>
                        <a:rPr kumimoji="1" lang="ja-JP" altLang="en-US" sz="900" b="0" dirty="0">
                          <a:solidFill>
                            <a:schemeClr val="tx1"/>
                          </a:solidFill>
                          <a:latin typeface="+mn-ea"/>
                          <a:ea typeface="+mn-ea"/>
                        </a:rPr>
                        <a:t>％</a:t>
                      </a:r>
                    </a:p>
                  </a:txBody>
                  <a:tcPr marL="78203" marR="78203" marT="21552" marB="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2908848"/>
                  </a:ext>
                </a:extLst>
              </a:tr>
              <a:tr h="169336">
                <a:tc>
                  <a:txBody>
                    <a:bodyPr/>
                    <a:lstStyle/>
                    <a:p>
                      <a:r>
                        <a:rPr kumimoji="1" lang="en-US" altLang="ja-JP" sz="900" b="0" dirty="0">
                          <a:solidFill>
                            <a:schemeClr val="tx1"/>
                          </a:solidFill>
                          <a:latin typeface="+mn-ea"/>
                          <a:ea typeface="+mn-ea"/>
                        </a:rPr>
                        <a:t>4,000</a:t>
                      </a:r>
                      <a:r>
                        <a:rPr kumimoji="1" lang="ja-JP" altLang="en-US" sz="900" b="0" dirty="0">
                          <a:solidFill>
                            <a:schemeClr val="tx1"/>
                          </a:solidFill>
                          <a:latin typeface="+mn-ea"/>
                          <a:ea typeface="+mn-ea"/>
                        </a:rPr>
                        <a:t>万円超の部分</a:t>
                      </a:r>
                    </a:p>
                  </a:txBody>
                  <a:tcPr marL="78203" marR="78203" marT="21552" marB="0" anchor="ctr">
                    <a:lnL w="952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dirty="0">
                          <a:solidFill>
                            <a:schemeClr val="tx1"/>
                          </a:solidFill>
                          <a:latin typeface="+mn-ea"/>
                          <a:ea typeface="+mn-ea"/>
                        </a:rPr>
                        <a:t>45</a:t>
                      </a:r>
                      <a:r>
                        <a:rPr kumimoji="1" lang="ja-JP" altLang="en-US" sz="900" b="0" dirty="0">
                          <a:solidFill>
                            <a:schemeClr val="tx1"/>
                          </a:solidFill>
                          <a:latin typeface="+mn-ea"/>
                          <a:ea typeface="+mn-ea"/>
                        </a:rPr>
                        <a:t>％</a:t>
                      </a:r>
                    </a:p>
                  </a:txBody>
                  <a:tcPr marL="78203" marR="78203" marT="21552" marB="0" anchor="ctr">
                    <a:lnL w="31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50844"/>
                  </a:ext>
                </a:extLst>
              </a:tr>
            </a:tbl>
          </a:graphicData>
        </a:graphic>
      </p:graphicFrame>
      <p:grpSp>
        <p:nvGrpSpPr>
          <p:cNvPr id="275" name="グループ化 274">
            <a:extLst>
              <a:ext uri="{FF2B5EF4-FFF2-40B4-BE49-F238E27FC236}">
                <a16:creationId xmlns:a16="http://schemas.microsoft.com/office/drawing/2014/main" id="{A109994C-7844-0480-FF81-1F7F16C55DF3}"/>
              </a:ext>
            </a:extLst>
          </p:cNvPr>
          <p:cNvGrpSpPr/>
          <p:nvPr/>
        </p:nvGrpSpPr>
        <p:grpSpPr>
          <a:xfrm>
            <a:off x="4372443" y="1934704"/>
            <a:ext cx="3794490" cy="183448"/>
            <a:chOff x="5112569" y="1962259"/>
            <a:chExt cx="4436787" cy="214500"/>
          </a:xfrm>
        </p:grpSpPr>
        <p:sp>
          <p:nvSpPr>
            <p:cNvPr id="254" name="テキスト ボックス 253">
              <a:extLst>
                <a:ext uri="{FF2B5EF4-FFF2-40B4-BE49-F238E27FC236}">
                  <a16:creationId xmlns:a16="http://schemas.microsoft.com/office/drawing/2014/main" id="{275B81EF-9E22-4F14-1906-4379994D174C}"/>
                </a:ext>
              </a:extLst>
            </p:cNvPr>
            <p:cNvSpPr txBox="1"/>
            <p:nvPr/>
          </p:nvSpPr>
          <p:spPr>
            <a:xfrm>
              <a:off x="5112569" y="1962259"/>
              <a:ext cx="1731242" cy="214500"/>
            </a:xfrm>
            <a:prstGeom prst="rect">
              <a:avLst/>
            </a:prstGeom>
            <a:noFill/>
          </p:spPr>
          <p:txBody>
            <a:bodyPr wrap="square" lIns="0" tIns="0" rIns="0" bIns="0" rtlCol="0">
              <a:spAutoFit/>
            </a:bodyPr>
            <a:lstStyle/>
            <a:p>
              <a:pPr marL="923616" indent="-923616">
                <a:lnSpc>
                  <a:spcPct val="114000"/>
                </a:lnSpc>
                <a:tabLst>
                  <a:tab pos="7434382" algn="ctr"/>
                </a:tabLst>
              </a:pPr>
              <a:r>
                <a:rPr lang="en-US" altLang="ja-JP" sz="1197" dirty="0">
                  <a:latin typeface="+mn-ea"/>
                </a:rPr>
                <a:t>【</a:t>
              </a:r>
              <a:r>
                <a:rPr lang="ja-JP" altLang="en-US" sz="1197" dirty="0">
                  <a:latin typeface="+mn-ea"/>
                </a:rPr>
                <a:t>所得税の税率表</a:t>
              </a:r>
              <a:r>
                <a:rPr lang="en-US" altLang="ja-JP" sz="1197" dirty="0">
                  <a:latin typeface="+mn-ea"/>
                </a:rPr>
                <a:t>】</a:t>
              </a:r>
              <a:endParaRPr lang="ja-JP" altLang="en-US" sz="1197" dirty="0">
                <a:latin typeface="+mn-ea"/>
              </a:endParaRPr>
            </a:p>
          </p:txBody>
        </p:sp>
        <p:sp>
          <p:nvSpPr>
            <p:cNvPr id="255" name="テキスト ボックス 254">
              <a:extLst>
                <a:ext uri="{FF2B5EF4-FFF2-40B4-BE49-F238E27FC236}">
                  <a16:creationId xmlns:a16="http://schemas.microsoft.com/office/drawing/2014/main" id="{EC980274-505C-28DE-477A-73D3B6C97828}"/>
                </a:ext>
              </a:extLst>
            </p:cNvPr>
            <p:cNvSpPr txBox="1"/>
            <p:nvPr/>
          </p:nvSpPr>
          <p:spPr>
            <a:xfrm>
              <a:off x="7818114" y="2009434"/>
              <a:ext cx="1731242" cy="153172"/>
            </a:xfrm>
            <a:prstGeom prst="rect">
              <a:avLst/>
            </a:prstGeom>
            <a:noFill/>
          </p:spPr>
          <p:txBody>
            <a:bodyPr wrap="square" lIns="0" tIns="0" rIns="0" bIns="0" rtlCol="0">
              <a:spAutoFit/>
            </a:bodyPr>
            <a:lstStyle/>
            <a:p>
              <a:pPr marL="923616" indent="-923616" algn="r">
                <a:lnSpc>
                  <a:spcPct val="114000"/>
                </a:lnSpc>
                <a:tabLst>
                  <a:tab pos="7434382" algn="ctr"/>
                </a:tabLst>
              </a:pPr>
              <a:r>
                <a:rPr lang="ja-JP" altLang="en-US" sz="855" dirty="0">
                  <a:latin typeface="+mn-ea"/>
                </a:rPr>
                <a:t>（平成</a:t>
              </a:r>
              <a:r>
                <a:rPr lang="en-US" altLang="ja-JP" sz="855" dirty="0">
                  <a:latin typeface="+mn-ea"/>
                </a:rPr>
                <a:t>27</a:t>
              </a:r>
              <a:r>
                <a:rPr lang="ja-JP" altLang="en-US" sz="855" dirty="0">
                  <a:latin typeface="+mn-ea"/>
                </a:rPr>
                <a:t>年分以降）</a:t>
              </a:r>
            </a:p>
          </p:txBody>
        </p:sp>
      </p:grpSp>
      <p:sp>
        <p:nvSpPr>
          <p:cNvPr id="257" name="正方形/長方形 256">
            <a:extLst>
              <a:ext uri="{FF2B5EF4-FFF2-40B4-BE49-F238E27FC236}">
                <a16:creationId xmlns:a16="http://schemas.microsoft.com/office/drawing/2014/main" id="{241F2D21-7644-127A-8BE5-EA7042E3F5A7}"/>
              </a:ext>
            </a:extLst>
          </p:cNvPr>
          <p:cNvSpPr/>
          <p:nvPr/>
        </p:nvSpPr>
        <p:spPr>
          <a:xfrm>
            <a:off x="4479004" y="5096220"/>
            <a:ext cx="4097485" cy="10131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kumimoji="1" lang="ja-JP" altLang="en-US" sz="2000" b="1" dirty="0">
                <a:solidFill>
                  <a:schemeClr val="tx1"/>
                </a:solidFill>
                <a:latin typeface="+mn-ea"/>
              </a:rPr>
              <a:t>税率の適用区分が変わっても</a:t>
            </a:r>
            <a:endParaRPr kumimoji="1" lang="en-US" altLang="ja-JP" sz="2000" b="1" dirty="0">
              <a:solidFill>
                <a:schemeClr val="tx1"/>
              </a:solidFill>
              <a:latin typeface="+mn-ea"/>
            </a:endParaRPr>
          </a:p>
          <a:p>
            <a:pPr algn="ctr"/>
            <a:r>
              <a:rPr kumimoji="1" lang="ja-JP" altLang="en-US" sz="2000" b="1" dirty="0">
                <a:solidFill>
                  <a:schemeClr val="tx1"/>
                </a:solidFill>
                <a:latin typeface="+mn-ea"/>
              </a:rPr>
              <a:t>急激に税金が高くならないように</a:t>
            </a:r>
            <a:endParaRPr kumimoji="1" lang="en-US" altLang="ja-JP" sz="2000" b="1" dirty="0">
              <a:solidFill>
                <a:schemeClr val="tx1"/>
              </a:solidFill>
              <a:latin typeface="+mn-ea"/>
            </a:endParaRPr>
          </a:p>
          <a:p>
            <a:pPr algn="ctr"/>
            <a:r>
              <a:rPr kumimoji="1" lang="ja-JP" altLang="en-US" sz="2000" b="1" dirty="0">
                <a:solidFill>
                  <a:schemeClr val="tx1"/>
                </a:solidFill>
                <a:latin typeface="+mn-ea"/>
              </a:rPr>
              <a:t>制度設計されています。</a:t>
            </a:r>
            <a:endParaRPr kumimoji="1" lang="ja-JP" altLang="en-US" b="1" dirty="0">
              <a:solidFill>
                <a:schemeClr val="tx1"/>
              </a:solidFill>
              <a:latin typeface="+mn-ea"/>
            </a:endParaRPr>
          </a:p>
        </p:txBody>
      </p:sp>
      <p:sp>
        <p:nvSpPr>
          <p:cNvPr id="259" name="テキスト ボックス 258">
            <a:extLst>
              <a:ext uri="{FF2B5EF4-FFF2-40B4-BE49-F238E27FC236}">
                <a16:creationId xmlns:a16="http://schemas.microsoft.com/office/drawing/2014/main" id="{C1B85E7C-7A1B-19AE-B067-00BB7C52E59A}"/>
              </a:ext>
            </a:extLst>
          </p:cNvPr>
          <p:cNvSpPr txBox="1"/>
          <p:nvPr/>
        </p:nvSpPr>
        <p:spPr>
          <a:xfrm>
            <a:off x="4944840" y="3632404"/>
            <a:ext cx="3667259" cy="931725"/>
          </a:xfrm>
          <a:prstGeom prst="rect">
            <a:avLst/>
          </a:prstGeom>
          <a:noFill/>
        </p:spPr>
        <p:txBody>
          <a:bodyPr wrap="none" lIns="0" tIns="0" rIns="0" bIns="0" rtlCol="0">
            <a:noAutofit/>
          </a:bodyPr>
          <a:lstStyle/>
          <a:p>
            <a:pPr>
              <a:spcAft>
                <a:spcPts val="257"/>
              </a:spcAft>
              <a:tabLst>
                <a:tab pos="2515689" algn="l"/>
                <a:tab pos="3631661" algn="r"/>
              </a:tabLst>
            </a:pPr>
            <a:r>
              <a:rPr lang="ja-JP" altLang="en-US" sz="1368" b="1" dirty="0">
                <a:latin typeface="+mn-ea"/>
              </a:rPr>
              <a:t>① </a:t>
            </a:r>
            <a:r>
              <a:rPr lang="en-US" altLang="ja-JP" sz="1368" b="1" dirty="0">
                <a:latin typeface="+mn-ea"/>
              </a:rPr>
              <a:t>195</a:t>
            </a:r>
            <a:r>
              <a:rPr lang="ja-JP" altLang="en-US" sz="1368" b="1" dirty="0">
                <a:latin typeface="+mn-ea"/>
              </a:rPr>
              <a:t>万円</a:t>
            </a:r>
            <a:r>
              <a:rPr lang="en-US" altLang="ja-JP" sz="1368" b="1" dirty="0">
                <a:latin typeface="+mn-ea"/>
              </a:rPr>
              <a:t>×5</a:t>
            </a:r>
            <a:r>
              <a:rPr lang="ja-JP" altLang="en-US" sz="1368" b="1" dirty="0">
                <a:latin typeface="+mn-ea"/>
              </a:rPr>
              <a:t>％</a:t>
            </a:r>
            <a:r>
              <a:rPr lang="en-US" altLang="ja-JP" sz="1368" b="1" dirty="0">
                <a:latin typeface="+mn-ea"/>
              </a:rPr>
              <a:t>	</a:t>
            </a:r>
            <a:r>
              <a:rPr lang="ja-JP" altLang="en-US" sz="1368" b="1" dirty="0">
                <a:latin typeface="+mn-ea"/>
              </a:rPr>
              <a:t>＝</a:t>
            </a:r>
            <a:r>
              <a:rPr lang="en-US" altLang="ja-JP" sz="1368" b="1" dirty="0">
                <a:latin typeface="+mn-ea"/>
              </a:rPr>
              <a:t>	97,500</a:t>
            </a:r>
            <a:r>
              <a:rPr lang="ja-JP" altLang="en-US" sz="1368" b="1" dirty="0">
                <a:latin typeface="+mn-ea"/>
              </a:rPr>
              <a:t>円</a:t>
            </a:r>
          </a:p>
          <a:p>
            <a:pPr>
              <a:spcAft>
                <a:spcPts val="257"/>
              </a:spcAft>
            </a:pPr>
            <a:r>
              <a:rPr lang="ja-JP" altLang="en-US" sz="1368" b="1" spc="-257" dirty="0">
                <a:latin typeface="+mn-ea"/>
              </a:rPr>
              <a:t>②</a:t>
            </a:r>
            <a:r>
              <a:rPr lang="ja-JP" altLang="en-US" sz="1368" b="1" dirty="0">
                <a:latin typeface="+mn-ea"/>
              </a:rPr>
              <a:t>（</a:t>
            </a:r>
            <a:r>
              <a:rPr lang="en-US" altLang="ja-JP" sz="1368" b="1" dirty="0">
                <a:latin typeface="+mn-ea"/>
              </a:rPr>
              <a:t>330</a:t>
            </a:r>
            <a:r>
              <a:rPr lang="ja-JP" altLang="en-US" sz="1368" b="1" dirty="0">
                <a:latin typeface="+mn-ea"/>
              </a:rPr>
              <a:t>万円−</a:t>
            </a:r>
            <a:r>
              <a:rPr lang="en-US" altLang="ja-JP" sz="1368" b="1" dirty="0">
                <a:latin typeface="+mn-ea"/>
              </a:rPr>
              <a:t>195</a:t>
            </a:r>
            <a:r>
              <a:rPr lang="ja-JP" altLang="en-US" sz="1368" b="1" dirty="0">
                <a:latin typeface="+mn-ea"/>
              </a:rPr>
              <a:t>万円</a:t>
            </a:r>
            <a:r>
              <a:rPr lang="ja-JP" altLang="en-US" sz="1368" b="1" spc="-599" dirty="0">
                <a:latin typeface="+mn-ea"/>
              </a:rPr>
              <a:t>） </a:t>
            </a:r>
            <a:r>
              <a:rPr lang="en-US" altLang="ja-JP" sz="1368" b="1" dirty="0">
                <a:latin typeface="+mn-ea"/>
              </a:rPr>
              <a:t>×10</a:t>
            </a:r>
            <a:r>
              <a:rPr lang="ja-JP" altLang="en-US" sz="1368" b="1" dirty="0">
                <a:latin typeface="+mn-ea"/>
              </a:rPr>
              <a:t>％＝</a:t>
            </a:r>
            <a:r>
              <a:rPr lang="en-US" altLang="ja-JP" sz="1368" b="1" dirty="0">
                <a:latin typeface="+mn-ea"/>
              </a:rPr>
              <a:t>135,000</a:t>
            </a:r>
            <a:r>
              <a:rPr lang="ja-JP" altLang="en-US" sz="1368" b="1" dirty="0">
                <a:latin typeface="+mn-ea"/>
              </a:rPr>
              <a:t>円</a:t>
            </a:r>
          </a:p>
          <a:p>
            <a:pPr>
              <a:spcAft>
                <a:spcPts val="257"/>
              </a:spcAft>
            </a:pPr>
            <a:r>
              <a:rPr lang="ja-JP" altLang="en-US" sz="1368" b="1" spc="-257" dirty="0">
                <a:latin typeface="+mn-ea"/>
              </a:rPr>
              <a:t>③</a:t>
            </a:r>
            <a:r>
              <a:rPr lang="ja-JP" altLang="en-US" sz="1368" b="1" dirty="0">
                <a:latin typeface="+mn-ea"/>
              </a:rPr>
              <a:t>（</a:t>
            </a:r>
            <a:r>
              <a:rPr lang="en-US" altLang="ja-JP" sz="1368" b="1" dirty="0">
                <a:latin typeface="+mn-ea"/>
              </a:rPr>
              <a:t>500</a:t>
            </a:r>
            <a:r>
              <a:rPr lang="ja-JP" altLang="en-US" sz="1368" b="1" dirty="0">
                <a:latin typeface="+mn-ea"/>
              </a:rPr>
              <a:t>万円−</a:t>
            </a:r>
            <a:r>
              <a:rPr lang="en-US" altLang="ja-JP" sz="1368" b="1" dirty="0">
                <a:latin typeface="+mn-ea"/>
              </a:rPr>
              <a:t>330</a:t>
            </a:r>
            <a:r>
              <a:rPr lang="ja-JP" altLang="en-US" sz="1368" b="1" dirty="0">
                <a:latin typeface="+mn-ea"/>
              </a:rPr>
              <a:t>万円</a:t>
            </a:r>
            <a:r>
              <a:rPr lang="ja-JP" altLang="en-US" sz="1368" b="1" spc="-599" dirty="0">
                <a:latin typeface="+mn-ea"/>
              </a:rPr>
              <a:t>）</a:t>
            </a:r>
            <a:r>
              <a:rPr lang="en-US" altLang="ja-JP" sz="1368" b="1" dirty="0">
                <a:latin typeface="+mn-ea"/>
              </a:rPr>
              <a:t>×20</a:t>
            </a:r>
            <a:r>
              <a:rPr lang="ja-JP" altLang="en-US" sz="1368" b="1" dirty="0">
                <a:latin typeface="+mn-ea"/>
              </a:rPr>
              <a:t>％＝</a:t>
            </a:r>
            <a:r>
              <a:rPr lang="en-US" altLang="ja-JP" sz="1368" b="1" dirty="0">
                <a:latin typeface="+mn-ea"/>
              </a:rPr>
              <a:t>340,000</a:t>
            </a:r>
            <a:r>
              <a:rPr lang="ja-JP" altLang="en-US" sz="1368" b="1" dirty="0">
                <a:latin typeface="+mn-ea"/>
              </a:rPr>
              <a:t>円	</a:t>
            </a:r>
          </a:p>
          <a:p>
            <a:pPr marL="386925" lvl="3" indent="1314186">
              <a:spcAft>
                <a:spcPts val="257"/>
              </a:spcAft>
            </a:pPr>
            <a:r>
              <a:rPr lang="ja-JP" altLang="en-US" sz="1368" b="1" dirty="0">
                <a:latin typeface="+mn-ea"/>
              </a:rPr>
              <a:t>①</a:t>
            </a:r>
            <a:r>
              <a:rPr lang="en-US" altLang="ja-JP" sz="1368" b="1" dirty="0">
                <a:latin typeface="+mn-ea"/>
              </a:rPr>
              <a:t>+②+③</a:t>
            </a:r>
            <a:r>
              <a:rPr lang="ja-JP" altLang="en-US" sz="1368" b="1" dirty="0">
                <a:latin typeface="+mn-ea"/>
              </a:rPr>
              <a:t>＝</a:t>
            </a:r>
            <a:r>
              <a:rPr lang="en-US" altLang="ja-JP" sz="1368" b="1" u="sng" dirty="0">
                <a:latin typeface="+mn-ea"/>
              </a:rPr>
              <a:t>572,500</a:t>
            </a:r>
            <a:r>
              <a:rPr lang="ja-JP" altLang="en-US" sz="1368" b="1" u="sng" dirty="0">
                <a:latin typeface="+mn-ea"/>
              </a:rPr>
              <a:t>円</a:t>
            </a:r>
          </a:p>
        </p:txBody>
      </p:sp>
      <p:grpSp>
        <p:nvGrpSpPr>
          <p:cNvPr id="268" name="グループ化 267">
            <a:extLst>
              <a:ext uri="{FF2B5EF4-FFF2-40B4-BE49-F238E27FC236}">
                <a16:creationId xmlns:a16="http://schemas.microsoft.com/office/drawing/2014/main" id="{88EE571A-B4AC-788A-175E-7070CF1AE36D}"/>
              </a:ext>
            </a:extLst>
          </p:cNvPr>
          <p:cNvGrpSpPr/>
          <p:nvPr/>
        </p:nvGrpSpPr>
        <p:grpSpPr>
          <a:xfrm>
            <a:off x="4474517" y="3605943"/>
            <a:ext cx="402405" cy="226090"/>
            <a:chOff x="4477111" y="3916391"/>
            <a:chExt cx="470520" cy="264361"/>
          </a:xfrm>
        </p:grpSpPr>
        <p:sp>
          <p:nvSpPr>
            <p:cNvPr id="266" name="四角形: 角を丸くする 265">
              <a:extLst>
                <a:ext uri="{FF2B5EF4-FFF2-40B4-BE49-F238E27FC236}">
                  <a16:creationId xmlns:a16="http://schemas.microsoft.com/office/drawing/2014/main" id="{4F9B442B-CB89-C31A-4D4E-99A325F52A86}"/>
                </a:ext>
              </a:extLst>
            </p:cNvPr>
            <p:cNvSpPr/>
            <p:nvPr/>
          </p:nvSpPr>
          <p:spPr>
            <a:xfrm>
              <a:off x="4477111" y="3916391"/>
              <a:ext cx="470520" cy="264361"/>
            </a:xfrm>
            <a:prstGeom prst="roundRect">
              <a:avLst>
                <a:gd name="adj" fmla="val 12867"/>
              </a:avLst>
            </a:prstGeom>
            <a:solidFill>
              <a:srgbClr val="00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a:extLst>
                <a:ext uri="{FF2B5EF4-FFF2-40B4-BE49-F238E27FC236}">
                  <a16:creationId xmlns:a16="http://schemas.microsoft.com/office/drawing/2014/main" id="{7DCCD105-7AB8-43B4-D9E4-D31794245394}"/>
                </a:ext>
              </a:extLst>
            </p:cNvPr>
            <p:cNvSpPr/>
            <p:nvPr/>
          </p:nvSpPr>
          <p:spPr>
            <a:xfrm>
              <a:off x="4584481" y="3951697"/>
              <a:ext cx="255778" cy="193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lgn="ctr"/>
              <a:r>
                <a:rPr lang="zh-TW" altLang="en-US" sz="1283" b="1" dirty="0">
                  <a:solidFill>
                    <a:schemeClr val="bg1"/>
                  </a:solidFill>
                  <a:latin typeface="+mn-ea"/>
                </a:rPr>
                <a:t>正</a:t>
              </a:r>
              <a:endParaRPr lang="ja-JP" altLang="en-US" sz="1283" b="1" dirty="0">
                <a:solidFill>
                  <a:schemeClr val="bg1"/>
                </a:solidFill>
              </a:endParaRPr>
            </a:p>
          </p:txBody>
        </p:sp>
      </p:grpSp>
      <p:grpSp>
        <p:nvGrpSpPr>
          <p:cNvPr id="269" name="グループ化 268">
            <a:extLst>
              <a:ext uri="{FF2B5EF4-FFF2-40B4-BE49-F238E27FC236}">
                <a16:creationId xmlns:a16="http://schemas.microsoft.com/office/drawing/2014/main" id="{994C6835-E159-E2DD-E93D-847AE8265854}"/>
              </a:ext>
            </a:extLst>
          </p:cNvPr>
          <p:cNvGrpSpPr/>
          <p:nvPr/>
        </p:nvGrpSpPr>
        <p:grpSpPr>
          <a:xfrm>
            <a:off x="626592" y="3605943"/>
            <a:ext cx="402405" cy="226090"/>
            <a:chOff x="4477111" y="3916391"/>
            <a:chExt cx="470520" cy="264361"/>
          </a:xfrm>
        </p:grpSpPr>
        <p:sp>
          <p:nvSpPr>
            <p:cNvPr id="270" name="四角形: 角を丸くする 269">
              <a:extLst>
                <a:ext uri="{FF2B5EF4-FFF2-40B4-BE49-F238E27FC236}">
                  <a16:creationId xmlns:a16="http://schemas.microsoft.com/office/drawing/2014/main" id="{26F78D0B-2A5A-A1F3-82BA-337A1BEFEA03}"/>
                </a:ext>
              </a:extLst>
            </p:cNvPr>
            <p:cNvSpPr/>
            <p:nvPr/>
          </p:nvSpPr>
          <p:spPr>
            <a:xfrm>
              <a:off x="4477111" y="3916391"/>
              <a:ext cx="470520" cy="264361"/>
            </a:xfrm>
            <a:prstGeom prst="roundRect">
              <a:avLst>
                <a:gd name="adj" fmla="val 12867"/>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a:extLst>
                <a:ext uri="{FF2B5EF4-FFF2-40B4-BE49-F238E27FC236}">
                  <a16:creationId xmlns:a16="http://schemas.microsoft.com/office/drawing/2014/main" id="{8012DFD0-76EF-D4AF-A87A-03E4FB7A8F05}"/>
                </a:ext>
              </a:extLst>
            </p:cNvPr>
            <p:cNvSpPr/>
            <p:nvPr/>
          </p:nvSpPr>
          <p:spPr>
            <a:xfrm>
              <a:off x="4584481" y="3951697"/>
              <a:ext cx="255778" cy="193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lgn="ctr"/>
              <a:r>
                <a:rPr lang="zh-TW" altLang="en-US" sz="1283" b="1" dirty="0">
                  <a:solidFill>
                    <a:schemeClr val="bg1"/>
                  </a:solidFill>
                  <a:latin typeface="+mn-ea"/>
                </a:rPr>
                <a:t>誤</a:t>
              </a:r>
            </a:p>
          </p:txBody>
        </p:sp>
      </p:grpSp>
      <p:sp>
        <p:nvSpPr>
          <p:cNvPr id="272" name="二等辺三角形 271">
            <a:extLst>
              <a:ext uri="{FF2B5EF4-FFF2-40B4-BE49-F238E27FC236}">
                <a16:creationId xmlns:a16="http://schemas.microsoft.com/office/drawing/2014/main" id="{09286926-E3E5-167F-FAAE-1A16AF69AA47}"/>
              </a:ext>
            </a:extLst>
          </p:cNvPr>
          <p:cNvSpPr/>
          <p:nvPr/>
        </p:nvSpPr>
        <p:spPr>
          <a:xfrm rot="10800000">
            <a:off x="6133281" y="4662016"/>
            <a:ext cx="726194" cy="295642"/>
          </a:xfrm>
          <a:prstGeom prst="triangle">
            <a:avLst/>
          </a:prstGeom>
          <a:solidFill>
            <a:srgbClr val="00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タイトル 4">
            <a:extLst>
              <a:ext uri="{FF2B5EF4-FFF2-40B4-BE49-F238E27FC236}">
                <a16:creationId xmlns:a16="http://schemas.microsoft.com/office/drawing/2014/main" id="{E30DA035-717C-4FD8-A94B-9BB7F96A1D8E}"/>
              </a:ext>
            </a:extLst>
          </p:cNvPr>
          <p:cNvSpPr>
            <a:spLocks noGrp="1"/>
          </p:cNvSpPr>
          <p:nvPr>
            <p:ph type="ctrTitle"/>
          </p:nvPr>
        </p:nvSpPr>
        <p:spPr>
          <a:xfrm>
            <a:off x="0" y="0"/>
            <a:ext cx="9140825" cy="971550"/>
          </a:xfrm>
          <a:solidFill>
            <a:srgbClr val="0070C0"/>
          </a:solidFill>
        </p:spPr>
        <p:txBody>
          <a:bodyPr anchor="ctr">
            <a:normAutofit/>
          </a:bodyPr>
          <a:lstStyle/>
          <a:p>
            <a:pPr algn="ctr"/>
            <a:r>
              <a:rPr lang="ja-JP" altLang="en-US" sz="2567"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934" dirty="0">
                <a:latin typeface="メイリオ" panose="020B0604030504040204" pitchFamily="50" charset="-128"/>
                <a:ea typeface="メイリオ" panose="020B0604030504040204" pitchFamily="50" charset="-128"/>
                <a:cs typeface="メイリオ" panose="020B0604030504040204" pitchFamily="50" charset="-128"/>
              </a:rPr>
              <a:t>所得税の計算方法</a:t>
            </a:r>
            <a:r>
              <a:rPr lang="en-US" altLang="ja-JP" sz="2934"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201" dirty="0">
                <a:latin typeface="メイリオ" panose="020B0604030504040204" pitchFamily="50" charset="-128"/>
                <a:ea typeface="メイリオ" panose="020B0604030504040204" pitchFamily="50" charset="-128"/>
                <a:cs typeface="メイリオ" panose="020B0604030504040204" pitchFamily="50" charset="-128"/>
              </a:rPr>
              <a:t>～累進課税の仕組み～</a:t>
            </a:r>
          </a:p>
        </p:txBody>
      </p:sp>
    </p:spTree>
    <p:extLst>
      <p:ext uri="{BB962C8B-B14F-4D97-AF65-F5344CB8AC3E}">
        <p14:creationId xmlns:p14="http://schemas.microsoft.com/office/powerpoint/2010/main" val="413985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22" presetClass="entr" presetSubtype="8" fill="hold"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wipe(left)">
                                      <p:cBhvr>
                                        <p:cTn id="10" dur="750"/>
                                        <p:tgtEl>
                                          <p:spTgt spid="2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750"/>
                            </p:stCondLst>
                            <p:childTnLst>
                              <p:par>
                                <p:cTn id="15" presetID="10" presetClass="entr" presetSubtype="0" fill="hold" nodeType="afterEffect">
                                  <p:stCondLst>
                                    <p:cond delay="0"/>
                                  </p:stCondLst>
                                  <p:childTnLst>
                                    <p:set>
                                      <p:cBhvr>
                                        <p:cTn id="16" dur="1" fill="hold">
                                          <p:stCondLst>
                                            <p:cond delay="0"/>
                                          </p:stCondLst>
                                        </p:cTn>
                                        <p:tgtEl>
                                          <p:spTgt spid="274"/>
                                        </p:tgtEl>
                                        <p:attrNameLst>
                                          <p:attrName>style.visibility</p:attrName>
                                        </p:attrNameLst>
                                      </p:cBhvr>
                                      <p:to>
                                        <p:strVal val="visible"/>
                                      </p:to>
                                    </p:set>
                                    <p:animEffect transition="in" filter="fade">
                                      <p:cBhvr>
                                        <p:cTn id="17" dur="500"/>
                                        <p:tgtEl>
                                          <p:spTgt spid="274"/>
                                        </p:tgtEl>
                                      </p:cBhvr>
                                    </p:animEffect>
                                  </p:childTnLst>
                                </p:cTn>
                              </p:par>
                              <p:par>
                                <p:cTn id="18" presetID="10" presetClass="entr" presetSubtype="0" fill="hold" nodeType="withEffect">
                                  <p:stCondLst>
                                    <p:cond delay="0"/>
                                  </p:stCondLst>
                                  <p:childTnLst>
                                    <p:set>
                                      <p:cBhvr>
                                        <p:cTn id="19" dur="1" fill="hold">
                                          <p:stCondLst>
                                            <p:cond delay="0"/>
                                          </p:stCondLst>
                                        </p:cTn>
                                        <p:tgtEl>
                                          <p:spTgt spid="252"/>
                                        </p:tgtEl>
                                        <p:attrNameLst>
                                          <p:attrName>style.visibility</p:attrName>
                                        </p:attrNameLst>
                                      </p:cBhvr>
                                      <p:to>
                                        <p:strVal val="visible"/>
                                      </p:to>
                                    </p:set>
                                    <p:animEffect transition="in" filter="fade">
                                      <p:cBhvr>
                                        <p:cTn id="20" dur="500"/>
                                        <p:tgtEl>
                                          <p:spTgt spid="252"/>
                                        </p:tgtEl>
                                      </p:cBhvr>
                                    </p:animEffect>
                                  </p:childTnLst>
                                </p:cTn>
                              </p:par>
                            </p:childTnLst>
                          </p:cTn>
                        </p:par>
                        <p:par>
                          <p:cTn id="21" fill="hold">
                            <p:stCondLst>
                              <p:cond delay="1250"/>
                            </p:stCondLst>
                            <p:childTnLst>
                              <p:par>
                                <p:cTn id="22" presetID="10" presetClass="entr" presetSubtype="0" fill="hold" nodeType="afterEffect">
                                  <p:stCondLst>
                                    <p:cond delay="0"/>
                                  </p:stCondLst>
                                  <p:childTnLst>
                                    <p:set>
                                      <p:cBhvr>
                                        <p:cTn id="23" dur="1" fill="hold">
                                          <p:stCondLst>
                                            <p:cond delay="0"/>
                                          </p:stCondLst>
                                        </p:cTn>
                                        <p:tgtEl>
                                          <p:spTgt spid="269"/>
                                        </p:tgtEl>
                                        <p:attrNameLst>
                                          <p:attrName>style.visibility</p:attrName>
                                        </p:attrNameLst>
                                      </p:cBhvr>
                                      <p:to>
                                        <p:strVal val="visible"/>
                                      </p:to>
                                    </p:set>
                                    <p:animEffect transition="in" filter="fade">
                                      <p:cBhvr>
                                        <p:cTn id="24" dur="500"/>
                                        <p:tgtEl>
                                          <p:spTgt spid="269"/>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251"/>
                                        </p:tgtEl>
                                        <p:attrNameLst>
                                          <p:attrName>style.visibility</p:attrName>
                                        </p:attrNameLst>
                                      </p:cBhvr>
                                      <p:to>
                                        <p:strVal val="visible"/>
                                      </p:to>
                                    </p:set>
                                    <p:animEffect transition="in" filter="wipe(left)">
                                      <p:cBhvr>
                                        <p:cTn id="28" dur="1000"/>
                                        <p:tgtEl>
                                          <p:spTgt spid="25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75"/>
                                        </p:tgtEl>
                                        <p:attrNameLst>
                                          <p:attrName>style.visibility</p:attrName>
                                        </p:attrNameLst>
                                      </p:cBhvr>
                                      <p:to>
                                        <p:strVal val="visible"/>
                                      </p:to>
                                    </p:set>
                                    <p:animEffect transition="in" filter="fade">
                                      <p:cBhvr>
                                        <p:cTn id="33" dur="500"/>
                                        <p:tgtEl>
                                          <p:spTgt spid="275"/>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268"/>
                                        </p:tgtEl>
                                        <p:attrNameLst>
                                          <p:attrName>style.visibility</p:attrName>
                                        </p:attrNameLst>
                                      </p:cBhvr>
                                      <p:to>
                                        <p:strVal val="visible"/>
                                      </p:to>
                                    </p:set>
                                    <p:animEffect transition="in" filter="fade">
                                      <p:cBhvr>
                                        <p:cTn id="40" dur="500"/>
                                        <p:tgtEl>
                                          <p:spTgt spid="268"/>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259">
                                            <p:txEl>
                                              <p:pRg st="0" end="0"/>
                                            </p:txEl>
                                          </p:spTgt>
                                        </p:tgtEl>
                                        <p:attrNameLst>
                                          <p:attrName>style.visibility</p:attrName>
                                        </p:attrNameLst>
                                      </p:cBhvr>
                                      <p:to>
                                        <p:strVal val="visible"/>
                                      </p:to>
                                    </p:set>
                                    <p:animEffect transition="in" filter="wipe(left)">
                                      <p:cBhvr>
                                        <p:cTn id="44" dur="1000"/>
                                        <p:tgtEl>
                                          <p:spTgt spid="259">
                                            <p:txEl>
                                              <p:pRg st="0" end="0"/>
                                            </p:txEl>
                                          </p:spTgt>
                                        </p:tgtEl>
                                      </p:cBhvr>
                                    </p:animEffect>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259">
                                            <p:txEl>
                                              <p:pRg st="1" end="1"/>
                                            </p:txEl>
                                          </p:spTgt>
                                        </p:tgtEl>
                                        <p:attrNameLst>
                                          <p:attrName>style.visibility</p:attrName>
                                        </p:attrNameLst>
                                      </p:cBhvr>
                                      <p:to>
                                        <p:strVal val="visible"/>
                                      </p:to>
                                    </p:set>
                                    <p:animEffect transition="in" filter="wipe(left)">
                                      <p:cBhvr>
                                        <p:cTn id="48" dur="1000"/>
                                        <p:tgtEl>
                                          <p:spTgt spid="259">
                                            <p:txEl>
                                              <p:pRg st="1" end="1"/>
                                            </p:txEl>
                                          </p:spTgt>
                                        </p:tgtEl>
                                      </p:cBhvr>
                                    </p:animEffect>
                                  </p:childTnLst>
                                </p:cTn>
                              </p:par>
                            </p:childTnLst>
                          </p:cTn>
                        </p:par>
                        <p:par>
                          <p:cTn id="49" fill="hold">
                            <p:stCondLst>
                              <p:cond delay="3000"/>
                            </p:stCondLst>
                            <p:childTnLst>
                              <p:par>
                                <p:cTn id="50" presetID="22" presetClass="entr" presetSubtype="8" fill="hold" nodeType="afterEffect">
                                  <p:stCondLst>
                                    <p:cond delay="0"/>
                                  </p:stCondLst>
                                  <p:childTnLst>
                                    <p:set>
                                      <p:cBhvr>
                                        <p:cTn id="51" dur="1" fill="hold">
                                          <p:stCondLst>
                                            <p:cond delay="0"/>
                                          </p:stCondLst>
                                        </p:cTn>
                                        <p:tgtEl>
                                          <p:spTgt spid="259">
                                            <p:txEl>
                                              <p:pRg st="2" end="2"/>
                                            </p:txEl>
                                          </p:spTgt>
                                        </p:tgtEl>
                                        <p:attrNameLst>
                                          <p:attrName>style.visibility</p:attrName>
                                        </p:attrNameLst>
                                      </p:cBhvr>
                                      <p:to>
                                        <p:strVal val="visible"/>
                                      </p:to>
                                    </p:set>
                                    <p:animEffect transition="in" filter="wipe(left)">
                                      <p:cBhvr>
                                        <p:cTn id="52" dur="1000"/>
                                        <p:tgtEl>
                                          <p:spTgt spid="259">
                                            <p:txEl>
                                              <p:pRg st="2" end="2"/>
                                            </p:txEl>
                                          </p:spTgt>
                                        </p:tgtEl>
                                      </p:cBhvr>
                                    </p:animEffect>
                                  </p:childTnLst>
                                </p:cTn>
                              </p:par>
                            </p:childTnLst>
                          </p:cTn>
                        </p:par>
                        <p:par>
                          <p:cTn id="53" fill="hold">
                            <p:stCondLst>
                              <p:cond delay="4000"/>
                            </p:stCondLst>
                            <p:childTnLst>
                              <p:par>
                                <p:cTn id="54" presetID="22" presetClass="entr" presetSubtype="8" fill="hold" nodeType="afterEffect">
                                  <p:stCondLst>
                                    <p:cond delay="0"/>
                                  </p:stCondLst>
                                  <p:childTnLst>
                                    <p:set>
                                      <p:cBhvr>
                                        <p:cTn id="55" dur="1" fill="hold">
                                          <p:stCondLst>
                                            <p:cond delay="0"/>
                                          </p:stCondLst>
                                        </p:cTn>
                                        <p:tgtEl>
                                          <p:spTgt spid="259">
                                            <p:txEl>
                                              <p:pRg st="3" end="3"/>
                                            </p:txEl>
                                          </p:spTgt>
                                        </p:tgtEl>
                                        <p:attrNameLst>
                                          <p:attrName>style.visibility</p:attrName>
                                        </p:attrNameLst>
                                      </p:cBhvr>
                                      <p:to>
                                        <p:strVal val="visible"/>
                                      </p:to>
                                    </p:set>
                                    <p:animEffect transition="in" filter="wipe(left)">
                                      <p:cBhvr>
                                        <p:cTn id="56" dur="750"/>
                                        <p:tgtEl>
                                          <p:spTgt spid="259">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272"/>
                                        </p:tgtEl>
                                        <p:attrNameLst>
                                          <p:attrName>style.visibility</p:attrName>
                                        </p:attrNameLst>
                                      </p:cBhvr>
                                      <p:to>
                                        <p:strVal val="visible"/>
                                      </p:to>
                                    </p:set>
                                    <p:animEffect transition="in" filter="wipe(up)">
                                      <p:cBhvr>
                                        <p:cTn id="61" dur="500"/>
                                        <p:tgtEl>
                                          <p:spTgt spid="272"/>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257"/>
                                        </p:tgtEl>
                                        <p:attrNameLst>
                                          <p:attrName>style.visibility</p:attrName>
                                        </p:attrNameLst>
                                      </p:cBhvr>
                                      <p:to>
                                        <p:strVal val="visible"/>
                                      </p:to>
                                    </p:set>
                                    <p:animEffect transition="in" filter="fade">
                                      <p:cBhvr>
                                        <p:cTn id="65" dur="500"/>
                                        <p:tgtEl>
                                          <p:spTgt spid="257"/>
                                        </p:tgtEl>
                                      </p:cBhvr>
                                    </p:animEffect>
                                  </p:childTnLst>
                                </p:cTn>
                              </p:par>
                              <p:par>
                                <p:cTn id="66" presetID="10" presetClass="entr" presetSubtype="0" fill="hold" nodeType="withEffect">
                                  <p:stCondLst>
                                    <p:cond delay="0"/>
                                  </p:stCondLst>
                                  <p:childTnLst>
                                    <p:set>
                                      <p:cBhvr>
                                        <p:cTn id="67" dur="1" fill="hold">
                                          <p:stCondLst>
                                            <p:cond delay="0"/>
                                          </p:stCondLst>
                                        </p:cTn>
                                        <p:tgtEl>
                                          <p:spTgt spid="276"/>
                                        </p:tgtEl>
                                        <p:attrNameLst>
                                          <p:attrName>style.visibility</p:attrName>
                                        </p:attrNameLst>
                                      </p:cBhvr>
                                      <p:to>
                                        <p:strVal val="visible"/>
                                      </p:to>
                                    </p:set>
                                    <p:animEffect transition="in" filter="fade">
                                      <p:cBhvr>
                                        <p:cTn id="68" dur="5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p:bldP spid="251" grpId="0"/>
      <p:bldP spid="257" grpId="0" animBg="1"/>
      <p:bldP spid="27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5897563" y="1233488"/>
            <a:ext cx="2952750" cy="4572000"/>
          </a:xfrm>
          <a:prstGeom prst="roundRect">
            <a:avLst>
              <a:gd name="adj" fmla="val 2000"/>
            </a:avLst>
          </a:prstGeom>
          <a:solidFill>
            <a:srgbClr val="0070C0">
              <a:alpha val="30000"/>
            </a:srgbClr>
          </a:solidFill>
          <a:ln w="5715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r>
              <a:rPr lang="ja-JP" altLang="en-US" sz="3200" b="1" dirty="0">
                <a:solidFill>
                  <a:schemeClr val="tx1"/>
                </a:solidFill>
                <a:latin typeface="HG丸ｺﾞｼｯｸM-PRO" pitchFamily="50" charset="-128"/>
                <a:ea typeface="HG丸ｺﾞｼｯｸM-PRO" pitchFamily="50" charset="-128"/>
              </a:rPr>
              <a:t>間接税</a:t>
            </a:r>
          </a:p>
        </p:txBody>
      </p:sp>
      <p:sp>
        <p:nvSpPr>
          <p:cNvPr id="19" name="角丸四角形 18"/>
          <p:cNvSpPr/>
          <p:nvPr/>
        </p:nvSpPr>
        <p:spPr>
          <a:xfrm>
            <a:off x="2690813" y="1233488"/>
            <a:ext cx="3167062" cy="4572000"/>
          </a:xfrm>
          <a:prstGeom prst="roundRect">
            <a:avLst>
              <a:gd name="adj" fmla="val 2000"/>
            </a:avLst>
          </a:prstGeom>
          <a:solidFill>
            <a:srgbClr val="FF3300">
              <a:alpha val="20000"/>
            </a:srgbClr>
          </a:solidFill>
          <a:ln w="57150">
            <a:solidFill>
              <a:srgbClr val="FF99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r>
              <a:rPr lang="ja-JP" altLang="en-US" sz="3200" b="1" dirty="0">
                <a:solidFill>
                  <a:schemeClr val="tx1"/>
                </a:solidFill>
                <a:latin typeface="HG丸ｺﾞｼｯｸM-PRO" pitchFamily="50" charset="-128"/>
                <a:ea typeface="HG丸ｺﾞｼｯｸM-PRO" pitchFamily="50" charset="-128"/>
              </a:rPr>
              <a:t>直接税</a:t>
            </a:r>
          </a:p>
        </p:txBody>
      </p:sp>
      <p:sp>
        <p:nvSpPr>
          <p:cNvPr id="11" name="角丸四角形 10"/>
          <p:cNvSpPr/>
          <p:nvPr/>
        </p:nvSpPr>
        <p:spPr>
          <a:xfrm>
            <a:off x="363538" y="1857375"/>
            <a:ext cx="2232025" cy="1439863"/>
          </a:xfrm>
          <a:prstGeom prst="roundRect">
            <a:avLst>
              <a:gd name="adj" fmla="val 8997"/>
            </a:avLst>
          </a:prstGeom>
          <a:solidFill>
            <a:srgbClr val="008000"/>
          </a:solidFill>
          <a:ln w="5715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hangingPunct="1">
              <a:defRPr/>
            </a:pPr>
            <a:r>
              <a:rPr lang="ja-JP" altLang="en-US" sz="3200" b="1" dirty="0">
                <a:solidFill>
                  <a:schemeClr val="bg1"/>
                </a:solidFill>
                <a:latin typeface="メイリオ" panose="020B0604030504040204" pitchFamily="50" charset="-128"/>
                <a:ea typeface="メイリオ" panose="020B0604030504040204" pitchFamily="50" charset="-128"/>
              </a:rPr>
              <a:t>国　税</a:t>
            </a:r>
            <a:endParaRPr lang="en-US" altLang="ja-JP" sz="3200" b="1" dirty="0">
              <a:solidFill>
                <a:schemeClr val="bg1"/>
              </a:solidFill>
              <a:latin typeface="メイリオ" panose="020B0604030504040204" pitchFamily="50" charset="-128"/>
              <a:ea typeface="メイリオ" panose="020B0604030504040204" pitchFamily="50" charset="-128"/>
            </a:endParaRPr>
          </a:p>
          <a:p>
            <a:pPr algn="ctr" eaLnBrk="1" hangingPunct="1">
              <a:defRPr/>
            </a:pPr>
            <a:endParaRPr lang="ja-JP" altLang="en-US" b="1" dirty="0">
              <a:solidFill>
                <a:schemeClr val="bg1"/>
              </a:solidFill>
              <a:latin typeface="メイリオ" panose="020B0604030504040204" pitchFamily="50" charset="-128"/>
              <a:ea typeface="メイリオ" panose="020B0604030504040204" pitchFamily="50" charset="-128"/>
            </a:endParaRPr>
          </a:p>
          <a:p>
            <a:pPr algn="ctr" eaLnBrk="1" hangingPunct="1">
              <a:defRPr/>
            </a:pPr>
            <a:endParaRPr lang="ja-JP" altLang="en-US" sz="1050" b="1" dirty="0">
              <a:solidFill>
                <a:schemeClr val="tx1"/>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13" name="角丸四角形 12"/>
          <p:cNvSpPr/>
          <p:nvPr/>
        </p:nvSpPr>
        <p:spPr>
          <a:xfrm>
            <a:off x="2714625" y="1857375"/>
            <a:ext cx="6121400" cy="1439863"/>
          </a:xfrm>
          <a:prstGeom prst="roundRect">
            <a:avLst>
              <a:gd name="adj" fmla="val 4614"/>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所得税、復興特別所得税、消費税、酒税、</a:t>
            </a:r>
          </a:p>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法人税、相続税、　　　　たばこ税、揮発油税、</a:t>
            </a:r>
          </a:p>
          <a:p>
            <a:pPr eaLnBrk="1" hangingPunct="1">
              <a:lnSpc>
                <a:spcPts val="3000"/>
              </a:lnSpc>
              <a:defRPr/>
            </a:pPr>
            <a:r>
              <a:rPr lang="ja-JP" altLang="en-US" sz="2000" b="1">
                <a:solidFill>
                  <a:schemeClr val="tx1"/>
                </a:solidFill>
                <a:latin typeface="HG丸ｺﾞｼｯｸM-PRO" pitchFamily="50" charset="-128"/>
                <a:ea typeface="HG丸ｺﾞｼｯｸM-PRO" pitchFamily="50" charset="-128"/>
              </a:rPr>
              <a:t>贈与税、森林環境税等</a:t>
            </a:r>
            <a:r>
              <a:rPr lang="ja-JP" altLang="en-US" sz="2000" b="1" dirty="0">
                <a:solidFill>
                  <a:schemeClr val="tx1"/>
                </a:solidFill>
                <a:latin typeface="HG丸ｺﾞｼｯｸM-PRO" pitchFamily="50" charset="-128"/>
                <a:ea typeface="HG丸ｺﾞｼｯｸM-PRO" pitchFamily="50" charset="-128"/>
              </a:rPr>
              <a:t>　</a:t>
            </a:r>
            <a:r>
              <a:rPr lang="ja-JP" altLang="en-US" sz="2000" b="1">
                <a:solidFill>
                  <a:schemeClr val="tx1"/>
                </a:solidFill>
                <a:latin typeface="HG丸ｺﾞｼｯｸM-PRO" pitchFamily="50" charset="-128"/>
                <a:ea typeface="HG丸ｺﾞｼｯｸM-PRO" pitchFamily="50" charset="-128"/>
              </a:rPr>
              <a:t>　印紙税</a:t>
            </a:r>
            <a:r>
              <a:rPr lang="ja-JP" altLang="en-US" sz="2000" b="1" dirty="0">
                <a:solidFill>
                  <a:schemeClr val="tx1"/>
                </a:solidFill>
                <a:latin typeface="HG丸ｺﾞｼｯｸM-PRO" pitchFamily="50" charset="-128"/>
                <a:ea typeface="HG丸ｺﾞｼｯｸM-PRO" pitchFamily="50" charset="-128"/>
              </a:rPr>
              <a:t>等</a:t>
            </a:r>
          </a:p>
        </p:txBody>
      </p:sp>
      <p:sp>
        <p:nvSpPr>
          <p:cNvPr id="14" name="角丸四角形 13"/>
          <p:cNvSpPr/>
          <p:nvPr/>
        </p:nvSpPr>
        <p:spPr>
          <a:xfrm>
            <a:off x="1047750" y="3411538"/>
            <a:ext cx="1547813" cy="1152525"/>
          </a:xfrm>
          <a:prstGeom prst="roundRect">
            <a:avLst>
              <a:gd name="adj" fmla="val 7080"/>
            </a:avLst>
          </a:prstGeom>
          <a:solidFill>
            <a:srgbClr val="FF0000"/>
          </a:solidFill>
          <a:ln w="571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bg1"/>
                </a:solidFill>
                <a:latin typeface="メイリオ" panose="020B0604030504040204" pitchFamily="50" charset="-128"/>
                <a:ea typeface="メイリオ" panose="020B0604030504040204" pitchFamily="50" charset="-128"/>
              </a:rPr>
              <a:t>県 税</a:t>
            </a:r>
            <a:endParaRPr lang="en-US" altLang="ja-JP" b="1" dirty="0">
              <a:solidFill>
                <a:schemeClr val="bg1"/>
              </a:solidFill>
              <a:latin typeface="メイリオ" panose="020B0604030504040204" pitchFamily="50" charset="-128"/>
              <a:ea typeface="メイリオ" panose="020B0604030504040204" pitchFamily="50" charset="-128"/>
            </a:endParaRPr>
          </a:p>
          <a:p>
            <a:pPr algn="ctr" eaLnBrk="1" hangingPunct="1">
              <a:defRPr/>
            </a:pPr>
            <a:endParaRPr lang="ja-JP" altLang="en-US" sz="1000" b="1" dirty="0">
              <a:solidFill>
                <a:schemeClr val="tx1"/>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15" name="角丸四角形 14"/>
          <p:cNvSpPr/>
          <p:nvPr/>
        </p:nvSpPr>
        <p:spPr>
          <a:xfrm>
            <a:off x="1047750" y="4635500"/>
            <a:ext cx="1547813" cy="1152525"/>
          </a:xfrm>
          <a:prstGeom prst="roundRect">
            <a:avLst>
              <a:gd name="adj" fmla="val 5778"/>
            </a:avLst>
          </a:prstGeom>
          <a:solidFill>
            <a:srgbClr val="C00000"/>
          </a:solidFill>
          <a:ln w="5715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bg1"/>
                </a:solidFill>
                <a:latin typeface="メイリオ" panose="020B0604030504040204" pitchFamily="50" charset="-128"/>
                <a:ea typeface="メイリオ" panose="020B0604030504040204" pitchFamily="50" charset="-128"/>
              </a:rPr>
              <a:t>市町村税</a:t>
            </a:r>
            <a:endParaRPr lang="en-US" altLang="ja-JP" b="1" dirty="0">
              <a:solidFill>
                <a:schemeClr val="bg1"/>
              </a:solidFill>
              <a:latin typeface="メイリオ" panose="020B0604030504040204" pitchFamily="50" charset="-128"/>
              <a:ea typeface="メイリオ" panose="020B0604030504040204" pitchFamily="50" charset="-128"/>
            </a:endParaRPr>
          </a:p>
          <a:p>
            <a:pPr algn="ctr" eaLnBrk="1" hangingPunct="1">
              <a:defRPr/>
            </a:pPr>
            <a:endParaRPr lang="ja-JP" altLang="en-US" sz="1050" b="1" dirty="0">
              <a:solidFill>
                <a:schemeClr val="tx1"/>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16" name="角丸四角形 15"/>
          <p:cNvSpPr/>
          <p:nvPr/>
        </p:nvSpPr>
        <p:spPr>
          <a:xfrm>
            <a:off x="354013" y="3425825"/>
            <a:ext cx="611187" cy="2376488"/>
          </a:xfrm>
          <a:prstGeom prst="roundRect">
            <a:avLst>
              <a:gd name="adj" fmla="val 12284"/>
            </a:avLst>
          </a:prstGeom>
          <a:solidFill>
            <a:srgbClr val="0070C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eaLnBrk="1" hangingPunct="1">
              <a:defRPr/>
            </a:pPr>
            <a:r>
              <a:rPr lang="ja-JP" altLang="en-US" sz="3200" b="1" dirty="0">
                <a:solidFill>
                  <a:schemeClr val="bg1"/>
                </a:solidFill>
                <a:latin typeface="メイリオ" panose="020B0604030504040204" pitchFamily="50" charset="-128"/>
                <a:ea typeface="メイリオ" panose="020B0604030504040204" pitchFamily="50" charset="-128"/>
              </a:rPr>
              <a:t>地方税</a:t>
            </a:r>
          </a:p>
        </p:txBody>
      </p:sp>
      <p:sp>
        <p:nvSpPr>
          <p:cNvPr id="17" name="角丸四角形 16"/>
          <p:cNvSpPr/>
          <p:nvPr/>
        </p:nvSpPr>
        <p:spPr>
          <a:xfrm>
            <a:off x="2714625" y="3411538"/>
            <a:ext cx="6121400" cy="1152525"/>
          </a:xfrm>
          <a:prstGeom prst="roundRect">
            <a:avLst>
              <a:gd name="adj" fmla="val 4614"/>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県民税、事業税、　　　　 地方消費税、</a:t>
            </a:r>
          </a:p>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自動車税、鉱区税等　　　 県たばこ税等</a:t>
            </a:r>
          </a:p>
        </p:txBody>
      </p:sp>
      <p:sp>
        <p:nvSpPr>
          <p:cNvPr id="18" name="角丸四角形 17"/>
          <p:cNvSpPr/>
          <p:nvPr/>
        </p:nvSpPr>
        <p:spPr>
          <a:xfrm>
            <a:off x="2714625" y="4635500"/>
            <a:ext cx="6121400" cy="1152525"/>
          </a:xfrm>
          <a:prstGeom prst="roundRect">
            <a:avLst>
              <a:gd name="adj" fmla="val 4614"/>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市町村民税、固定資産税、市町村たばこ税、</a:t>
            </a:r>
          </a:p>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軽自動車税等　　　　　　 入湯税等</a:t>
            </a:r>
          </a:p>
        </p:txBody>
      </p:sp>
      <p:sp>
        <p:nvSpPr>
          <p:cNvPr id="26" name="正方形/長方形 25"/>
          <p:cNvSpPr/>
          <p:nvPr/>
        </p:nvSpPr>
        <p:spPr>
          <a:xfrm>
            <a:off x="2124075" y="5949950"/>
            <a:ext cx="4895850"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3200" b="1" spc="200" dirty="0">
                <a:solidFill>
                  <a:schemeClr val="tx1"/>
                </a:solidFill>
                <a:latin typeface="メイリオ" panose="020B0604030504040204" pitchFamily="50" charset="-128"/>
                <a:ea typeface="メイリオ" panose="020B0604030504040204" pitchFamily="50" charset="-128"/>
              </a:rPr>
              <a:t>合計　約</a:t>
            </a:r>
            <a:r>
              <a:rPr lang="en-US" altLang="ja-JP" sz="3200" b="1" spc="200" dirty="0">
                <a:solidFill>
                  <a:schemeClr val="tx1"/>
                </a:solidFill>
                <a:latin typeface="メイリオ" panose="020B0604030504040204" pitchFamily="50" charset="-128"/>
                <a:ea typeface="メイリオ" panose="020B0604030504040204" pitchFamily="50" charset="-128"/>
              </a:rPr>
              <a:t>50</a:t>
            </a:r>
            <a:r>
              <a:rPr lang="ja-JP" altLang="en-US" sz="3200" b="1" spc="200" dirty="0">
                <a:solidFill>
                  <a:schemeClr val="tx1"/>
                </a:solidFill>
                <a:latin typeface="メイリオ" panose="020B0604030504040204" pitchFamily="50" charset="-128"/>
                <a:ea typeface="メイリオ" panose="020B0604030504040204" pitchFamily="50" charset="-128"/>
              </a:rPr>
              <a:t>種類</a:t>
            </a:r>
          </a:p>
        </p:txBody>
      </p:sp>
      <p:sp>
        <p:nvSpPr>
          <p:cNvPr id="21" name="正方形/長方形 20"/>
          <p:cNvSpPr/>
          <p:nvPr/>
        </p:nvSpPr>
        <p:spPr>
          <a:xfrm>
            <a:off x="544513" y="2613025"/>
            <a:ext cx="1870075"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bg1"/>
                </a:solidFill>
                <a:latin typeface="メイリオ" panose="020B0604030504040204" pitchFamily="50" charset="-128"/>
                <a:ea typeface="メイリオ" panose="020B0604030504040204" pitchFamily="50" charset="-128"/>
              </a:rPr>
              <a:t>（</a:t>
            </a:r>
            <a:r>
              <a:rPr lang="en-US" altLang="ja-JP" b="1" spc="100" dirty="0">
                <a:solidFill>
                  <a:schemeClr val="bg1"/>
                </a:solidFill>
                <a:latin typeface="メイリオ" panose="020B0604030504040204" pitchFamily="50" charset="-128"/>
                <a:ea typeface="メイリオ" panose="020B0604030504040204" pitchFamily="50" charset="-128"/>
              </a:rPr>
              <a:t>24</a:t>
            </a:r>
            <a:r>
              <a:rPr lang="ja-JP" altLang="en-US" b="1" spc="100" dirty="0">
                <a:solidFill>
                  <a:schemeClr val="bg1"/>
                </a:solidFill>
                <a:latin typeface="メイリオ" panose="020B0604030504040204" pitchFamily="50" charset="-128"/>
                <a:ea typeface="メイリオ" panose="020B0604030504040204" pitchFamily="50" charset="-128"/>
              </a:rPr>
              <a:t>種類</a:t>
            </a:r>
            <a:r>
              <a:rPr lang="ja-JP" altLang="en-US" b="1" dirty="0">
                <a:solidFill>
                  <a:schemeClr val="bg1"/>
                </a:solidFill>
                <a:latin typeface="メイリオ" panose="020B0604030504040204" pitchFamily="50" charset="-128"/>
                <a:ea typeface="メイリオ" panose="020B0604030504040204" pitchFamily="50" charset="-128"/>
              </a:rPr>
              <a:t>）</a:t>
            </a:r>
          </a:p>
        </p:txBody>
      </p:sp>
      <p:sp>
        <p:nvSpPr>
          <p:cNvPr id="22" name="正方形/長方形 21"/>
          <p:cNvSpPr/>
          <p:nvPr/>
        </p:nvSpPr>
        <p:spPr>
          <a:xfrm>
            <a:off x="830263" y="4002088"/>
            <a:ext cx="2032000"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800" b="1" dirty="0">
                <a:solidFill>
                  <a:schemeClr val="bg1"/>
                </a:solidFill>
                <a:latin typeface="メイリオ" panose="020B0604030504040204" pitchFamily="50" charset="-128"/>
                <a:ea typeface="メイリオ" panose="020B0604030504040204" pitchFamily="50" charset="-128"/>
              </a:rPr>
              <a:t>（</a:t>
            </a:r>
            <a:r>
              <a:rPr lang="ja-JP" altLang="en-US" sz="1800" b="1" spc="100" dirty="0">
                <a:solidFill>
                  <a:schemeClr val="bg1"/>
                </a:solidFill>
                <a:latin typeface="メイリオ" panose="020B0604030504040204" pitchFamily="50" charset="-128"/>
                <a:ea typeface="メイリオ" panose="020B0604030504040204" pitchFamily="50" charset="-128"/>
              </a:rPr>
              <a:t>約</a:t>
            </a:r>
            <a:r>
              <a:rPr lang="en-US" altLang="ja-JP" sz="1800" b="1" spc="100" dirty="0">
                <a:solidFill>
                  <a:schemeClr val="bg1"/>
                </a:solidFill>
                <a:latin typeface="メイリオ" panose="020B0604030504040204" pitchFamily="50" charset="-128"/>
                <a:ea typeface="メイリオ" panose="020B0604030504040204" pitchFamily="50" charset="-128"/>
              </a:rPr>
              <a:t>16</a:t>
            </a:r>
            <a:r>
              <a:rPr lang="ja-JP" altLang="en-US" sz="1800" b="1" spc="100" dirty="0">
                <a:solidFill>
                  <a:schemeClr val="bg1"/>
                </a:solidFill>
                <a:latin typeface="メイリオ" panose="020B0604030504040204" pitchFamily="50" charset="-128"/>
                <a:ea typeface="メイリオ" panose="020B0604030504040204" pitchFamily="50" charset="-128"/>
              </a:rPr>
              <a:t>種類</a:t>
            </a:r>
            <a:r>
              <a:rPr lang="ja-JP" altLang="en-US" sz="1800" b="1" dirty="0">
                <a:solidFill>
                  <a:schemeClr val="bg1"/>
                </a:solidFill>
                <a:latin typeface="メイリオ" panose="020B0604030504040204" pitchFamily="50" charset="-128"/>
                <a:ea typeface="メイリオ" panose="020B0604030504040204" pitchFamily="50" charset="-128"/>
              </a:rPr>
              <a:t>）</a:t>
            </a:r>
          </a:p>
        </p:txBody>
      </p:sp>
      <p:sp>
        <p:nvSpPr>
          <p:cNvPr id="23" name="正方形/長方形 22"/>
          <p:cNvSpPr/>
          <p:nvPr/>
        </p:nvSpPr>
        <p:spPr>
          <a:xfrm>
            <a:off x="785813" y="5211763"/>
            <a:ext cx="2030412" cy="503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800" b="1" dirty="0">
                <a:solidFill>
                  <a:schemeClr val="bg1"/>
                </a:solidFill>
                <a:latin typeface="メイリオ" panose="020B0604030504040204" pitchFamily="50" charset="-128"/>
                <a:ea typeface="メイリオ" panose="020B0604030504040204" pitchFamily="50" charset="-128"/>
              </a:rPr>
              <a:t>（</a:t>
            </a:r>
            <a:r>
              <a:rPr lang="ja-JP" altLang="en-US" sz="1800" b="1" spc="100" dirty="0">
                <a:solidFill>
                  <a:schemeClr val="bg1"/>
                </a:solidFill>
                <a:latin typeface="メイリオ" panose="020B0604030504040204" pitchFamily="50" charset="-128"/>
                <a:ea typeface="メイリオ" panose="020B0604030504040204" pitchFamily="50" charset="-128"/>
              </a:rPr>
              <a:t>約</a:t>
            </a:r>
            <a:r>
              <a:rPr lang="en-US" altLang="ja-JP" sz="1800" b="1" spc="100" dirty="0">
                <a:solidFill>
                  <a:schemeClr val="bg1"/>
                </a:solidFill>
                <a:latin typeface="メイリオ" panose="020B0604030504040204" pitchFamily="50" charset="-128"/>
                <a:ea typeface="メイリオ" panose="020B0604030504040204" pitchFamily="50" charset="-128"/>
              </a:rPr>
              <a:t>13</a:t>
            </a:r>
            <a:r>
              <a:rPr lang="ja-JP" altLang="en-US" sz="1800" b="1" spc="100" dirty="0">
                <a:solidFill>
                  <a:schemeClr val="bg1"/>
                </a:solidFill>
                <a:latin typeface="メイリオ" panose="020B0604030504040204" pitchFamily="50" charset="-128"/>
                <a:ea typeface="メイリオ" panose="020B0604030504040204" pitchFamily="50" charset="-128"/>
              </a:rPr>
              <a:t>種類</a:t>
            </a:r>
            <a:r>
              <a:rPr lang="ja-JP" altLang="en-US" sz="1800" b="1" dirty="0">
                <a:solidFill>
                  <a:schemeClr val="bg1"/>
                </a:solidFill>
                <a:latin typeface="メイリオ" panose="020B0604030504040204" pitchFamily="50" charset="-128"/>
                <a:ea typeface="メイリオ" panose="020B0604030504040204" pitchFamily="50" charset="-128"/>
              </a:rPr>
              <a:t>）</a:t>
            </a:r>
          </a:p>
        </p:txBody>
      </p:sp>
      <p:sp>
        <p:nvSpPr>
          <p:cNvPr id="24" name="タイトル 2"/>
          <p:cNvSpPr>
            <a:spLocks noGrp="1"/>
          </p:cNvSpPr>
          <p:nvPr>
            <p:ph type="title"/>
          </p:nvPr>
        </p:nvSpPr>
        <p:spPr>
          <a:xfrm>
            <a:off x="0" y="2"/>
            <a:ext cx="9140400" cy="972000"/>
          </a:xfrm>
          <a:solidFill>
            <a:srgbClr val="0070C0"/>
          </a:solidFill>
        </p:spPr>
        <p:txBody>
          <a:bodyPr anchor="ctr">
            <a:normAutofit/>
          </a:bodyPr>
          <a:lstStyle/>
          <a:p>
            <a:pPr>
              <a:lnSpc>
                <a:spcPct val="150000"/>
              </a:lnSpc>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種類と分類</a:t>
            </a:r>
            <a:endParaRPr kumimoji="1" lang="ja-JP" altLang="en-US" sz="3600" b="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93361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6" presetClass="emph" presetSubtype="0" fill="hold" grpId="1" nodeType="clickEffect">
                                  <p:stCondLst>
                                    <p:cond delay="0"/>
                                  </p:stCondLst>
                                  <p:childTnLst>
                                    <p:animEffect transition="out" filter="fade">
                                      <p:cBhvr>
                                        <p:cTn id="59" dur="500" tmFilter="0, 0; .2, .5; .8, .5; 1, 0"/>
                                        <p:tgtEl>
                                          <p:spTgt spid="19"/>
                                        </p:tgtEl>
                                      </p:cBhvr>
                                    </p:animEffect>
                                    <p:animScale>
                                      <p:cBhvr>
                                        <p:cTn id="60" dur="250" autoRev="1" fill="hold"/>
                                        <p:tgtEl>
                                          <p:spTgt spid="19"/>
                                        </p:tgtEl>
                                      </p:cBhvr>
                                      <p:by x="105000" y="105000"/>
                                    </p:animScale>
                                  </p:childTnLst>
                                </p:cTn>
                              </p:par>
                            </p:childTnLst>
                          </p:cTn>
                        </p:par>
                      </p:childTnLst>
                    </p:cTn>
                  </p:par>
                  <p:par>
                    <p:cTn id="61" fill="hold" nodeType="clickPar">
                      <p:stCondLst>
                        <p:cond delay="indefinite"/>
                      </p:stCondLst>
                      <p:childTnLst>
                        <p:par>
                          <p:cTn id="62" fill="hold" nodeType="withGroup">
                            <p:stCondLst>
                              <p:cond delay="0"/>
                            </p:stCondLst>
                            <p:childTnLst>
                              <p:par>
                                <p:cTn id="63" presetID="26" presetClass="emph" presetSubtype="0" fill="hold" grpId="1" nodeType="clickEffect">
                                  <p:stCondLst>
                                    <p:cond delay="0"/>
                                  </p:stCondLst>
                                  <p:childTnLst>
                                    <p:animEffect transition="out" filter="fade">
                                      <p:cBhvr>
                                        <p:cTn id="64" dur="500" tmFilter="0, 0; .2, .5; .8, .5; 1, 0"/>
                                        <p:tgtEl>
                                          <p:spTgt spid="20"/>
                                        </p:tgtEl>
                                      </p:cBhvr>
                                    </p:animEffect>
                                    <p:animScale>
                                      <p:cBhvr>
                                        <p:cTn id="65" dur="250" autoRev="1" fill="hold"/>
                                        <p:tgtEl>
                                          <p:spTgt spid="20"/>
                                        </p:tgtEl>
                                      </p:cBhvr>
                                      <p:by x="105000" y="105000"/>
                                    </p:animScale>
                                  </p:child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nodeType="afterGroup">
                            <p:stCondLst>
                              <p:cond delay="500"/>
                            </p:stCondLst>
                            <p:childTnLst>
                              <p:par>
                                <p:cTn id="74" presetID="26" presetClass="emph" presetSubtype="0" fill="hold" grpId="1" nodeType="afterEffect">
                                  <p:stCondLst>
                                    <p:cond delay="0"/>
                                  </p:stCondLst>
                                  <p:childTnLst>
                                    <p:animEffect transition="out" filter="fade">
                                      <p:cBhvr>
                                        <p:cTn id="75" dur="500" tmFilter="0, 0; .2, .5; .8, .5; 1, 0"/>
                                        <p:tgtEl>
                                          <p:spTgt spid="26"/>
                                        </p:tgtEl>
                                      </p:cBhvr>
                                    </p:animEffect>
                                    <p:animScale>
                                      <p:cBhvr>
                                        <p:cTn id="76" dur="250" autoRev="1" fill="hold"/>
                                        <p:tgtEl>
                                          <p:spTgt spid="26"/>
                                        </p:tgtEl>
                                      </p:cBhvr>
                                      <p:by x="105000" y="105000"/>
                                    </p:animScale>
                                  </p:childTnLst>
                                </p:cTn>
                              </p:par>
                            </p:childTnLst>
                          </p:cTn>
                        </p:par>
                      </p:childTnLst>
                    </p:cTn>
                  </p:par>
                  <p:par>
                    <p:cTn id="77" fill="hold" nodeType="clickPar">
                      <p:stCondLst>
                        <p:cond delay="indefinite"/>
                      </p:stCondLst>
                      <p:childTnLst>
                        <p:par>
                          <p:cTn id="78" fill="hold" nodeType="withGroup">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p:cTn id="88" dur="500" fill="hold"/>
                                        <p:tgtEl>
                                          <p:spTgt spid="22"/>
                                        </p:tgtEl>
                                        <p:attrNameLst>
                                          <p:attrName>ppt_w</p:attrName>
                                        </p:attrNameLst>
                                      </p:cBhvr>
                                      <p:tavLst>
                                        <p:tav tm="0">
                                          <p:val>
                                            <p:fltVal val="0"/>
                                          </p:val>
                                        </p:tav>
                                        <p:tav tm="100000">
                                          <p:val>
                                            <p:strVal val="#ppt_w"/>
                                          </p:val>
                                        </p:tav>
                                      </p:tavLst>
                                    </p:anim>
                                    <p:anim calcmode="lin" valueType="num">
                                      <p:cBhvr>
                                        <p:cTn id="89" dur="500" fill="hold"/>
                                        <p:tgtEl>
                                          <p:spTgt spid="22"/>
                                        </p:tgtEl>
                                        <p:attrNameLst>
                                          <p:attrName>ppt_h</p:attrName>
                                        </p:attrNameLst>
                                      </p:cBhvr>
                                      <p:tavLst>
                                        <p:tav tm="0">
                                          <p:val>
                                            <p:fltVal val="0"/>
                                          </p:val>
                                        </p:tav>
                                        <p:tav tm="100000">
                                          <p:val>
                                            <p:strVal val="#ppt_h"/>
                                          </p:val>
                                        </p:tav>
                                      </p:tavLst>
                                    </p:anim>
                                    <p:animEffect transition="in" filter="fade">
                                      <p:cBhvr>
                                        <p:cTn id="90" dur="500"/>
                                        <p:tgtEl>
                                          <p:spTgt spid="22"/>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53" presetClass="entr" presetSubtype="0"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500" fill="hold"/>
                                        <p:tgtEl>
                                          <p:spTgt spid="23"/>
                                        </p:tgtEl>
                                        <p:attrNameLst>
                                          <p:attrName>ppt_w</p:attrName>
                                        </p:attrNameLst>
                                      </p:cBhvr>
                                      <p:tavLst>
                                        <p:tav tm="0">
                                          <p:val>
                                            <p:fltVal val="0"/>
                                          </p:val>
                                        </p:tav>
                                        <p:tav tm="100000">
                                          <p:val>
                                            <p:strVal val="#ppt_w"/>
                                          </p:val>
                                        </p:tav>
                                      </p:tavLst>
                                    </p:anim>
                                    <p:anim calcmode="lin" valueType="num">
                                      <p:cBhvr>
                                        <p:cTn id="96" dur="500" fill="hold"/>
                                        <p:tgtEl>
                                          <p:spTgt spid="23"/>
                                        </p:tgtEl>
                                        <p:attrNameLst>
                                          <p:attrName>ppt_h</p:attrName>
                                        </p:attrNameLst>
                                      </p:cBhvr>
                                      <p:tavLst>
                                        <p:tav tm="0">
                                          <p:val>
                                            <p:fltVal val="0"/>
                                          </p:val>
                                        </p:tav>
                                        <p:tav tm="100000">
                                          <p:val>
                                            <p:strVal val="#ppt_h"/>
                                          </p:val>
                                        </p:tav>
                                      </p:tavLst>
                                    </p:anim>
                                    <p:animEffect transition="in" filter="fade">
                                      <p:cBhvr>
                                        <p:cTn id="9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19" grpId="0" animBg="1"/>
      <p:bldP spid="19" grpId="1" animBg="1"/>
      <p:bldP spid="11" grpId="0" animBg="1"/>
      <p:bldP spid="13" grpId="0" animBg="1"/>
      <p:bldP spid="14" grpId="0" animBg="1"/>
      <p:bldP spid="15" grpId="0" animBg="1"/>
      <p:bldP spid="16" grpId="0" animBg="1"/>
      <p:bldP spid="17" grpId="0" animBg="1"/>
      <p:bldP spid="18" grpId="0" animBg="1"/>
      <p:bldP spid="26" grpId="0"/>
      <p:bldP spid="26" grpId="1"/>
      <p:bldP spid="21" grpId="0"/>
      <p:bldP spid="22" grpId="0"/>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solidFill>
            <a:srgbClr val="0070C0"/>
          </a:solidFill>
        </p:spPr>
        <p:txBody>
          <a:bodyPr>
            <a:normAutofit/>
          </a:bodyPr>
          <a:lstStyle/>
          <a:p>
            <a:pPr algn="l"/>
            <a:r>
              <a:rPr lang="ja-JP" altLang="en-US" sz="2567"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934" dirty="0">
                <a:latin typeface="メイリオ" panose="020B0604030504040204" pitchFamily="50" charset="-128"/>
                <a:ea typeface="メイリオ" panose="020B0604030504040204" pitchFamily="50" charset="-128"/>
                <a:cs typeface="メイリオ" panose="020B0604030504040204" pitchFamily="50" charset="-128"/>
              </a:rPr>
              <a:t>消費税の仕組み</a:t>
            </a:r>
            <a:r>
              <a:rPr lang="en-US" altLang="ja-JP" sz="2934"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201" dirty="0">
                <a:latin typeface="メイリオ" panose="020B0604030504040204" pitchFamily="50" charset="-128"/>
                <a:ea typeface="メイリオ" panose="020B0604030504040204" pitchFamily="50" charset="-128"/>
                <a:cs typeface="メイリオ" panose="020B0604030504040204" pitchFamily="50" charset="-128"/>
              </a:rPr>
              <a:t>～消費税及び地方消費税の負担と納付の流れ～</a:t>
            </a:r>
          </a:p>
        </p:txBody>
      </p:sp>
      <p:sp>
        <p:nvSpPr>
          <p:cNvPr id="3" name="テキスト ボックス 2"/>
          <p:cNvSpPr txBox="1"/>
          <p:nvPr/>
        </p:nvSpPr>
        <p:spPr>
          <a:xfrm>
            <a:off x="625176" y="1299987"/>
            <a:ext cx="4163319" cy="369332"/>
          </a:xfrm>
          <a:prstGeom prst="rect">
            <a:avLst/>
          </a:prstGeom>
          <a:noFill/>
        </p:spPr>
        <p:txBody>
          <a:bodyPr wrap="none" rtlCol="0">
            <a:spAutoFit/>
          </a:bodyP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標準税率（</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％）を適用する場合</a:t>
            </a:r>
          </a:p>
        </p:txBody>
      </p:sp>
      <p:pic>
        <p:nvPicPr>
          <p:cNvPr id="32" name="図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527" y="1646338"/>
            <a:ext cx="7707897" cy="4753766"/>
          </a:xfrm>
          <a:prstGeom prst="rect">
            <a:avLst/>
          </a:prstGeom>
          <a:noFill/>
          <a:extLst>
            <a:ext uri="{909E8E84-426E-40DD-AFC4-6F175D3DCCD1}">
              <a14:hiddenFill xmlns:a14="http://schemas.microsoft.com/office/drawing/2010/main">
                <a:solidFill>
                  <a:srgbClr val="FFFFFF"/>
                </a:solidFill>
              </a14:hiddenFill>
            </a:ext>
          </a:extLst>
        </p:spPr>
      </p:pic>
      <p:pic>
        <p:nvPicPr>
          <p:cNvPr id="38916" name="図 36" descr="イラストリニュー⑤_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87746" y="5277687"/>
            <a:ext cx="1577857" cy="1157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図 38" descr="イラストリニュー⑤_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36434" y="5277687"/>
            <a:ext cx="1541468" cy="113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図 39" descr="イラストリニュー⑤_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85122" y="5277688"/>
            <a:ext cx="1505077" cy="1104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図 40" descr="イラストリニュー⑤_5.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67784" y="5458090"/>
            <a:ext cx="1518178" cy="111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4865373"/>
      </p:ext>
    </p:extLst>
  </p:cSld>
  <p:clrMapOvr>
    <a:masterClrMapping/>
  </p:clrMapOvr>
  <mc:AlternateContent xmlns:mc="http://schemas.openxmlformats.org/markup-compatibility/2006" xmlns:p14="http://schemas.microsoft.com/office/powerpoint/2010/main">
    <mc:Choice Requires="p14">
      <p:transition spd="slow" p14:dur="2000" advTm="128537"/>
    </mc:Choice>
    <mc:Fallback xmlns="">
      <p:transition spd="slow" advTm="128537"/>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nvPr>
        </p:nvGraphicFramePr>
        <p:xfrm>
          <a:off x="395288" y="1065972"/>
          <a:ext cx="8353425" cy="5616052"/>
        </p:xfrm>
        <a:graphic>
          <a:graphicData uri="http://schemas.openxmlformats.org/drawingml/2006/table">
            <a:tbl>
              <a:tblPr firstRow="1" bandRow="1">
                <a:tableStyleId>{5940675A-B579-460E-94D1-54222C63F5DA}</a:tableStyleId>
              </a:tblPr>
              <a:tblGrid>
                <a:gridCol w="367847">
                  <a:extLst>
                    <a:ext uri="{9D8B030D-6E8A-4147-A177-3AD203B41FA5}">
                      <a16:colId xmlns:a16="http://schemas.microsoft.com/office/drawing/2014/main" val="20000"/>
                    </a:ext>
                  </a:extLst>
                </a:gridCol>
                <a:gridCol w="1256989">
                  <a:extLst>
                    <a:ext uri="{9D8B030D-6E8A-4147-A177-3AD203B41FA5}">
                      <a16:colId xmlns:a16="http://schemas.microsoft.com/office/drawing/2014/main" val="20001"/>
                    </a:ext>
                  </a:extLst>
                </a:gridCol>
                <a:gridCol w="3327324">
                  <a:extLst>
                    <a:ext uri="{9D8B030D-6E8A-4147-A177-3AD203B41FA5}">
                      <a16:colId xmlns:a16="http://schemas.microsoft.com/office/drawing/2014/main" val="20002"/>
                    </a:ext>
                  </a:extLst>
                </a:gridCol>
                <a:gridCol w="3401265">
                  <a:extLst>
                    <a:ext uri="{9D8B030D-6E8A-4147-A177-3AD203B41FA5}">
                      <a16:colId xmlns:a16="http://schemas.microsoft.com/office/drawing/2014/main" val="20003"/>
                    </a:ext>
                  </a:extLst>
                </a:gridCol>
              </a:tblGrid>
              <a:tr h="644245">
                <a:tc gridSpan="2">
                  <a:txBody>
                    <a:bodyPr/>
                    <a:lstStyle/>
                    <a:p>
                      <a:pPr algn="ctr"/>
                      <a:r>
                        <a:rPr kumimoji="1" lang="ja-JP" altLang="en-US" sz="2000" dirty="0">
                          <a:latin typeface="HG丸ｺﾞｼｯｸM-PRO" pitchFamily="50" charset="-128"/>
                          <a:ea typeface="HG丸ｺﾞｼｯｸM-PRO" pitchFamily="50" charset="-128"/>
                        </a:rPr>
                        <a:t>税　　　目</a:t>
                      </a:r>
                    </a:p>
                  </a:txBody>
                  <a:tcPr marL="91445" marR="91445" marT="45728" marB="45728" anchor="ctr"/>
                </a:tc>
                <a:tc hMerge="1">
                  <a:txBody>
                    <a:bodyPr/>
                    <a:lstStyle/>
                    <a:p>
                      <a:pPr algn="ctr"/>
                      <a:endParaRPr kumimoji="1" lang="ja-JP" altLang="en-US" sz="2000" dirty="0"/>
                    </a:p>
                  </a:txBody>
                  <a:tcPr anchor="ctr"/>
                </a:tc>
                <a:tc>
                  <a:txBody>
                    <a:bodyPr/>
                    <a:lstStyle/>
                    <a:p>
                      <a:pPr algn="ctr"/>
                      <a:r>
                        <a:rPr kumimoji="1" lang="ja-JP" altLang="en-US" sz="3200" b="1" dirty="0">
                          <a:solidFill>
                            <a:schemeClr val="tx1"/>
                          </a:solidFill>
                          <a:effectLst/>
                          <a:latin typeface="HG丸ｺﾞｼｯｸM-PRO" pitchFamily="50" charset="-128"/>
                          <a:ea typeface="HG丸ｺﾞｼｯｸM-PRO" pitchFamily="50" charset="-128"/>
                        </a:rPr>
                        <a:t>所　得　税</a:t>
                      </a:r>
                    </a:p>
                  </a:txBody>
                  <a:tcPr marL="91445" marR="91445" marT="45728" marB="45728" anchor="ctr">
                    <a:solidFill>
                      <a:srgbClr val="CCFF99"/>
                    </a:solidFill>
                  </a:tcPr>
                </a:tc>
                <a:tc>
                  <a:txBody>
                    <a:bodyPr/>
                    <a:lstStyle/>
                    <a:p>
                      <a:pPr algn="ctr"/>
                      <a:r>
                        <a:rPr kumimoji="1" lang="ja-JP" altLang="en-US" sz="3200" b="1" dirty="0">
                          <a:solidFill>
                            <a:schemeClr val="tx1"/>
                          </a:solidFill>
                          <a:effectLst/>
                          <a:latin typeface="HG丸ｺﾞｼｯｸM-PRO" pitchFamily="50" charset="-128"/>
                          <a:ea typeface="HG丸ｺﾞｼｯｸM-PRO" pitchFamily="50" charset="-128"/>
                        </a:rPr>
                        <a:t>消　費　税</a:t>
                      </a:r>
                      <a:endParaRPr kumimoji="1" lang="en-US" altLang="ja-JP" sz="3200" b="1" dirty="0">
                        <a:solidFill>
                          <a:schemeClr val="tx1"/>
                        </a:solidFill>
                        <a:effectLst/>
                        <a:latin typeface="HG丸ｺﾞｼｯｸM-PRO" pitchFamily="50" charset="-128"/>
                        <a:ea typeface="HG丸ｺﾞｼｯｸM-PRO" pitchFamily="50" charset="-128"/>
                      </a:endParaRPr>
                    </a:p>
                  </a:txBody>
                  <a:tcPr marL="91445" marR="91445" marT="45728" marB="45728" anchor="ctr">
                    <a:solidFill>
                      <a:srgbClr val="FFF0EF"/>
                    </a:solidFill>
                  </a:tcPr>
                </a:tc>
                <a:extLst>
                  <a:ext uri="{0D108BD9-81ED-4DB2-BD59-A6C34878D82A}">
                    <a16:rowId xmlns:a16="http://schemas.microsoft.com/office/drawing/2014/main" val="10000"/>
                  </a:ext>
                </a:extLst>
              </a:tr>
              <a:tr h="854687">
                <a:tc gridSpan="2">
                  <a:txBody>
                    <a:bodyPr/>
                    <a:lstStyle/>
                    <a:p>
                      <a:pPr algn="ctr"/>
                      <a:r>
                        <a:rPr kumimoji="1" lang="ja-JP" altLang="en-US" sz="2000" dirty="0">
                          <a:latin typeface="HG丸ｺﾞｼｯｸM-PRO" pitchFamily="50" charset="-128"/>
                          <a:ea typeface="HG丸ｺﾞｼｯｸM-PRO" pitchFamily="50" charset="-128"/>
                        </a:rPr>
                        <a:t>課税の対象</a:t>
                      </a:r>
                    </a:p>
                  </a:txBody>
                  <a:tcPr marL="91445" marR="91445" marT="45728" marB="45728" anchor="ctr"/>
                </a:tc>
                <a:tc hMerge="1">
                  <a:txBody>
                    <a:bodyPr/>
                    <a:lstStyle/>
                    <a:p>
                      <a:pPr algn="ctr"/>
                      <a:endParaRPr kumimoji="1" lang="ja-JP" altLang="en-US" sz="2000" dirty="0"/>
                    </a:p>
                  </a:txBody>
                  <a:tcPr anchor="ctr"/>
                </a:tc>
                <a:tc>
                  <a:txBody>
                    <a:bodyPr/>
                    <a:lstStyle/>
                    <a:p>
                      <a:r>
                        <a:rPr kumimoji="1" lang="ja-JP" altLang="en-US" sz="2000" b="0" dirty="0">
                          <a:latin typeface="HG丸ｺﾞｼｯｸM-PRO" pitchFamily="50" charset="-128"/>
                          <a:ea typeface="HG丸ｺﾞｼｯｸM-PRO" pitchFamily="50" charset="-128"/>
                        </a:rPr>
                        <a:t>所得を対象</a:t>
                      </a:r>
                    </a:p>
                  </a:txBody>
                  <a:tcPr marL="91445" marR="91445" marT="45728" marB="45728" anchor="ctr">
                    <a:solidFill>
                      <a:srgbClr val="CCFF99"/>
                    </a:solidFill>
                  </a:tcPr>
                </a:tc>
                <a:tc>
                  <a:txBody>
                    <a:bodyPr/>
                    <a:lstStyle/>
                    <a:p>
                      <a:r>
                        <a:rPr kumimoji="1" lang="ja-JP" altLang="en-US" sz="1800" b="0" dirty="0">
                          <a:latin typeface="HG丸ｺﾞｼｯｸM-PRO" pitchFamily="50" charset="-128"/>
                          <a:ea typeface="HG丸ｺﾞｼｯｸM-PRO" pitchFamily="50" charset="-128"/>
                        </a:rPr>
                        <a:t>商品の販売や</a:t>
                      </a:r>
                    </a:p>
                    <a:p>
                      <a:r>
                        <a:rPr kumimoji="1" lang="ja-JP" altLang="en-US" sz="1800" b="0" dirty="0">
                          <a:latin typeface="HG丸ｺﾞｼｯｸM-PRO" pitchFamily="50" charset="-128"/>
                          <a:ea typeface="HG丸ｺﾞｼｯｸM-PRO" pitchFamily="50" charset="-128"/>
                        </a:rPr>
                        <a:t>物品・サービスの提供の</a:t>
                      </a:r>
                    </a:p>
                    <a:p>
                      <a:r>
                        <a:rPr kumimoji="1" lang="ja-JP" altLang="en-US" sz="1800" b="0" dirty="0">
                          <a:latin typeface="HG丸ｺﾞｼｯｸM-PRO" pitchFamily="50" charset="-128"/>
                          <a:ea typeface="HG丸ｺﾞｼｯｸM-PRO" pitchFamily="50" charset="-128"/>
                        </a:rPr>
                        <a:t>取引を対象</a:t>
                      </a:r>
                    </a:p>
                  </a:txBody>
                  <a:tcPr marL="91445" marR="91445" marT="45728" marB="45728" anchor="ctr">
                    <a:solidFill>
                      <a:srgbClr val="FFF0EF"/>
                    </a:solidFill>
                  </a:tcPr>
                </a:tc>
                <a:extLst>
                  <a:ext uri="{0D108BD9-81ED-4DB2-BD59-A6C34878D82A}">
                    <a16:rowId xmlns:a16="http://schemas.microsoft.com/office/drawing/2014/main" val="10001"/>
                  </a:ext>
                </a:extLst>
              </a:tr>
              <a:tr h="948383">
                <a:tc gridSpan="2">
                  <a:txBody>
                    <a:bodyPr/>
                    <a:lstStyle/>
                    <a:p>
                      <a:pPr algn="ctr"/>
                      <a:r>
                        <a:rPr kumimoji="1" lang="ja-JP" altLang="en-US" sz="2000" dirty="0">
                          <a:latin typeface="HG丸ｺﾞｼｯｸM-PRO" pitchFamily="50" charset="-128"/>
                          <a:ea typeface="HG丸ｺﾞｼｯｸM-PRO" pitchFamily="50" charset="-128"/>
                        </a:rPr>
                        <a:t>納　め　方</a:t>
                      </a:r>
                    </a:p>
                  </a:txBody>
                  <a:tcPr marL="91445" marR="91445" marT="45728" marB="45728" anchor="ctr"/>
                </a:tc>
                <a:tc hMerge="1">
                  <a:txBody>
                    <a:bodyPr/>
                    <a:lstStyle/>
                    <a:p>
                      <a:pPr algn="ctr"/>
                      <a:endParaRPr kumimoji="1" lang="ja-JP" altLang="en-US" sz="2000" dirty="0"/>
                    </a:p>
                  </a:txBody>
                  <a:tcPr anchor="ctr"/>
                </a:tc>
                <a:tc>
                  <a:txBody>
                    <a:bodyPr/>
                    <a:lstStyle/>
                    <a:p>
                      <a:r>
                        <a:rPr kumimoji="1" lang="ja-JP" altLang="en-US" sz="1700" b="0" dirty="0">
                          <a:latin typeface="HG丸ｺﾞｼｯｸM-PRO" pitchFamily="50" charset="-128"/>
                          <a:ea typeface="HG丸ｺﾞｼｯｸM-PRO" pitchFamily="50" charset="-128"/>
                        </a:rPr>
                        <a:t>税金を納める義務がある人と、</a:t>
                      </a:r>
                    </a:p>
                    <a:p>
                      <a:r>
                        <a:rPr kumimoji="1" lang="ja-JP" altLang="en-US" sz="1700" b="0" dirty="0">
                          <a:latin typeface="HG丸ｺﾞｼｯｸM-PRO" pitchFamily="50" charset="-128"/>
                          <a:ea typeface="HG丸ｺﾞｼｯｸM-PRO" pitchFamily="50" charset="-128"/>
                        </a:rPr>
                        <a:t>その税金を負担する人が同じで</a:t>
                      </a:r>
                    </a:p>
                    <a:p>
                      <a:r>
                        <a:rPr kumimoji="1" lang="ja-JP" altLang="en-US" sz="1700" b="0" dirty="0">
                          <a:latin typeface="HG丸ｺﾞｼｯｸM-PRO" pitchFamily="50" charset="-128"/>
                          <a:ea typeface="HG丸ｺﾞｼｯｸM-PRO" pitchFamily="50" charset="-128"/>
                        </a:rPr>
                        <a:t>ある税金</a:t>
                      </a:r>
                      <a:endParaRPr kumimoji="1" lang="en-US" altLang="ja-JP" sz="1700" b="0" dirty="0">
                        <a:latin typeface="HG丸ｺﾞｼｯｸM-PRO" pitchFamily="50" charset="-128"/>
                        <a:ea typeface="HG丸ｺﾞｼｯｸM-PRO" pitchFamily="50" charset="-128"/>
                      </a:endParaRPr>
                    </a:p>
                  </a:txBody>
                  <a:tcPr marL="91445" marR="91445" marT="45728" marB="45728" anchor="ctr">
                    <a:solidFill>
                      <a:srgbClr val="CCFF99"/>
                    </a:solidFill>
                  </a:tcPr>
                </a:tc>
                <a:tc>
                  <a:txBody>
                    <a:bodyPr/>
                    <a:lstStyle/>
                    <a:p>
                      <a:r>
                        <a:rPr kumimoji="1" lang="ja-JP" altLang="en-US" sz="1700" b="0" dirty="0">
                          <a:latin typeface="HG丸ｺﾞｼｯｸM-PRO" pitchFamily="50" charset="-128"/>
                          <a:ea typeface="HG丸ｺﾞｼｯｸM-PRO" pitchFamily="50" charset="-128"/>
                        </a:rPr>
                        <a:t>税金を納める義務がある人と、</a:t>
                      </a:r>
                    </a:p>
                    <a:p>
                      <a:r>
                        <a:rPr kumimoji="1" lang="ja-JP" altLang="en-US" sz="1700" b="0" dirty="0">
                          <a:latin typeface="HG丸ｺﾞｼｯｸM-PRO" pitchFamily="50" charset="-128"/>
                          <a:ea typeface="HG丸ｺﾞｼｯｸM-PRO" pitchFamily="50" charset="-128"/>
                        </a:rPr>
                        <a:t>その税金を負担する人が異なる</a:t>
                      </a:r>
                    </a:p>
                    <a:p>
                      <a:r>
                        <a:rPr kumimoji="1" lang="ja-JP" altLang="en-US" sz="1700" b="0" dirty="0">
                          <a:latin typeface="HG丸ｺﾞｼｯｸM-PRO" pitchFamily="50" charset="-128"/>
                          <a:ea typeface="HG丸ｺﾞｼｯｸM-PRO" pitchFamily="50" charset="-128"/>
                        </a:rPr>
                        <a:t>税金</a:t>
                      </a:r>
                    </a:p>
                  </a:txBody>
                  <a:tcPr marL="91445" marR="91445" marT="45728" marB="45728" anchor="ctr">
                    <a:solidFill>
                      <a:srgbClr val="FFF0EF"/>
                    </a:solidFill>
                  </a:tcPr>
                </a:tc>
                <a:extLst>
                  <a:ext uri="{0D108BD9-81ED-4DB2-BD59-A6C34878D82A}">
                    <a16:rowId xmlns:a16="http://schemas.microsoft.com/office/drawing/2014/main" val="10002"/>
                  </a:ext>
                </a:extLst>
              </a:tr>
              <a:tr h="1008112">
                <a:tc gridSpan="2">
                  <a:txBody>
                    <a:bodyPr/>
                    <a:lstStyle/>
                    <a:p>
                      <a:pPr algn="ctr"/>
                      <a:r>
                        <a:rPr kumimoji="1" lang="ja-JP" altLang="en-US" sz="2000" dirty="0">
                          <a:latin typeface="HG丸ｺﾞｼｯｸM-PRO" pitchFamily="50" charset="-128"/>
                          <a:ea typeface="HG丸ｺﾞｼｯｸM-PRO" pitchFamily="50" charset="-128"/>
                        </a:rPr>
                        <a:t>特　　　徴</a:t>
                      </a:r>
                    </a:p>
                  </a:txBody>
                  <a:tcPr marL="91445" marR="91445" marT="45728" marB="45728" anchor="ctr">
                    <a:lnB w="12700" cmpd="sng">
                      <a:noFill/>
                    </a:lnB>
                  </a:tcPr>
                </a:tc>
                <a:tc hMerge="1">
                  <a:txBody>
                    <a:bodyPr/>
                    <a:lstStyle/>
                    <a:p>
                      <a:pPr algn="ctr"/>
                      <a:endParaRPr kumimoji="1" lang="ja-JP" altLang="en-US" sz="2000" dirty="0"/>
                    </a:p>
                  </a:txBody>
                  <a:tcPr anchor="ctr"/>
                </a:tc>
                <a:tc>
                  <a:txBody>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ja-JP" altLang="en-US" sz="1700" b="0" dirty="0">
                          <a:latin typeface="HG丸ｺﾞｼｯｸM-PRO" pitchFamily="50" charset="-128"/>
                          <a:ea typeface="HG丸ｺﾞｼｯｸM-PRO" pitchFamily="50" charset="-128"/>
                        </a:rPr>
                        <a:t>高所得者ほど税率が高くなっている。</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1" lang="ja-JP" altLang="en-US" sz="1600" b="0" dirty="0">
                        <a:latin typeface="HG丸ｺﾞｼｯｸM-PRO" pitchFamily="50" charset="-128"/>
                        <a:ea typeface="HG丸ｺﾞｼｯｸM-PRO" pitchFamily="50" charset="-128"/>
                      </a:endParaRPr>
                    </a:p>
                  </a:txBody>
                  <a:tcPr marL="91445" marR="91445" marT="45728" marB="45728" anchor="ctr">
                    <a:lnB w="12700" cap="flat" cmpd="sng" algn="ctr">
                      <a:solidFill>
                        <a:schemeClr val="tx1"/>
                      </a:solidFill>
                      <a:prstDash val="sysDot"/>
                      <a:round/>
                      <a:headEnd type="none" w="med" len="med"/>
                      <a:tailEnd type="none" w="med" len="med"/>
                    </a:lnB>
                    <a:solidFill>
                      <a:srgbClr val="CCFF99"/>
                    </a:solidFill>
                  </a:tcPr>
                </a:tc>
                <a:tc>
                  <a:txBody>
                    <a:bodyPr/>
                    <a:lstStyle/>
                    <a:p>
                      <a:r>
                        <a:rPr kumimoji="1" lang="ja-JP" altLang="en-US" sz="17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消費一般に広く公平に負担を求める税である。</a:t>
                      </a:r>
                      <a:endParaRPr kumimoji="1" lang="en-US" altLang="ja-JP" sz="17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a:p>
                      <a:endParaRPr kumimoji="1" lang="ja-JP" altLang="en-US" sz="17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a:p>
                      <a:endParaRPr kumimoji="1" lang="ja-JP" altLang="en-US" sz="1600" b="0" dirty="0">
                        <a:latin typeface="HG丸ｺﾞｼｯｸM-PRO" pitchFamily="50" charset="-128"/>
                        <a:ea typeface="HG丸ｺﾞｼｯｸM-PRO" pitchFamily="50" charset="-128"/>
                      </a:endParaRPr>
                    </a:p>
                  </a:txBody>
                  <a:tcPr marL="91445" marR="91445" marT="45728" marB="45728" anchor="ctr">
                    <a:lnB w="12700" cap="flat" cmpd="sng" algn="ctr">
                      <a:solidFill>
                        <a:schemeClr val="tx1"/>
                      </a:solidFill>
                      <a:prstDash val="sysDot"/>
                      <a:round/>
                      <a:headEnd type="none" w="med" len="med"/>
                      <a:tailEnd type="none" w="med" len="med"/>
                    </a:lnB>
                    <a:solidFill>
                      <a:srgbClr val="FFF0EF"/>
                    </a:solidFill>
                  </a:tcPr>
                </a:tc>
                <a:extLst>
                  <a:ext uri="{0D108BD9-81ED-4DB2-BD59-A6C34878D82A}">
                    <a16:rowId xmlns:a16="http://schemas.microsoft.com/office/drawing/2014/main" val="10003"/>
                  </a:ext>
                </a:extLst>
              </a:tr>
              <a:tr h="1047704">
                <a:tc rowSpan="2">
                  <a:txBody>
                    <a:bodyPr/>
                    <a:lstStyle/>
                    <a:p>
                      <a:pPr algn="ctr"/>
                      <a:endParaRPr kumimoji="1" lang="en-US" altLang="ja-JP" sz="2000" dirty="0">
                        <a:latin typeface="HG丸ｺﾞｼｯｸM-PRO" pitchFamily="50" charset="-128"/>
                        <a:ea typeface="HG丸ｺﾞｼｯｸM-PRO" pitchFamily="50" charset="-128"/>
                      </a:endParaRPr>
                    </a:p>
                  </a:txBody>
                  <a:tcPr marL="91445" marR="91445" marT="45728" marB="45728" anchor="ctr">
                    <a:lnR w="12700" cap="flat" cmpd="sng" algn="ctr">
                      <a:solidFill>
                        <a:schemeClr val="tx1"/>
                      </a:solidFill>
                      <a:prstDash val="sysDot"/>
                      <a:round/>
                      <a:headEnd type="none" w="med" len="med"/>
                      <a:tailEnd type="none" w="med" len="med"/>
                    </a:lnR>
                    <a:lnT w="12700" cmpd="sng">
                      <a:noFill/>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HG丸ｺﾞｼｯｸM-PRO" pitchFamily="50" charset="-128"/>
                          <a:ea typeface="HG丸ｺﾞｼｯｸM-PRO" pitchFamily="50" charset="-128"/>
                        </a:rPr>
                        <a:t>メ リ ッ ト</a:t>
                      </a:r>
                      <a:endParaRPr kumimoji="1" lang="en-US" altLang="ja-JP" sz="1600" dirty="0">
                        <a:latin typeface="HG丸ｺﾞｼｯｸM-PRO" pitchFamily="50" charset="-128"/>
                        <a:ea typeface="HG丸ｺﾞｼｯｸM-PRO" pitchFamily="50" charset="-128"/>
                      </a:endParaRPr>
                    </a:p>
                  </a:txBody>
                  <a:tcPr marL="91445" marR="91445" marT="45728" marB="45728" anchor="ct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r>
                        <a:rPr kumimoji="1" lang="ja-JP" altLang="en-US" sz="1700" b="0" dirty="0">
                          <a:latin typeface="HG丸ｺﾞｼｯｸM-PRO" pitchFamily="50" charset="-128"/>
                          <a:ea typeface="HG丸ｺﾞｼｯｸM-PRO" pitchFamily="50" charset="-128"/>
                        </a:rPr>
                        <a:t>経済的な負担能力に対し、細かい配慮ができる。</a:t>
                      </a:r>
                      <a:endParaRPr kumimoji="1" lang="en-US" altLang="ja-JP" sz="1700" b="0" dirty="0">
                        <a:latin typeface="HG丸ｺﾞｼｯｸM-PRO" pitchFamily="50" charset="-128"/>
                        <a:ea typeface="HG丸ｺﾞｼｯｸM-PRO" pitchFamily="50" charset="-128"/>
                      </a:endParaRPr>
                    </a:p>
                    <a:p>
                      <a:pPr algn="l"/>
                      <a:r>
                        <a:rPr kumimoji="1" lang="ja-JP" altLang="en-US" sz="1700" b="1" dirty="0">
                          <a:solidFill>
                            <a:schemeClr val="tx1"/>
                          </a:solidFill>
                          <a:latin typeface="HG丸ｺﾞｼｯｸM-PRO" pitchFamily="50" charset="-128"/>
                          <a:ea typeface="HG丸ｺﾞｼｯｸM-PRO" pitchFamily="50" charset="-128"/>
                        </a:rPr>
                        <a:t>所得再分配の効果</a:t>
                      </a:r>
                      <a:r>
                        <a:rPr kumimoji="1" lang="ja-JP" altLang="en-US" sz="1700" b="0" dirty="0">
                          <a:latin typeface="HG丸ｺﾞｼｯｸM-PRO" pitchFamily="50" charset="-128"/>
                          <a:ea typeface="HG丸ｺﾞｼｯｸM-PRO" pitchFamily="50" charset="-128"/>
                        </a:rPr>
                        <a:t>（貧富の差を小さくする）がある。</a:t>
                      </a:r>
                    </a:p>
                  </a:txBody>
                  <a:tcPr marL="91445" marR="91445" marT="45728" marB="45728"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CCFF99"/>
                    </a:solidFill>
                  </a:tcPr>
                </a:tc>
                <a:tc>
                  <a:txBody>
                    <a:bodyPr/>
                    <a:lstStyle/>
                    <a:p>
                      <a:r>
                        <a:rPr kumimoji="1" lang="ja-JP" altLang="en-US" sz="1700" b="0" dirty="0">
                          <a:latin typeface="HG丸ｺﾞｼｯｸM-PRO" pitchFamily="50" charset="-128"/>
                          <a:ea typeface="HG丸ｺﾞｼｯｸM-PRO" pitchFamily="50" charset="-128"/>
                        </a:rPr>
                        <a:t>景気に左右されず、安定した税収を確保できる。</a:t>
                      </a:r>
                    </a:p>
                  </a:txBody>
                  <a:tcPr marL="91445" marR="91445" marT="45728" marB="45728"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0EF"/>
                    </a:solidFill>
                  </a:tcPr>
                </a:tc>
                <a:extLst>
                  <a:ext uri="{0D108BD9-81ED-4DB2-BD59-A6C34878D82A}">
                    <a16:rowId xmlns:a16="http://schemas.microsoft.com/office/drawing/2014/main" val="10004"/>
                  </a:ext>
                </a:extLst>
              </a:tr>
              <a:tr h="784024">
                <a:tc vMerge="1">
                  <a:txBody>
                    <a:bodyPr/>
                    <a:lstStyle/>
                    <a:p>
                      <a:pPr algn="ctr"/>
                      <a:endParaRPr kumimoji="1" lang="en-US" altLang="ja-JP"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HG丸ｺﾞｼｯｸM-PRO" pitchFamily="50" charset="-128"/>
                          <a:ea typeface="HG丸ｺﾞｼｯｸM-PRO" pitchFamily="50" charset="-128"/>
                        </a:rPr>
                        <a:t>デメリット</a:t>
                      </a:r>
                      <a:endParaRPr kumimoji="1" lang="en-US" altLang="ja-JP" sz="1600" dirty="0">
                        <a:latin typeface="HG丸ｺﾞｼｯｸM-PRO" pitchFamily="50" charset="-128"/>
                        <a:ea typeface="HG丸ｺﾞｼｯｸM-PRO" pitchFamily="50" charset="-128"/>
                      </a:endParaRPr>
                    </a:p>
                    <a:p>
                      <a:pPr algn="ctr"/>
                      <a:endParaRPr kumimoji="1" lang="en-US" altLang="ja-JP" sz="1600" dirty="0">
                        <a:latin typeface="HG丸ｺﾞｼｯｸM-PRO" pitchFamily="50" charset="-128"/>
                        <a:ea typeface="HG丸ｺﾞｼｯｸM-PRO" pitchFamily="50" charset="-128"/>
                      </a:endParaRPr>
                    </a:p>
                  </a:txBody>
                  <a:tcPr marL="91445" marR="91445" marT="45728" marB="45728" anchor="ct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tcPr>
                </a:tc>
                <a:tc>
                  <a:txBody>
                    <a:bodyPr/>
                    <a:lstStyle/>
                    <a:p>
                      <a:pPr algn="l"/>
                      <a:r>
                        <a:rPr kumimoji="1" lang="ja-JP" altLang="en-US" sz="1700" b="0" dirty="0">
                          <a:latin typeface="HG丸ｺﾞｼｯｸM-PRO" pitchFamily="50" charset="-128"/>
                          <a:ea typeface="HG丸ｺﾞｼｯｸM-PRO" pitchFamily="50" charset="-128"/>
                        </a:rPr>
                        <a:t>税の負担感が大きくなり、勤労意欲を損なう。</a:t>
                      </a:r>
                      <a:endParaRPr kumimoji="1" lang="en-US" altLang="ja-JP" sz="1700" b="0" dirty="0">
                        <a:latin typeface="HG丸ｺﾞｼｯｸM-PRO" pitchFamily="50" charset="-128"/>
                        <a:ea typeface="HG丸ｺﾞｼｯｸM-PRO" pitchFamily="50" charset="-128"/>
                      </a:endParaRPr>
                    </a:p>
                    <a:p>
                      <a:pPr algn="l"/>
                      <a:r>
                        <a:rPr kumimoji="1" lang="ja-JP" altLang="en-US" sz="1700" b="0" dirty="0">
                          <a:latin typeface="HG丸ｺﾞｼｯｸM-PRO" pitchFamily="50" charset="-128"/>
                          <a:ea typeface="HG丸ｺﾞｼｯｸM-PRO" pitchFamily="50" charset="-128"/>
                        </a:rPr>
                        <a:t>景気に左右される。</a:t>
                      </a:r>
                    </a:p>
                  </a:txBody>
                  <a:tcPr marL="91445" marR="91445" marT="45728" marB="45728" anchor="ctr">
                    <a:lnT w="12700" cap="flat" cmpd="sng" algn="ctr">
                      <a:solidFill>
                        <a:schemeClr val="tx1"/>
                      </a:solidFill>
                      <a:prstDash val="sysDot"/>
                      <a:round/>
                      <a:headEnd type="none" w="med" len="med"/>
                      <a:tailEnd type="none" w="med" len="med"/>
                    </a:lnT>
                    <a:solidFill>
                      <a:srgbClr val="CCFF99"/>
                    </a:solidFill>
                  </a:tcPr>
                </a:tc>
                <a:tc>
                  <a:txBody>
                    <a:bodyPr/>
                    <a:lstStyle/>
                    <a:p>
                      <a:r>
                        <a:rPr kumimoji="1" lang="ja-JP" altLang="en-US" sz="1700" b="0" dirty="0">
                          <a:latin typeface="HG丸ｺﾞｼｯｸM-PRO" pitchFamily="50" charset="-128"/>
                          <a:ea typeface="HG丸ｺﾞｼｯｸM-PRO" pitchFamily="50" charset="-128"/>
                        </a:rPr>
                        <a:t>低所得者ほど所得に対する負担が大きくなる傾向がある。</a:t>
                      </a:r>
                    </a:p>
                  </a:txBody>
                  <a:tcPr marL="91445" marR="91445" marT="45728" marB="45728" anchor="ctr">
                    <a:lnT w="12700" cap="flat" cmpd="sng" algn="ctr">
                      <a:solidFill>
                        <a:schemeClr val="tx1"/>
                      </a:solidFill>
                      <a:prstDash val="sysDot"/>
                      <a:round/>
                      <a:headEnd type="none" w="med" len="med"/>
                      <a:tailEnd type="none" w="med" len="med"/>
                    </a:lnT>
                    <a:solidFill>
                      <a:srgbClr val="FFF0EF"/>
                    </a:solidFill>
                  </a:tcPr>
                </a:tc>
                <a:extLst>
                  <a:ext uri="{0D108BD9-81ED-4DB2-BD59-A6C34878D82A}">
                    <a16:rowId xmlns:a16="http://schemas.microsoft.com/office/drawing/2014/main" val="10005"/>
                  </a:ext>
                </a:extLst>
              </a:tr>
            </a:tbl>
          </a:graphicData>
        </a:graphic>
      </p:graphicFrame>
      <p:sp>
        <p:nvSpPr>
          <p:cNvPr id="4" name="正方形/長方形 3"/>
          <p:cNvSpPr/>
          <p:nvPr/>
        </p:nvSpPr>
        <p:spPr>
          <a:xfrm>
            <a:off x="4356100" y="3241675"/>
            <a:ext cx="936625" cy="287338"/>
          </a:xfrm>
          <a:prstGeom prst="rect">
            <a:avLst/>
          </a:prstGeom>
          <a:solidFill>
            <a:schemeClr val="bg1"/>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b="1" dirty="0">
                <a:solidFill>
                  <a:schemeClr val="tx1"/>
                </a:solidFill>
                <a:latin typeface="HG丸ｺﾞｼｯｸM-PRO" pitchFamily="50" charset="-128"/>
                <a:ea typeface="HG丸ｺﾞｼｯｸM-PRO" pitchFamily="50" charset="-128"/>
              </a:rPr>
              <a:t>直接税</a:t>
            </a:r>
          </a:p>
        </p:txBody>
      </p:sp>
      <p:sp>
        <p:nvSpPr>
          <p:cNvPr id="5" name="正方形/長方形 4"/>
          <p:cNvSpPr/>
          <p:nvPr/>
        </p:nvSpPr>
        <p:spPr>
          <a:xfrm>
            <a:off x="7681913" y="3241675"/>
            <a:ext cx="935037" cy="287338"/>
          </a:xfrm>
          <a:prstGeom prst="rect">
            <a:avLst/>
          </a:prstGeom>
          <a:solidFill>
            <a:schemeClr val="bg1"/>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b="1" dirty="0">
                <a:solidFill>
                  <a:schemeClr val="tx1"/>
                </a:solidFill>
                <a:latin typeface="HG丸ｺﾞｼｯｸM-PRO" pitchFamily="50" charset="-128"/>
                <a:ea typeface="HG丸ｺﾞｼｯｸM-PRO" pitchFamily="50" charset="-128"/>
              </a:rPr>
              <a:t>間接税</a:t>
            </a:r>
          </a:p>
        </p:txBody>
      </p:sp>
      <p:sp>
        <p:nvSpPr>
          <p:cNvPr id="6" name="正方形/長方形 5"/>
          <p:cNvSpPr/>
          <p:nvPr/>
        </p:nvSpPr>
        <p:spPr>
          <a:xfrm>
            <a:off x="2195513" y="4259263"/>
            <a:ext cx="1295400" cy="287337"/>
          </a:xfrm>
          <a:prstGeom prst="rect">
            <a:avLst/>
          </a:prstGeom>
          <a:solidFill>
            <a:schemeClr val="bg1"/>
          </a:solid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b="1" dirty="0">
                <a:solidFill>
                  <a:schemeClr val="tx1"/>
                </a:solidFill>
                <a:latin typeface="HG丸ｺﾞｼｯｸM-PRO" pitchFamily="50" charset="-128"/>
                <a:ea typeface="HG丸ｺﾞｼｯｸM-PRO" pitchFamily="50" charset="-128"/>
              </a:rPr>
              <a:t>累進課税</a:t>
            </a:r>
          </a:p>
        </p:txBody>
      </p:sp>
      <p:sp>
        <p:nvSpPr>
          <p:cNvPr id="7" name="正方形/長方形 6"/>
          <p:cNvSpPr/>
          <p:nvPr/>
        </p:nvSpPr>
        <p:spPr>
          <a:xfrm>
            <a:off x="3708400" y="4186238"/>
            <a:ext cx="1584325" cy="360362"/>
          </a:xfrm>
          <a:prstGeom prst="rect">
            <a:avLst/>
          </a:prstGeom>
          <a:solidFill>
            <a:schemeClr val="bg1"/>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000" b="1" dirty="0">
                <a:solidFill>
                  <a:srgbClr val="FF0000"/>
                </a:solidFill>
                <a:latin typeface="HG丸ｺﾞｼｯｸM-PRO" pitchFamily="50" charset="-128"/>
                <a:ea typeface="HG丸ｺﾞｼｯｸM-PRO" pitchFamily="50" charset="-128"/>
              </a:rPr>
              <a:t>垂直的公平</a:t>
            </a:r>
          </a:p>
        </p:txBody>
      </p:sp>
      <p:sp>
        <p:nvSpPr>
          <p:cNvPr id="8" name="正方形/長方形 7"/>
          <p:cNvSpPr/>
          <p:nvPr/>
        </p:nvSpPr>
        <p:spPr>
          <a:xfrm>
            <a:off x="7050088" y="4186238"/>
            <a:ext cx="1584325" cy="360362"/>
          </a:xfrm>
          <a:prstGeom prst="rect">
            <a:avLst/>
          </a:prstGeom>
          <a:solidFill>
            <a:schemeClr val="bg1"/>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000" b="1" dirty="0">
                <a:solidFill>
                  <a:srgbClr val="FF0000"/>
                </a:solidFill>
                <a:latin typeface="HG丸ｺﾞｼｯｸM-PRO" pitchFamily="50" charset="-128"/>
                <a:ea typeface="HG丸ｺﾞｼｯｸM-PRO" pitchFamily="50" charset="-128"/>
              </a:rPr>
              <a:t>水平的公平</a:t>
            </a:r>
          </a:p>
        </p:txBody>
      </p:sp>
      <p:sp>
        <p:nvSpPr>
          <p:cNvPr id="11" name="タイトル 2"/>
          <p:cNvSpPr txBox="1">
            <a:spLocks/>
          </p:cNvSpPr>
          <p:nvPr/>
        </p:nvSpPr>
        <p:spPr>
          <a:xfrm>
            <a:off x="0" y="2"/>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atin typeface="メイリオ" panose="020B0604030504040204" pitchFamily="50" charset="-128"/>
                <a:ea typeface="メイリオ" panose="020B0604030504040204" pitchFamily="50" charset="-128"/>
              </a:rPr>
              <a:t>垂直的公平・水平的公平</a:t>
            </a:r>
            <a:endParaRPr lang="ja-JP" altLang="en-US" sz="3200" b="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786887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Rectangle 5"/>
          <p:cNvSpPr>
            <a:spLocks noChangeArrowheads="1"/>
          </p:cNvSpPr>
          <p:nvPr/>
        </p:nvSpPr>
        <p:spPr bwMode="auto">
          <a:xfrm>
            <a:off x="3418693" y="3044299"/>
            <a:ext cx="547378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自ら考えることが大切</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タイトル 2"/>
          <p:cNvSpPr>
            <a:spLocks noGrp="1"/>
          </p:cNvSpPr>
          <p:nvPr>
            <p:ph type="title"/>
          </p:nvPr>
        </p:nvSpPr>
        <p:spPr/>
        <p:txBody>
          <a:bodyPr anchor="ctr"/>
          <a:lstStyle/>
          <a:p>
            <a:pPr>
              <a:lnSpc>
                <a:spcPct val="100000"/>
              </a:lnSpc>
            </a:pPr>
            <a:r>
              <a:rPr lang="ja-JP" altLang="en-US"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おわりに</a:t>
            </a:r>
            <a:endParaRPr kumimoji="1" lang="ja-JP" altLang="en-US"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8567738" y="6453188"/>
            <a:ext cx="576262" cy="404812"/>
          </a:xfrm>
        </p:spPr>
        <p:txBody>
          <a:bodyPr/>
          <a:lstStyle/>
          <a:p>
            <a:fld id="{C870111A-7876-4376-AA8A-B94741648D09}"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t>31</a:t>
            </a:fld>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2200035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ChangeArrowheads="1"/>
          </p:cNvSpPr>
          <p:nvPr/>
        </p:nvSpPr>
        <p:spPr bwMode="auto">
          <a:xfrm>
            <a:off x="775451" y="1340768"/>
            <a:ext cx="7612973" cy="2400657"/>
          </a:xfrm>
          <a:prstGeom prst="rect">
            <a:avLst/>
          </a:prstGeom>
          <a:noFill/>
          <a:ln w="9525">
            <a:noFill/>
            <a:miter lim="800000"/>
            <a:headEnd/>
            <a:tailEnd/>
          </a:ln>
        </p:spPr>
        <p:txBody>
          <a:bodyPr wrap="square">
            <a:spAutoFit/>
          </a:bodyPr>
          <a:lstStyle/>
          <a:p>
            <a:pPr eaLnBrk="1" hangingPunct="1">
              <a:lnSpc>
                <a:spcPts val="6000"/>
              </a:lnSpc>
              <a:defRPr/>
            </a:pPr>
            <a:r>
              <a:rPr lang="ja-JP" altLang="en-US" sz="4400" b="1" spc="350" dirty="0">
                <a:solidFill>
                  <a:schemeClr val="tx1">
                    <a:lumMod val="95000"/>
                    <a:lumOff val="5000"/>
                  </a:schemeClr>
                </a:solidFill>
                <a:latin typeface="メイリオ" panose="020B0604030504040204" pitchFamily="50" charset="-128"/>
                <a:ea typeface="メイリオ" panose="020B0604030504040204" pitchFamily="50" charset="-128"/>
              </a:rPr>
              <a:t>　税金に対して正しく理解し、国や社会の在り方を自ら考えることが大切です</a:t>
            </a:r>
            <a:r>
              <a:rPr lang="ja-JP" altLang="en-US" sz="4400" b="1" dirty="0">
                <a:solidFill>
                  <a:schemeClr val="tx1">
                    <a:lumMod val="95000"/>
                    <a:lumOff val="5000"/>
                  </a:schemeClr>
                </a:solidFill>
                <a:latin typeface="メイリオ" panose="020B0604030504040204" pitchFamily="50" charset="-128"/>
                <a:ea typeface="メイリオ" panose="020B0604030504040204" pitchFamily="50" charset="-128"/>
              </a:rPr>
              <a:t>。</a:t>
            </a:r>
          </a:p>
        </p:txBody>
      </p:sp>
      <p:sp>
        <p:nvSpPr>
          <p:cNvPr id="8" name="タイトル 2"/>
          <p:cNvSpPr>
            <a:spLocks noGrp="1"/>
          </p:cNvSpPr>
          <p:nvPr>
            <p:ph type="title"/>
          </p:nvPr>
        </p:nvSpPr>
        <p:spPr>
          <a:xfrm>
            <a:off x="0" y="2"/>
            <a:ext cx="9140400" cy="972000"/>
          </a:xfrm>
          <a:solidFill>
            <a:srgbClr val="0070C0"/>
          </a:solidFill>
        </p:spPr>
        <p:txBody>
          <a:bodyPr anchor="ctr">
            <a:normAutofit/>
          </a:bodyPr>
          <a:lstStyle/>
          <a:p>
            <a:pPr>
              <a:lnSpc>
                <a:spcPct val="150000"/>
              </a:lnSpc>
            </a:pPr>
            <a:r>
              <a:rPr lang="ja-JP" altLang="en-US" sz="3600" dirty="0">
                <a:latin typeface="メイリオ" panose="020B0604030504040204" pitchFamily="50" charset="-128"/>
                <a:ea typeface="メイリオ" panose="020B0604030504040204" pitchFamily="50" charset="-128"/>
              </a:rPr>
              <a:t>自ら考えることが大切</a:t>
            </a:r>
            <a:endParaRPr kumimoji="1" lang="ja-JP" altLang="en-US" sz="3200" b="0" dirty="0">
              <a:latin typeface="メイリオ" panose="020B0604030504040204" pitchFamily="50" charset="-128"/>
              <a:ea typeface="メイリオ" panose="020B0604030504040204" pitchFamily="50" charset="-128"/>
            </a:endParaRPr>
          </a:p>
        </p:txBody>
      </p:sp>
      <p:pic>
        <p:nvPicPr>
          <p:cNvPr id="10" name="図 9" descr="zaimu_Illust-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3982" y="3861048"/>
            <a:ext cx="3595910" cy="2426556"/>
          </a:xfrm>
          <a:prstGeom prst="rect">
            <a:avLst/>
          </a:prstGeom>
        </p:spPr>
      </p:pic>
    </p:spTree>
    <p:extLst>
      <p:ext uri="{BB962C8B-B14F-4D97-AF65-F5344CB8AC3E}">
        <p14:creationId xmlns:p14="http://schemas.microsoft.com/office/powerpoint/2010/main" val="5095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bwMode="auto">
          <a:xfrm>
            <a:off x="147000" y="2009676"/>
            <a:ext cx="8820000" cy="4573808"/>
          </a:xfrm>
          <a:prstGeom prst="rect">
            <a:avLst/>
          </a:prstGeom>
          <a:solidFill>
            <a:srgbClr val="FFFFCC"/>
          </a:solidFill>
          <a:ln w="12700" cap="flat" cmpd="sng" algn="ctr">
            <a:noFill/>
            <a:prstDash val="solid"/>
            <a:miter lim="800000"/>
          </a:ln>
          <a:effectLst/>
        </p:spPr>
        <p:txBody>
          <a:bodyPr anchor="ctr"/>
          <a:lstStyle/>
          <a:p>
            <a:pPr marL="153035" indent="-153035">
              <a:lnSpc>
                <a:spcPts val="2500"/>
              </a:lnSpc>
              <a:spcAft>
                <a:spcPts val="0"/>
              </a:spcAft>
              <a:defRPr/>
            </a:pPr>
            <a:r>
              <a:rPr lang="ja-JP" sz="1200" b="1" kern="100" dirty="0">
                <a:solidFill>
                  <a:srgbClr val="000000"/>
                </a:solidFill>
                <a:latin typeface="ＭＳ 明朝" panose="02020609040205080304" pitchFamily="17" charset="-128"/>
                <a:ea typeface="HG丸ｺﾞｼｯｸM-PRO" panose="020F0600000000000000" pitchFamily="50" charset="-128"/>
                <a:cs typeface="Times New Roman" panose="02020603050405020304" pitchFamily="18" charset="0"/>
              </a:rPr>
              <a:t>　　</a:t>
            </a:r>
            <a:endParaRPr lang="ja-JP" sz="11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grpSp>
        <p:nvGrpSpPr>
          <p:cNvPr id="4" name="グループ化 3"/>
          <p:cNvGrpSpPr/>
          <p:nvPr/>
        </p:nvGrpSpPr>
        <p:grpSpPr>
          <a:xfrm>
            <a:off x="6696883" y="4424288"/>
            <a:ext cx="2051581" cy="1200887"/>
            <a:chOff x="9063462" y="4128828"/>
            <a:chExt cx="2735441" cy="1601182"/>
          </a:xfrm>
        </p:grpSpPr>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2421" y="4128828"/>
              <a:ext cx="1806482" cy="1601182"/>
            </a:xfrm>
            <a:prstGeom prst="rect">
              <a:avLst/>
            </a:prstGeom>
            <a:ln w="6350">
              <a:noFill/>
            </a:ln>
          </p:spPr>
        </p:pic>
        <p:sp>
          <p:nvSpPr>
            <p:cNvPr id="19" name="右矢印 18"/>
            <p:cNvSpPr/>
            <p:nvPr/>
          </p:nvSpPr>
          <p:spPr>
            <a:xfrm rot="1972319">
              <a:off x="9063462" y="4129110"/>
              <a:ext cx="778862" cy="79017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grpSp>
      <p:pic>
        <p:nvPicPr>
          <p:cNvPr id="21" name="図 20" descr="zaimu_Illust-29.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055" y="4318152"/>
            <a:ext cx="2194907" cy="1343096"/>
          </a:xfrm>
          <a:prstGeom prst="rect">
            <a:avLst/>
          </a:prstGeom>
        </p:spPr>
      </p:pic>
      <p:grpSp>
        <p:nvGrpSpPr>
          <p:cNvPr id="3" name="グループ化 2"/>
          <p:cNvGrpSpPr/>
          <p:nvPr/>
        </p:nvGrpSpPr>
        <p:grpSpPr>
          <a:xfrm>
            <a:off x="2602985" y="3887761"/>
            <a:ext cx="3870831" cy="1800200"/>
            <a:chOff x="3585562" y="3299470"/>
            <a:chExt cx="5161108" cy="1940058"/>
          </a:xfrm>
        </p:grpSpPr>
        <p:pic>
          <p:nvPicPr>
            <p:cNvPr id="24" name="図 23" descr="zaimu_Illust-33.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1938" y="3299470"/>
              <a:ext cx="3994732" cy="1940058"/>
            </a:xfrm>
            <a:prstGeom prst="rect">
              <a:avLst/>
            </a:prstGeom>
          </p:spPr>
        </p:pic>
        <p:sp>
          <p:nvSpPr>
            <p:cNvPr id="25" name="右矢印 24"/>
            <p:cNvSpPr/>
            <p:nvPr/>
          </p:nvSpPr>
          <p:spPr>
            <a:xfrm rot="19709688">
              <a:off x="3585562" y="3755327"/>
              <a:ext cx="778863" cy="79017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grpSp>
      <p:sp>
        <p:nvSpPr>
          <p:cNvPr id="22" name="タイトル 2"/>
          <p:cNvSpPr txBox="1">
            <a:spLocks/>
          </p:cNvSpPr>
          <p:nvPr/>
        </p:nvSpPr>
        <p:spPr>
          <a:xfrm>
            <a:off x="0" y="2"/>
            <a:ext cx="9140400" cy="972000"/>
          </a:xfrm>
          <a:prstGeom prst="rect">
            <a:avLst/>
          </a:prstGeom>
          <a:solidFill>
            <a:srgbClr val="0070C0"/>
          </a:solidFill>
        </p:spPr>
        <p:txBody>
          <a:bodyPr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atin typeface="メイリオ" panose="020B0604030504040204" pitchFamily="50" charset="-128"/>
                <a:ea typeface="メイリオ" panose="020B0604030504040204" pitchFamily="50" charset="-128"/>
              </a:rPr>
              <a:t>消費税の旅</a:t>
            </a:r>
            <a:endParaRPr lang="ja-JP" altLang="en-US" sz="3600" b="0" dirty="0">
              <a:latin typeface="メイリオ" panose="020B0604030504040204" pitchFamily="50" charset="-128"/>
              <a:ea typeface="メイリオ" panose="020B0604030504040204" pitchFamily="50" charset="-128"/>
            </a:endParaRPr>
          </a:p>
        </p:txBody>
      </p:sp>
      <p:sp>
        <p:nvSpPr>
          <p:cNvPr id="29" name="Rectangle 3"/>
          <p:cNvSpPr>
            <a:spLocks noChangeArrowheads="1"/>
          </p:cNvSpPr>
          <p:nvPr/>
        </p:nvSpPr>
        <p:spPr bwMode="auto">
          <a:xfrm>
            <a:off x="147000" y="1281540"/>
            <a:ext cx="658772" cy="720000"/>
          </a:xfrm>
          <a:prstGeom prst="rect">
            <a:avLst/>
          </a:prstGeom>
          <a:solidFill>
            <a:srgbClr val="808000"/>
          </a:solidFill>
          <a:ln>
            <a:noFill/>
          </a:ln>
          <a:effec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endParaRPr lang="ja-JP" altLang="en-US"/>
          </a:p>
        </p:txBody>
      </p:sp>
      <p:sp>
        <p:nvSpPr>
          <p:cNvPr id="33" name="テキスト ボックス 35"/>
          <p:cNvSpPr txBox="1">
            <a:spLocks noChangeArrowheads="1"/>
          </p:cNvSpPr>
          <p:nvPr/>
        </p:nvSpPr>
        <p:spPr bwMode="auto">
          <a:xfrm>
            <a:off x="393063" y="1287890"/>
            <a:ext cx="8571425" cy="702000"/>
          </a:xfrm>
          <a:prstGeom prst="rect">
            <a:avLst/>
          </a:prstGeom>
          <a:solidFill>
            <a:srgbClr val="92D050"/>
          </a:solidFill>
          <a:ln w="9525">
            <a:solidFill>
              <a:srgbClr val="92D050"/>
            </a:solidFill>
            <a:miter lim="800000"/>
            <a:headEnd/>
            <a:tailEnd/>
          </a:ln>
        </p:spPr>
        <p:txBody>
          <a:bodyPr tIns="0" bIns="36000"/>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endParaRPr lang="ja-JP" altLang="en-US"/>
          </a:p>
        </p:txBody>
      </p:sp>
      <p:sp>
        <p:nvSpPr>
          <p:cNvPr id="34" name="テキスト ボックス 33"/>
          <p:cNvSpPr txBox="1"/>
          <p:nvPr/>
        </p:nvSpPr>
        <p:spPr>
          <a:xfrm>
            <a:off x="411941" y="1430361"/>
            <a:ext cx="8192507" cy="523220"/>
          </a:xfrm>
          <a:prstGeom prst="rect">
            <a:avLst/>
          </a:prstGeom>
          <a:noFill/>
        </p:spPr>
        <p:txBody>
          <a:bodyPr wrap="square" rtlCol="0">
            <a:spAutoFit/>
          </a:bodyPr>
          <a:lstStyle/>
          <a:p>
            <a:r>
              <a:rPr lang="ja-JP" altLang="en-US" sz="2800" b="1" dirty="0">
                <a:solidFill>
                  <a:schemeClr val="bg1"/>
                </a:solidFill>
                <a:latin typeface="メイリオ" panose="020B0604030504040204" pitchFamily="50" charset="-128"/>
                <a:ea typeface="メイリオ" panose="020B0604030504040204" pitchFamily="50" charset="-128"/>
              </a:rPr>
              <a:t>消費税はどのようにして納められるのでしょう</a:t>
            </a:r>
          </a:p>
        </p:txBody>
      </p:sp>
      <p:sp>
        <p:nvSpPr>
          <p:cNvPr id="35" name="正方形/長方形 34"/>
          <p:cNvSpPr>
            <a:spLocks noChangeArrowheads="1"/>
          </p:cNvSpPr>
          <p:nvPr/>
        </p:nvSpPr>
        <p:spPr bwMode="auto">
          <a:xfrm>
            <a:off x="1518608" y="2446833"/>
            <a:ext cx="2753887" cy="106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2800" b="1" dirty="0">
                <a:latin typeface="メイリオ" panose="020B0604030504040204" pitchFamily="50" charset="-128"/>
                <a:ea typeface="メイリオ" panose="020B0604030504040204" pitchFamily="50" charset="-128"/>
              </a:rPr>
              <a:t>お店で代金と</a:t>
            </a:r>
            <a:endParaRPr lang="en-US" altLang="ja-JP" sz="2800" b="1" dirty="0">
              <a:latin typeface="メイリオ" panose="020B0604030504040204" pitchFamily="50" charset="-128"/>
              <a:ea typeface="メイリオ" panose="020B0604030504040204" pitchFamily="50" charset="-128"/>
            </a:endParaRPr>
          </a:p>
          <a:p>
            <a:pPr eaLnBrk="1" hangingPunct="1">
              <a:spcBef>
                <a:spcPct val="0"/>
              </a:spcBef>
              <a:buClrTx/>
              <a:buSzTx/>
              <a:buFontTx/>
              <a:buNone/>
            </a:pPr>
            <a:r>
              <a:rPr lang="ja-JP" altLang="en-US" sz="2800" b="1" dirty="0">
                <a:latin typeface="メイリオ" panose="020B0604030504040204" pitchFamily="50" charset="-128"/>
                <a:ea typeface="メイリオ" panose="020B0604030504040204" pitchFamily="50" charset="-128"/>
              </a:rPr>
              <a:t>一緒に支払う</a:t>
            </a:r>
          </a:p>
        </p:txBody>
      </p:sp>
      <p:sp>
        <p:nvSpPr>
          <p:cNvPr id="36" name="正方形/長方形 35"/>
          <p:cNvSpPr>
            <a:spLocks noChangeArrowheads="1"/>
          </p:cNvSpPr>
          <p:nvPr/>
        </p:nvSpPr>
        <p:spPr bwMode="auto">
          <a:xfrm>
            <a:off x="5282698" y="2511174"/>
            <a:ext cx="3471228" cy="106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2800" b="1" dirty="0">
                <a:latin typeface="メイリオ" panose="020B0604030504040204" pitchFamily="50" charset="-128"/>
                <a:ea typeface="メイリオ" panose="020B0604030504040204" pitchFamily="50" charset="-128"/>
              </a:rPr>
              <a:t>預かった消費税を</a:t>
            </a:r>
            <a:endParaRPr lang="en-US" altLang="ja-JP" sz="2800" b="1" dirty="0">
              <a:latin typeface="メイリオ" panose="020B0604030504040204" pitchFamily="50" charset="-128"/>
              <a:ea typeface="メイリオ" panose="020B0604030504040204" pitchFamily="50" charset="-128"/>
            </a:endParaRPr>
          </a:p>
          <a:p>
            <a:pPr eaLnBrk="1" hangingPunct="1">
              <a:spcBef>
                <a:spcPct val="0"/>
              </a:spcBef>
              <a:buClrTx/>
              <a:buSzTx/>
              <a:buFontTx/>
              <a:buNone/>
            </a:pPr>
            <a:r>
              <a:rPr lang="ja-JP" altLang="en-US" sz="2800" b="1" dirty="0">
                <a:latin typeface="メイリオ" panose="020B0604030504040204" pitchFamily="50" charset="-128"/>
                <a:ea typeface="メイリオ" panose="020B0604030504040204" pitchFamily="50" charset="-128"/>
              </a:rPr>
              <a:t>計算して納める。</a:t>
            </a:r>
          </a:p>
        </p:txBody>
      </p:sp>
    </p:spTree>
    <p:custDataLst>
      <p:tags r:id="rId1"/>
    </p:custDataLst>
    <p:extLst>
      <p:ext uri="{BB962C8B-B14F-4D97-AF65-F5344CB8AC3E}">
        <p14:creationId xmlns:p14="http://schemas.microsoft.com/office/powerpoint/2010/main" val="27297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1"/>
                                          </p:val>
                                        </p:tav>
                                        <p:tav tm="100000">
                                          <p:val>
                                            <p:strVal val="#ppt_y"/>
                                          </p:val>
                                        </p:tav>
                                      </p:tavLst>
                                    </p:anim>
                                  </p:childTnLst>
                                </p:cTn>
                              </p:par>
                              <p:par>
                                <p:cTn id="23" presetID="22" presetClass="entr" presetSubtype="8"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left)">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51846CF-6341-4A97-99AC-FF7ED21159A0}"/>
              </a:ext>
            </a:extLst>
          </p:cNvPr>
          <p:cNvPicPr>
            <a:picLocks noChangeAspect="1"/>
          </p:cNvPicPr>
          <p:nvPr/>
        </p:nvPicPr>
        <p:blipFill>
          <a:blip r:embed="rId3"/>
          <a:stretch>
            <a:fillRect/>
          </a:stretch>
        </p:blipFill>
        <p:spPr>
          <a:xfrm>
            <a:off x="224253" y="2420888"/>
            <a:ext cx="8919747" cy="2538748"/>
          </a:xfrm>
          <a:prstGeom prst="rect">
            <a:avLst/>
          </a:prstGeom>
        </p:spPr>
      </p:pic>
      <p:sp>
        <p:nvSpPr>
          <p:cNvPr id="9" name="正方形/長方形 8"/>
          <p:cNvSpPr/>
          <p:nvPr/>
        </p:nvSpPr>
        <p:spPr>
          <a:xfrm>
            <a:off x="5580112" y="5823197"/>
            <a:ext cx="3474194" cy="611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dirty="0">
                <a:solidFill>
                  <a:schemeClr val="tx1"/>
                </a:solidFill>
                <a:latin typeface="メイリオ" panose="020B0604030504040204" pitchFamily="50" charset="-128"/>
                <a:ea typeface="メイリオ" panose="020B0604030504040204" pitchFamily="50" charset="-128"/>
              </a:rPr>
              <a:t>＊</a:t>
            </a:r>
            <a:r>
              <a:rPr lang="en-US" altLang="ja-JP" sz="1400" dirty="0">
                <a:solidFill>
                  <a:schemeClr val="tx1"/>
                </a:solidFill>
                <a:latin typeface="メイリオ" panose="020B0604030504040204" pitchFamily="50" charset="-128"/>
                <a:ea typeface="メイリオ" panose="020B0604030504040204" pitchFamily="50" charset="-128"/>
              </a:rPr>
              <a:t>2024</a:t>
            </a:r>
            <a:r>
              <a:rPr lang="ja-JP" altLang="en-US" sz="1400" dirty="0">
                <a:solidFill>
                  <a:schemeClr val="tx1"/>
                </a:solidFill>
                <a:latin typeface="メイリオ" panose="020B0604030504040204" pitchFamily="50" charset="-128"/>
                <a:ea typeface="メイリオ" panose="020B0604030504040204" pitchFamily="50" charset="-128"/>
              </a:rPr>
              <a:t>年（令和６年）</a:t>
            </a:r>
            <a:r>
              <a:rPr lang="en-US" altLang="ja-JP" sz="1400" dirty="0">
                <a:solidFill>
                  <a:schemeClr val="tx1"/>
                </a:solidFill>
                <a:latin typeface="メイリオ" panose="020B0604030504040204" pitchFamily="50" charset="-128"/>
                <a:ea typeface="メイリオ" panose="020B0604030504040204" pitchFamily="50" charset="-128"/>
              </a:rPr>
              <a:t>1</a:t>
            </a:r>
            <a:r>
              <a:rPr lang="ja-JP" altLang="en-US" sz="1400" dirty="0">
                <a:solidFill>
                  <a:schemeClr val="tx1"/>
                </a:solidFill>
                <a:latin typeface="メイリオ" panose="020B0604030504040204" pitchFamily="50" charset="-128"/>
                <a:ea typeface="メイリオ" panose="020B0604030504040204" pitchFamily="50" charset="-128"/>
              </a:rPr>
              <a:t>月時点の税率</a:t>
            </a:r>
          </a:p>
        </p:txBody>
      </p:sp>
      <p:sp>
        <p:nvSpPr>
          <p:cNvPr id="13" name="タイトル 2"/>
          <p:cNvSpPr txBox="1">
            <a:spLocks/>
          </p:cNvSpPr>
          <p:nvPr/>
        </p:nvSpPr>
        <p:spPr>
          <a:xfrm>
            <a:off x="0" y="2"/>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消費税率の国際比較</a:t>
            </a:r>
            <a:endParaRPr lang="ja-JP" altLang="en-US" sz="3200" b="0" dirty="0">
              <a:latin typeface="メイリオ" panose="020B0604030504040204" pitchFamily="50" charset="-128"/>
              <a:ea typeface="メイリオ" panose="020B0604030504040204" pitchFamily="50" charset="-128"/>
            </a:endParaRPr>
          </a:p>
        </p:txBody>
      </p:sp>
      <p:sp>
        <p:nvSpPr>
          <p:cNvPr id="8" name="正方形/長方形 7"/>
          <p:cNvSpPr/>
          <p:nvPr/>
        </p:nvSpPr>
        <p:spPr>
          <a:xfrm>
            <a:off x="7124278" y="3071341"/>
            <a:ext cx="400050" cy="23018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 name="正方形/長方形 6"/>
          <p:cNvSpPr/>
          <p:nvPr/>
        </p:nvSpPr>
        <p:spPr>
          <a:xfrm>
            <a:off x="611560" y="2348880"/>
            <a:ext cx="1663700" cy="31683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Tree>
    <p:extLst>
      <p:ext uri="{BB962C8B-B14F-4D97-AF65-F5344CB8AC3E}">
        <p14:creationId xmlns:p14="http://schemas.microsoft.com/office/powerpoint/2010/main" val="943695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6" presetClass="emph" presetSubtype="0" fill="hold" grpId="1" nodeType="afterEffect">
                                  <p:stCondLst>
                                    <p:cond delay="0"/>
                                  </p:stCondLst>
                                  <p:childTnLst>
                                    <p:animEffect transition="out" filter="fade">
                                      <p:cBhvr>
                                        <p:cTn id="11" dur="500" tmFilter="0, 0; .2, .5; .8, .5; 1, 0"/>
                                        <p:tgtEl>
                                          <p:spTgt spid="8"/>
                                        </p:tgtEl>
                                      </p:cBhvr>
                                    </p:animEffect>
                                    <p:animScale>
                                      <p:cBhvr>
                                        <p:cTn id="12" dur="250" autoRev="1" fill="hold"/>
                                        <p:tgtEl>
                                          <p:spTgt spid="8"/>
                                        </p:tgtEl>
                                      </p:cBhvr>
                                      <p:by x="105000" y="105000"/>
                                    </p:animScale>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500"/>
                            </p:stCondLst>
                            <p:childTnLst>
                              <p:par>
                                <p:cTn id="20" presetID="26" presetClass="emph" presetSubtype="0" fill="hold" grpId="1" nodeType="afterEffect">
                                  <p:stCondLst>
                                    <p:cond delay="0"/>
                                  </p:stCondLst>
                                  <p:childTnLst>
                                    <p:animEffect transition="out" filter="fade">
                                      <p:cBhvr>
                                        <p:cTn id="21" dur="500" tmFilter="0, 0; .2, .5; .8, .5; 1, 0"/>
                                        <p:tgtEl>
                                          <p:spTgt spid="7"/>
                                        </p:tgtEl>
                                      </p:cBhvr>
                                    </p:animEffect>
                                    <p:animScale>
                                      <p:cBhvr>
                                        <p:cTn id="22"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5"/>
          <p:cNvSpPr>
            <a:spLocks noChangeArrowheads="1"/>
          </p:cNvSpPr>
          <p:nvPr/>
        </p:nvSpPr>
        <p:spPr bwMode="auto">
          <a:xfrm>
            <a:off x="2051050" y="2205038"/>
            <a:ext cx="66246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lnSpc>
                <a:spcPct val="150000"/>
              </a:lnSpc>
              <a:spcBef>
                <a:spcPct val="20000"/>
              </a:spcBef>
              <a:buClr>
                <a:schemeClr val="tx1"/>
              </a:buClr>
              <a:buSzPct val="60000"/>
              <a:buFont typeface="Wingdings" panose="05000000000000000000" pitchFamily="2" charset="2"/>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Rectangle 5"/>
          <p:cNvSpPr>
            <a:spLocks noChangeArrowheads="1"/>
          </p:cNvSpPr>
          <p:nvPr/>
        </p:nvSpPr>
        <p:spPr bwMode="auto">
          <a:xfrm>
            <a:off x="3419872" y="2132856"/>
            <a:ext cx="5689600"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a:lnSpc>
                <a:spcPct val="150000"/>
              </a:lnSpc>
              <a:spcBef>
                <a:spcPct val="20000"/>
              </a:spcBef>
              <a:buClr>
                <a:schemeClr val="tx1"/>
              </a:buClr>
              <a:buSzPct val="100000"/>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なぜ「税」が必要なのでしょうか？</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公共サービスに使われている税金</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教育に使われている税金</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180975">
              <a:lnSpc>
                <a:spcPct val="150000"/>
              </a:lnSpc>
              <a:spcBef>
                <a:spcPct val="20000"/>
              </a:spcBef>
              <a:buClr>
                <a:schemeClr val="tx1"/>
              </a:buClr>
              <a:buSzPct val="100000"/>
            </a:pPr>
            <a:r>
              <a:rPr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 税金の使い道は誰が決めるの？</a:t>
            </a:r>
            <a:endParaRPr lang="en-US" altLang="ja-JP" sz="28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タイトル 2"/>
          <p:cNvSpPr>
            <a:spLocks noGrp="1"/>
          </p:cNvSpPr>
          <p:nvPr/>
        </p:nvSpPr>
        <p:spPr>
          <a:xfrm>
            <a:off x="30623" y="14750"/>
            <a:ext cx="3419475" cy="6822000"/>
          </a:xfrm>
          <a:prstGeom prst="rect">
            <a:avLst/>
          </a:prstGeom>
          <a:blipFill>
            <a:blip r:embed="rId3"/>
            <a:srcRect/>
            <a:stretch>
              <a:fillRect/>
            </a:stretch>
          </a:blipFill>
          <a:effectLst/>
        </p:spPr>
        <p:txBody>
          <a:bodyPr vert="horz" lIns="91440" tIns="45720" rIns="91440" bIns="45720" rtlCol="0" anchor="ctr">
            <a:normAutofit/>
          </a:bodyPr>
          <a:lstStyle/>
          <a:p>
            <a:pPr algn="ctr">
              <a:spcAft>
                <a:spcPts val="0"/>
              </a:spcAft>
            </a:pPr>
            <a:r>
              <a:rPr lang="ja-JP" altLang="en-US" sz="3200" b="1" dirty="0">
                <a:solidFill>
                  <a:srgbClr val="0D0D0D"/>
                </a:solidFill>
                <a:latin typeface="ＭＳ Ｐゴシック" panose="020B0600070205080204" pitchFamily="50" charset="-128"/>
                <a:ea typeface="メイリオ" panose="020B0604030504040204" pitchFamily="50" charset="-128"/>
                <a:cs typeface="メイリオ" panose="020B0604030504040204" pitchFamily="50" charset="-128"/>
              </a:rPr>
              <a:t>暮らしの中の税</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173531579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252413" y="1052513"/>
            <a:ext cx="8640762" cy="3384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2" name="タイトル 2"/>
          <p:cNvSpPr>
            <a:spLocks noGrp="1"/>
          </p:cNvSpPr>
          <p:nvPr>
            <p:ph type="title"/>
          </p:nvPr>
        </p:nvSpPr>
        <p:spPr>
          <a:xfrm>
            <a:off x="0" y="-14763"/>
            <a:ext cx="9140400" cy="972000"/>
          </a:xfrm>
          <a:solidFill>
            <a:srgbClr val="0070C0"/>
          </a:solidFill>
        </p:spPr>
        <p:txBody>
          <a:bodyPr anchor="ctr">
            <a:normAutofit/>
          </a:bodyPr>
          <a:lstStyle/>
          <a:p>
            <a:pPr algn="ctr">
              <a:lnSpc>
                <a:spcPct val="100000"/>
              </a:lnSpc>
              <a:spcBef>
                <a:spcPts val="600"/>
              </a:spcBef>
            </a:pPr>
            <a:r>
              <a:rPr lang="ja-JP" altLang="en-US" sz="3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なぜ「税」が必要なのでしょうか？</a:t>
            </a:r>
            <a:endParaRPr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 name="グループ化 19"/>
          <p:cNvGrpSpPr>
            <a:grpSpLocks/>
          </p:cNvGrpSpPr>
          <p:nvPr/>
        </p:nvGrpSpPr>
        <p:grpSpPr bwMode="auto">
          <a:xfrm>
            <a:off x="4679950" y="1196975"/>
            <a:ext cx="4213225" cy="1800225"/>
            <a:chOff x="-1188640" y="4812779"/>
            <a:chExt cx="4212000" cy="1800200"/>
          </a:xfrm>
        </p:grpSpPr>
        <p:sp>
          <p:nvSpPr>
            <p:cNvPr id="16" name="角丸四角形 15"/>
            <p:cNvSpPr/>
            <p:nvPr/>
          </p:nvSpPr>
          <p:spPr>
            <a:xfrm>
              <a:off x="-1188640" y="4812779"/>
              <a:ext cx="4212000" cy="1800200"/>
            </a:xfrm>
            <a:prstGeom prst="roundRect">
              <a:avLst>
                <a:gd name="adj" fmla="val 9976"/>
              </a:avLst>
            </a:prstGeom>
            <a:solidFill>
              <a:srgbClr val="0070C0"/>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hangingPunct="1">
                <a:defRPr/>
              </a:pPr>
              <a:r>
                <a:rPr lang="ja-JP" altLang="en-US" sz="2500" b="1" dirty="0">
                  <a:solidFill>
                    <a:schemeClr val="bg1"/>
                  </a:solidFill>
                  <a:latin typeface="メイリオ" panose="020B0604030504040204" pitchFamily="50" charset="-128"/>
                  <a:ea typeface="メイリオ" panose="020B0604030504040204" pitchFamily="50" charset="-128"/>
                </a:rPr>
                <a:t>働くようになると</a:t>
              </a:r>
            </a:p>
            <a:p>
              <a:pPr algn="ctr" eaLnBrk="1" hangingPunct="1">
                <a:defRPr/>
              </a:pPr>
              <a:endParaRPr lang="ja-JP" altLang="en-US" sz="2500" b="1" dirty="0">
                <a:solidFill>
                  <a:schemeClr val="tx1"/>
                </a:solidFill>
                <a:latin typeface="HG丸ｺﾞｼｯｸM-PRO" pitchFamily="50" charset="-128"/>
                <a:ea typeface="HG丸ｺﾞｼｯｸM-PRO" pitchFamily="50" charset="-128"/>
              </a:endParaRPr>
            </a:p>
            <a:p>
              <a:pPr algn="ctr" eaLnBrk="1" hangingPunct="1">
                <a:defRPr/>
              </a:pPr>
              <a:r>
                <a:rPr lang="ja-JP" altLang="en-US" sz="2500" b="1" dirty="0">
                  <a:solidFill>
                    <a:schemeClr val="bg1"/>
                  </a:solidFill>
                  <a:latin typeface="メイリオ" panose="020B0604030504040204" pitchFamily="50" charset="-128"/>
                  <a:ea typeface="メイリオ" panose="020B0604030504040204" pitchFamily="50" charset="-128"/>
                </a:rPr>
                <a:t>所得に応じて</a:t>
              </a:r>
              <a:r>
                <a:rPr lang="ja-JP" altLang="en-US" sz="2800" b="1" dirty="0">
                  <a:solidFill>
                    <a:schemeClr val="bg1"/>
                  </a:solidFill>
                  <a:latin typeface="メイリオ" panose="020B0604030504040204" pitchFamily="50" charset="-128"/>
                  <a:ea typeface="メイリオ" panose="020B0604030504040204" pitchFamily="50" charset="-128"/>
                </a:rPr>
                <a:t>「所得税」</a:t>
              </a:r>
            </a:p>
            <a:p>
              <a:pPr algn="ctr" eaLnBrk="1" hangingPunct="1">
                <a:defRPr/>
              </a:pPr>
              <a:r>
                <a:rPr lang="ja-JP" altLang="en-US" sz="2500" b="1" dirty="0">
                  <a:solidFill>
                    <a:schemeClr val="bg1"/>
                  </a:solidFill>
                  <a:latin typeface="メイリオ" panose="020B0604030504040204" pitchFamily="50" charset="-128"/>
                  <a:ea typeface="メイリオ" panose="020B0604030504040204" pitchFamily="50" charset="-128"/>
                </a:rPr>
                <a:t>を納めるようになります。</a:t>
              </a:r>
            </a:p>
          </p:txBody>
        </p:sp>
        <p:sp>
          <p:nvSpPr>
            <p:cNvPr id="18" name="下矢印 17"/>
            <p:cNvSpPr/>
            <p:nvPr/>
          </p:nvSpPr>
          <p:spPr>
            <a:xfrm>
              <a:off x="307938" y="5357284"/>
              <a:ext cx="1152190" cy="288921"/>
            </a:xfrm>
            <a:prstGeom prst="downArrow">
              <a:avLst>
                <a:gd name="adj1" fmla="val 59941"/>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grpSp>
        <p:nvGrpSpPr>
          <p:cNvPr id="4" name="グループ化 18"/>
          <p:cNvGrpSpPr>
            <a:grpSpLocks/>
          </p:cNvGrpSpPr>
          <p:nvPr/>
        </p:nvGrpSpPr>
        <p:grpSpPr bwMode="auto">
          <a:xfrm>
            <a:off x="266700" y="1181100"/>
            <a:ext cx="4211638" cy="1800225"/>
            <a:chOff x="-2160000" y="2348880"/>
            <a:chExt cx="4212000" cy="1800200"/>
          </a:xfrm>
        </p:grpSpPr>
        <p:sp>
          <p:nvSpPr>
            <p:cNvPr id="15" name="角丸四角形 14"/>
            <p:cNvSpPr/>
            <p:nvPr/>
          </p:nvSpPr>
          <p:spPr>
            <a:xfrm>
              <a:off x="-2160000" y="2348880"/>
              <a:ext cx="4212000" cy="1800200"/>
            </a:xfrm>
            <a:prstGeom prst="roundRect">
              <a:avLst>
                <a:gd name="adj" fmla="val 9976"/>
              </a:avLst>
            </a:prstGeom>
            <a:solidFill>
              <a:srgbClr val="008000"/>
            </a:solidFill>
            <a:ln w="57150">
              <a:solidFill>
                <a:srgbClr val="33CC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hangingPunct="1">
                <a:defRPr/>
              </a:pPr>
              <a:r>
                <a:rPr lang="ja-JP" altLang="en-US" sz="2500" b="1" dirty="0">
                  <a:solidFill>
                    <a:schemeClr val="bg1"/>
                  </a:solidFill>
                  <a:latin typeface="メイリオ" panose="020B0604030504040204" pitchFamily="50" charset="-128"/>
                  <a:ea typeface="メイリオ" panose="020B0604030504040204" pitchFamily="50" charset="-128"/>
                </a:rPr>
                <a:t>店で買い物をすると</a:t>
              </a:r>
            </a:p>
            <a:p>
              <a:pPr algn="ctr" eaLnBrk="1" hangingPunct="1">
                <a:defRPr/>
              </a:pPr>
              <a:endParaRPr lang="ja-JP" altLang="en-US" sz="2500" b="1" dirty="0">
                <a:solidFill>
                  <a:schemeClr val="tx1"/>
                </a:solidFill>
                <a:latin typeface="HG丸ｺﾞｼｯｸM-PRO" pitchFamily="50" charset="-128"/>
                <a:ea typeface="HG丸ｺﾞｼｯｸM-PRO" pitchFamily="50" charset="-128"/>
              </a:endParaRPr>
            </a:p>
            <a:p>
              <a:pPr algn="ctr" eaLnBrk="1" hangingPunct="1">
                <a:defRPr/>
              </a:pPr>
              <a:r>
                <a:rPr lang="ja-JP" altLang="en-US" sz="25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皆が</a:t>
              </a:r>
              <a:r>
                <a:rPr lang="ja-JP" altLang="en-US" sz="2800" b="1" dirty="0">
                  <a:solidFill>
                    <a:schemeClr val="bg1"/>
                  </a:solidFill>
                  <a:latin typeface="メイリオ" panose="020B0604030504040204" pitchFamily="50" charset="-128"/>
                  <a:ea typeface="メイリオ" panose="020B0604030504040204" pitchFamily="50" charset="-128"/>
                </a:rPr>
                <a:t>「消費税」</a:t>
              </a:r>
              <a:r>
                <a:rPr lang="ja-JP" altLang="en-US" sz="25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を</a:t>
              </a:r>
            </a:p>
            <a:p>
              <a:pPr algn="ctr" eaLnBrk="1" hangingPunct="1">
                <a:defRPr/>
              </a:pPr>
              <a:r>
                <a:rPr lang="ja-JP" altLang="en-US" sz="25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負担しています。</a:t>
              </a:r>
            </a:p>
          </p:txBody>
        </p:sp>
        <p:sp>
          <p:nvSpPr>
            <p:cNvPr id="17" name="下矢印 16"/>
            <p:cNvSpPr/>
            <p:nvPr/>
          </p:nvSpPr>
          <p:spPr>
            <a:xfrm>
              <a:off x="-639044" y="2894972"/>
              <a:ext cx="1151037" cy="287334"/>
            </a:xfrm>
            <a:prstGeom prst="downArrow">
              <a:avLst>
                <a:gd name="adj1" fmla="val 59941"/>
                <a:gd name="adj2" fmla="val 50000"/>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sp>
        <p:nvSpPr>
          <p:cNvPr id="23" name="角丸四角形 22"/>
          <p:cNvSpPr/>
          <p:nvPr/>
        </p:nvSpPr>
        <p:spPr>
          <a:xfrm>
            <a:off x="250825" y="3198813"/>
            <a:ext cx="8640763" cy="719137"/>
          </a:xfrm>
          <a:prstGeom prst="roundRect">
            <a:avLst/>
          </a:prstGeom>
          <a:solidFill>
            <a:srgbClr val="FF0000"/>
          </a:solidFill>
          <a:ln w="57150">
            <a:solidFill>
              <a:srgbClr val="FF99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a:spcBef>
                <a:spcPts val="600"/>
              </a:spcBef>
              <a:defRPr/>
            </a:pPr>
            <a:r>
              <a:rPr lang="ja-JP" altLang="en-US" sz="3000" b="1" dirty="0">
                <a:solidFill>
                  <a:schemeClr val="bg1"/>
                </a:solidFill>
                <a:latin typeface="メイリオ" panose="020B0604030504040204" pitchFamily="50" charset="-128"/>
                <a:ea typeface="メイリオ" panose="020B0604030504040204" pitchFamily="50" charset="-128"/>
              </a:rPr>
              <a:t>なぜ、これらの税金が必要なのでしょうか？</a:t>
            </a:r>
          </a:p>
        </p:txBody>
      </p:sp>
      <p:sp>
        <p:nvSpPr>
          <p:cNvPr id="24" name="AutoShape 9"/>
          <p:cNvSpPr>
            <a:spLocks noChangeArrowheads="1"/>
          </p:cNvSpPr>
          <p:nvPr/>
        </p:nvSpPr>
        <p:spPr bwMode="auto">
          <a:xfrm>
            <a:off x="266700" y="4492625"/>
            <a:ext cx="8639175" cy="2103438"/>
          </a:xfrm>
          <a:prstGeom prst="roundRect">
            <a:avLst>
              <a:gd name="adj" fmla="val 7574"/>
            </a:avLst>
          </a:prstGeom>
          <a:solidFill>
            <a:srgbClr val="FFCCCC"/>
          </a:solidFill>
          <a:ln w="76200">
            <a:solidFill>
              <a:srgbClr val="C0C0C0"/>
            </a:solidFill>
            <a:round/>
            <a:headEnd/>
            <a:tailEnd/>
          </a:ln>
          <a:effectLst>
            <a:outerShdw blurRad="50800" dist="38100" dir="2700000" algn="tl" rotWithShape="0">
              <a:prstClr val="black">
                <a:alpha val="40000"/>
              </a:prstClr>
            </a:outerShdw>
          </a:effectLst>
        </p:spPr>
        <p:txBody>
          <a:bodyPr anchor="b"/>
          <a:lstStyle/>
          <a:p>
            <a:pPr marL="36000" indent="360000" eaLnBrk="1" hangingPunct="1">
              <a:lnSpc>
                <a:spcPts val="3800"/>
              </a:lnSpc>
              <a:defRPr/>
            </a:pPr>
            <a:r>
              <a:rPr lang="ja-JP" altLang="en-US" sz="2800" b="1" dirty="0">
                <a:latin typeface="メイリオ" panose="020B0604030504040204" pitchFamily="50" charset="-128"/>
                <a:ea typeface="メイリオ" panose="020B0604030504040204" pitchFamily="50" charset="-128"/>
              </a:rPr>
              <a:t>国民が豊かで安全に暮らすためには、いろいろな公共施設や公共サービスが必要です。</a:t>
            </a:r>
            <a:endParaRPr lang="en-US" altLang="ja-JP" sz="2800" b="1" dirty="0">
              <a:latin typeface="メイリオ" panose="020B0604030504040204" pitchFamily="50" charset="-128"/>
              <a:ea typeface="メイリオ" panose="020B0604030504040204" pitchFamily="50" charset="-128"/>
            </a:endParaRPr>
          </a:p>
          <a:p>
            <a:pPr marL="36000" indent="360000" eaLnBrk="1" hangingPunct="1">
              <a:lnSpc>
                <a:spcPts val="3800"/>
              </a:lnSpc>
              <a:defRPr/>
            </a:pPr>
            <a:r>
              <a:rPr lang="ja-JP" altLang="en-US" sz="2800" b="1" dirty="0">
                <a:latin typeface="メイリオ" panose="020B0604030504040204" pitchFamily="50" charset="-128"/>
                <a:ea typeface="メイリオ" panose="020B0604030504040204" pitchFamily="50" charset="-128"/>
              </a:rPr>
              <a:t>そのためには、国や地方公共団体に多くのお金が必要となります。</a:t>
            </a:r>
          </a:p>
        </p:txBody>
      </p:sp>
      <p:sp>
        <p:nvSpPr>
          <p:cNvPr id="25" name="下矢印 24"/>
          <p:cNvSpPr/>
          <p:nvPr/>
        </p:nvSpPr>
        <p:spPr>
          <a:xfrm>
            <a:off x="3332163" y="4033838"/>
            <a:ext cx="2520950" cy="360362"/>
          </a:xfrm>
          <a:prstGeom prst="downArrow">
            <a:avLst>
              <a:gd name="adj1" fmla="val 59941"/>
              <a:gd name="adj2" fmla="val 50000"/>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Tree>
    <p:extLst>
      <p:ext uri="{BB962C8B-B14F-4D97-AF65-F5344CB8AC3E}">
        <p14:creationId xmlns:p14="http://schemas.microsoft.com/office/powerpoint/2010/main" val="1635393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childTnLst>
                          </p:cTn>
                        </p:par>
                        <p:par>
                          <p:cTn id="24" fill="hold" nodeType="afterGroup">
                            <p:stCondLst>
                              <p:cond delay="500"/>
                            </p:stCondLst>
                            <p:childTnLst>
                              <p:par>
                                <p:cTn id="25" presetID="53"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par>
                          <p:cTn id="37" fill="hold" nodeType="afterGroup">
                            <p:stCondLst>
                              <p:cond delay="500"/>
                            </p:stCondLst>
                            <p:childTnLst>
                              <p:par>
                                <p:cTn id="38" presetID="26" presetClass="emph" presetSubtype="0" fill="hold" grpId="1" nodeType="afterEffect">
                                  <p:stCondLst>
                                    <p:cond delay="0"/>
                                  </p:stCondLst>
                                  <p:childTnLst>
                                    <p:animEffect transition="out" filter="fade">
                                      <p:cBhvr>
                                        <p:cTn id="39" dur="500" tmFilter="0, 0; .2, .5; .8, .5; 1, 0"/>
                                        <p:tgtEl>
                                          <p:spTgt spid="24"/>
                                        </p:tgtEl>
                                      </p:cBhvr>
                                    </p:animEffect>
                                    <p:animScale>
                                      <p:cBhvr>
                                        <p:cTn id="40" dur="250" autoRev="1" fill="hold"/>
                                        <p:tgtEl>
                                          <p:spTgt spid="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4" grpId="1"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962541" y="991525"/>
            <a:ext cx="7320166" cy="1409820"/>
          </a:xfrm>
          <a:prstGeom prst="rect">
            <a:avLst/>
          </a:prstGeom>
          <a:noFill/>
          <a:ln w="57150" algn="ctr">
            <a:noFill/>
            <a:prstDash val="solid"/>
            <a:miter lim="800000"/>
            <a:headEnd/>
            <a:tailEnd/>
          </a:ln>
          <a:effectLst/>
        </p:spPr>
        <p:txBody>
          <a:bodyPr wrap="none" anchor="ctr"/>
          <a:lstStyle/>
          <a:p>
            <a:pPr algn="ctr" eaLnBrk="1" hangingPunct="1">
              <a:defRPr/>
            </a:pPr>
            <a:r>
              <a:rPr lang="ja-JP" altLang="en-US" sz="2800" b="1" dirty="0">
                <a:solidFill>
                  <a:sysClr val="windowText" lastClr="000000"/>
                </a:solidFill>
                <a:latin typeface="メイリオ" panose="020B0604030504040204" pitchFamily="50" charset="-128"/>
                <a:ea typeface="メイリオ" panose="020B0604030504040204" pitchFamily="50" charset="-128"/>
              </a:rPr>
              <a:t>１年間に国民一人当たりに使われている税金</a:t>
            </a:r>
            <a:endParaRPr lang="en-US" altLang="ja-JP" sz="2800" b="1" dirty="0">
              <a:solidFill>
                <a:sysClr val="windowText" lastClr="000000"/>
              </a:solidFill>
              <a:latin typeface="メイリオ" panose="020B0604030504040204" pitchFamily="50" charset="-128"/>
              <a:ea typeface="メイリオ" panose="020B0604030504040204" pitchFamily="50" charset="-128"/>
            </a:endParaRPr>
          </a:p>
          <a:p>
            <a:pPr algn="ctr" eaLnBrk="1" hangingPunct="1">
              <a:defRPr/>
            </a:pPr>
            <a:r>
              <a:rPr lang="ja-JP" altLang="en-US" sz="2800" b="1" dirty="0">
                <a:solidFill>
                  <a:sysClr val="windowText" lastClr="000000"/>
                </a:solidFill>
                <a:latin typeface="メイリオ" panose="020B0604030504040204" pitchFamily="50" charset="-128"/>
                <a:ea typeface="メイリオ" panose="020B0604030504040204" pitchFamily="50" charset="-128"/>
              </a:rPr>
              <a:t>（国と地方公共団体の負担額合計）</a:t>
            </a:r>
          </a:p>
        </p:txBody>
      </p:sp>
      <p:grpSp>
        <p:nvGrpSpPr>
          <p:cNvPr id="3" name="グループ化 2"/>
          <p:cNvGrpSpPr/>
          <p:nvPr/>
        </p:nvGrpSpPr>
        <p:grpSpPr>
          <a:xfrm>
            <a:off x="4571757" y="1888473"/>
            <a:ext cx="4320237" cy="2433985"/>
            <a:chOff x="6095675" y="1374964"/>
            <a:chExt cx="5888316" cy="3245312"/>
          </a:xfrm>
        </p:grpSpPr>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9200" y="1374964"/>
              <a:ext cx="2102425" cy="1392000"/>
            </a:xfrm>
            <a:prstGeom prst="rect">
              <a:avLst/>
            </a:prstGeom>
            <a:ln w="6350">
              <a:noFill/>
            </a:ln>
          </p:spPr>
        </p:pic>
        <p:sp>
          <p:nvSpPr>
            <p:cNvPr id="13" name="Rectangle 8"/>
            <p:cNvSpPr>
              <a:spLocks noChangeArrowheads="1"/>
            </p:cNvSpPr>
            <p:nvPr/>
          </p:nvSpPr>
          <p:spPr bwMode="auto">
            <a:xfrm>
              <a:off x="6095998" y="2940275"/>
              <a:ext cx="5887993" cy="1680001"/>
            </a:xfrm>
            <a:prstGeom prst="rect">
              <a:avLst/>
            </a:prstGeom>
            <a:solidFill>
              <a:schemeClr val="bg1"/>
            </a:solidFill>
            <a:ln w="28575" algn="ctr">
              <a:solidFill>
                <a:srgbClr val="CC3300"/>
              </a:solidFill>
              <a:miter lim="800000"/>
              <a:headEnd/>
              <a:tailEnd/>
            </a:ln>
            <a:effectLst/>
          </p:spPr>
          <p:txBody>
            <a:bodyPr wrap="none" anchor="ctr"/>
            <a:lstStyle/>
            <a:p>
              <a:pPr>
                <a:lnSpc>
                  <a:spcPts val="3000"/>
                </a:lnSpc>
                <a:defRPr/>
              </a:pPr>
              <a:r>
                <a:rPr lang="ja-JP" altLang="en-US" sz="2100" dirty="0">
                  <a:solidFill>
                    <a:sysClr val="windowText" lastClr="000000"/>
                  </a:solidFill>
                  <a:latin typeface="メイリオ" panose="020B0604030504040204" pitchFamily="50" charset="-128"/>
                  <a:ea typeface="メイリオ" panose="020B0604030504040204" pitchFamily="50" charset="-128"/>
                </a:rPr>
                <a:t>総額　２兆</a:t>
              </a:r>
              <a:r>
                <a:rPr lang="en-US" altLang="ja-JP" sz="2100" dirty="0">
                  <a:solidFill>
                    <a:sysClr val="windowText" lastClr="000000"/>
                  </a:solidFill>
                  <a:latin typeface="メイリオ" panose="020B0604030504040204" pitchFamily="50" charset="-128"/>
                  <a:ea typeface="メイリオ" panose="020B0604030504040204" pitchFamily="50" charset="-128"/>
                </a:rPr>
                <a:t>4,725</a:t>
              </a:r>
              <a:r>
                <a:rPr lang="ja-JP" altLang="en-US" sz="2100" dirty="0">
                  <a:solidFill>
                    <a:sysClr val="windowText" lastClr="000000"/>
                  </a:solidFill>
                  <a:latin typeface="メイリオ" panose="020B0604030504040204" pitchFamily="50" charset="-128"/>
                  <a:ea typeface="メイリオ" panose="020B0604030504040204" pitchFamily="50" charset="-128"/>
                </a:rPr>
                <a:t>億円</a:t>
              </a:r>
              <a:endParaRPr lang="en-US" altLang="ja-JP" sz="2100" dirty="0">
                <a:solidFill>
                  <a:sysClr val="windowText" lastClr="000000"/>
                </a:solidFill>
                <a:latin typeface="メイリオ" panose="020B0604030504040204" pitchFamily="50" charset="-128"/>
                <a:ea typeface="メイリオ" panose="020B0604030504040204" pitchFamily="50" charset="-128"/>
              </a:endParaRPr>
            </a:p>
            <a:p>
              <a:pPr>
                <a:lnSpc>
                  <a:spcPts val="3000"/>
                </a:lnSpc>
                <a:defRPr/>
              </a:pPr>
              <a:r>
                <a:rPr lang="ja-JP" altLang="en-US" sz="2000" dirty="0">
                  <a:solidFill>
                    <a:sysClr val="windowText" lastClr="000000"/>
                  </a:solidFill>
                  <a:latin typeface="メイリオ" panose="020B0604030504040204" pitchFamily="50" charset="-128"/>
                  <a:ea typeface="メイリオ" panose="020B0604030504040204" pitchFamily="50" charset="-128"/>
                </a:rPr>
                <a:t>国民一人当たり 年間 約</a:t>
              </a:r>
              <a:r>
                <a:rPr lang="en-US" altLang="ja-JP" sz="2000" dirty="0">
                  <a:solidFill>
                    <a:sysClr val="windowText" lastClr="000000"/>
                  </a:solidFill>
                  <a:latin typeface="メイリオ" panose="020B0604030504040204" pitchFamily="50" charset="-128"/>
                  <a:ea typeface="メイリオ" panose="020B0604030504040204" pitchFamily="50" charset="-128"/>
                </a:rPr>
                <a:t>19,700</a:t>
              </a:r>
              <a:r>
                <a:rPr lang="ja-JP" altLang="en-US" sz="2000" dirty="0">
                  <a:solidFill>
                    <a:sysClr val="windowText" lastClr="000000"/>
                  </a:solidFill>
                  <a:latin typeface="メイリオ" panose="020B0604030504040204" pitchFamily="50" charset="-128"/>
                  <a:ea typeface="メイリオ" panose="020B0604030504040204" pitchFamily="50" charset="-128"/>
                </a:rPr>
                <a:t>円</a:t>
              </a: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nSpc>
                  <a:spcPts val="3000"/>
                </a:lnSpc>
                <a:defRPr/>
              </a:pPr>
              <a:r>
                <a:rPr lang="en-US" altLang="ja-JP" sz="2000" dirty="0">
                  <a:solidFill>
                    <a:sysClr val="windowText" lastClr="000000"/>
                  </a:solidFill>
                  <a:latin typeface="メイリオ" panose="020B0604030504040204" pitchFamily="50" charset="-128"/>
                  <a:ea typeface="メイリオ" panose="020B0604030504040204" pitchFamily="50" charset="-128"/>
                </a:rPr>
                <a:t>                     </a:t>
              </a:r>
              <a:r>
                <a:rPr lang="ja-JP" altLang="en-US" sz="2000" dirty="0">
                  <a:solidFill>
                    <a:sysClr val="windowText" lastClr="000000"/>
                  </a:solidFill>
                  <a:latin typeface="メイリオ" panose="020B0604030504040204" pitchFamily="50" charset="-128"/>
                  <a:ea typeface="メイリオ" panose="020B0604030504040204" pitchFamily="50" charset="-128"/>
                </a:rPr>
                <a:t>（令和４年度）</a:t>
              </a:r>
            </a:p>
          </p:txBody>
        </p:sp>
        <p:sp>
          <p:nvSpPr>
            <p:cNvPr id="14" name="Rectangle 8"/>
            <p:cNvSpPr>
              <a:spLocks noChangeArrowheads="1"/>
            </p:cNvSpPr>
            <p:nvPr/>
          </p:nvSpPr>
          <p:spPr bwMode="auto">
            <a:xfrm>
              <a:off x="6095675" y="2261911"/>
              <a:ext cx="3768272" cy="597241"/>
            </a:xfrm>
            <a:prstGeom prst="rect">
              <a:avLst/>
            </a:prstGeom>
            <a:noFill/>
            <a:ln w="9525" algn="ctr">
              <a:noFill/>
              <a:miter lim="800000"/>
              <a:headEnd/>
              <a:tailEnd/>
            </a:ln>
          </p:spPr>
          <p:txBody>
            <a:bodyPr wrap="none" anchor="ctr"/>
            <a:lstStyle/>
            <a:p>
              <a:pPr eaLnBrk="1" hangingPunct="1">
                <a:defRPr/>
              </a:pPr>
              <a:r>
                <a:rPr lang="ja-JP" altLang="en-US" sz="1950" b="1" dirty="0">
                  <a:latin typeface="メイリオ" panose="020B0604030504040204" pitchFamily="50" charset="-128"/>
                  <a:ea typeface="メイリオ" panose="020B0604030504040204" pitchFamily="50" charset="-128"/>
                </a:rPr>
                <a:t>市町村のゴミ処理費用</a:t>
              </a:r>
              <a:r>
                <a:rPr lang="ja-JP" altLang="en-US" sz="1950" dirty="0">
                  <a:ea typeface="HG創英角ﾎﾟｯﾌﾟ体" pitchFamily="49" charset="-128"/>
                </a:rPr>
                <a:t>　</a:t>
              </a:r>
              <a:endParaRPr lang="ja-JP" altLang="en-US" sz="1950" dirty="0">
                <a:latin typeface="ＭＳ ゴシック" pitchFamily="49" charset="-128"/>
              </a:endParaRPr>
            </a:p>
          </p:txBody>
        </p:sp>
      </p:grpSp>
      <p:grpSp>
        <p:nvGrpSpPr>
          <p:cNvPr id="4" name="グループ化 3"/>
          <p:cNvGrpSpPr/>
          <p:nvPr/>
        </p:nvGrpSpPr>
        <p:grpSpPr>
          <a:xfrm>
            <a:off x="2636603" y="4499536"/>
            <a:ext cx="6245129" cy="2115924"/>
            <a:chOff x="3328813" y="4640652"/>
            <a:chExt cx="8326838" cy="2821233"/>
          </a:xfrm>
        </p:grpSpPr>
        <p:sp>
          <p:nvSpPr>
            <p:cNvPr id="16" name="Rectangle 11"/>
            <p:cNvSpPr>
              <a:spLocks noChangeArrowheads="1"/>
            </p:cNvSpPr>
            <p:nvPr/>
          </p:nvSpPr>
          <p:spPr bwMode="auto">
            <a:xfrm>
              <a:off x="5895651" y="5349886"/>
              <a:ext cx="5760000" cy="1680001"/>
            </a:xfrm>
            <a:prstGeom prst="rect">
              <a:avLst/>
            </a:prstGeom>
            <a:solidFill>
              <a:schemeClr val="bg1"/>
            </a:solidFill>
            <a:ln w="28575" algn="ctr">
              <a:solidFill>
                <a:srgbClr val="FFC000"/>
              </a:solidFill>
              <a:miter lim="800000"/>
              <a:headEnd/>
              <a:tailEnd/>
            </a:ln>
            <a:effectLst/>
          </p:spPr>
          <p:txBody>
            <a:bodyPr wrap="none" anchor="ctr"/>
            <a:lstStyle/>
            <a:p>
              <a:pPr eaLnBrk="1" hangingPunct="1">
                <a:defRPr/>
              </a:pPr>
              <a:r>
                <a:rPr lang="ja-JP" altLang="en-US" sz="2100" dirty="0">
                  <a:solidFill>
                    <a:sysClr val="windowText" lastClr="000000"/>
                  </a:solidFill>
                  <a:latin typeface="メイリオ" panose="020B0604030504040204" pitchFamily="50" charset="-128"/>
                  <a:ea typeface="メイリオ" panose="020B0604030504040204" pitchFamily="50" charset="-128"/>
                </a:rPr>
                <a:t>総額  </a:t>
              </a:r>
              <a:r>
                <a:rPr lang="en-US" altLang="ja-JP" sz="2100" dirty="0">
                  <a:solidFill>
                    <a:sysClr val="windowText" lastClr="000000"/>
                  </a:solidFill>
                  <a:latin typeface="メイリオ" panose="020B0604030504040204" pitchFamily="50" charset="-128"/>
                  <a:ea typeface="メイリオ" panose="020B0604030504040204" pitchFamily="50" charset="-128"/>
                </a:rPr>
                <a:t>17</a:t>
              </a:r>
              <a:r>
                <a:rPr lang="ja-JP" altLang="en-US" sz="2100" dirty="0">
                  <a:solidFill>
                    <a:sysClr val="windowText" lastClr="000000"/>
                  </a:solidFill>
                  <a:latin typeface="メイリオ" panose="020B0604030504040204" pitchFamily="50" charset="-128"/>
                  <a:ea typeface="メイリオ" panose="020B0604030504040204" pitchFamily="50" charset="-128"/>
                </a:rPr>
                <a:t>兆</a:t>
              </a:r>
              <a:r>
                <a:rPr lang="en-US" altLang="ja-JP" sz="2100" dirty="0">
                  <a:solidFill>
                    <a:sysClr val="windowText" lastClr="000000"/>
                  </a:solidFill>
                  <a:latin typeface="メイリオ" panose="020B0604030504040204" pitchFamily="50" charset="-128"/>
                  <a:ea typeface="メイリオ" panose="020B0604030504040204" pitchFamily="50" charset="-128"/>
                </a:rPr>
                <a:t>1,025</a:t>
              </a:r>
              <a:r>
                <a:rPr lang="ja-JP" altLang="en-US" sz="2100" dirty="0">
                  <a:solidFill>
                    <a:sysClr val="windowText" lastClr="000000"/>
                  </a:solidFill>
                  <a:latin typeface="メイリオ" panose="020B0604030504040204" pitchFamily="50" charset="-128"/>
                  <a:ea typeface="メイリオ" panose="020B0604030504040204" pitchFamily="50" charset="-128"/>
                </a:rPr>
                <a:t>億円</a:t>
              </a:r>
              <a:endParaRPr lang="en-US" altLang="ja-JP" sz="2100" dirty="0">
                <a:solidFill>
                  <a:sysClr val="windowText" lastClr="000000"/>
                </a:solidFill>
                <a:latin typeface="メイリオ" panose="020B0604030504040204" pitchFamily="50" charset="-128"/>
                <a:ea typeface="メイリオ" panose="020B0604030504040204" pitchFamily="50" charset="-128"/>
              </a:endParaRPr>
            </a:p>
            <a:p>
              <a:pPr>
                <a:lnSpc>
                  <a:spcPts val="3000"/>
                </a:lnSpc>
                <a:defRPr/>
              </a:pPr>
              <a:r>
                <a:rPr lang="ja-JP" altLang="en-US" sz="2000" dirty="0">
                  <a:solidFill>
                    <a:sysClr val="windowText" lastClr="000000"/>
                  </a:solidFill>
                  <a:latin typeface="メイリオ" panose="020B0604030504040204" pitchFamily="50" charset="-128"/>
                  <a:ea typeface="メイリオ" panose="020B0604030504040204" pitchFamily="50" charset="-128"/>
                </a:rPr>
                <a:t>国民一人当たり 年間 約</a:t>
              </a:r>
              <a:r>
                <a:rPr lang="en-US" altLang="ja-JP" sz="2000" dirty="0">
                  <a:solidFill>
                    <a:sysClr val="windowText" lastClr="000000"/>
                  </a:solidFill>
                  <a:latin typeface="メイリオ" panose="020B0604030504040204" pitchFamily="50" charset="-128"/>
                  <a:ea typeface="メイリオ" panose="020B0604030504040204" pitchFamily="50" charset="-128"/>
                </a:rPr>
                <a:t>136,200</a:t>
              </a:r>
              <a:r>
                <a:rPr lang="ja-JP" altLang="en-US" sz="2000" dirty="0">
                  <a:solidFill>
                    <a:sysClr val="windowText" lastClr="000000"/>
                  </a:solidFill>
                  <a:latin typeface="メイリオ" panose="020B0604030504040204" pitchFamily="50" charset="-128"/>
                  <a:ea typeface="メイリオ" panose="020B0604030504040204" pitchFamily="50" charset="-128"/>
                </a:rPr>
                <a:t>円</a:t>
              </a: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nSpc>
                  <a:spcPts val="3000"/>
                </a:lnSpc>
                <a:defRPr/>
              </a:pPr>
              <a:r>
                <a:rPr lang="ja-JP" altLang="en-US" sz="2000" dirty="0">
                  <a:solidFill>
                    <a:sysClr val="windowText" lastClr="000000"/>
                  </a:solidFill>
                  <a:latin typeface="メイリオ" panose="020B0604030504040204" pitchFamily="50" charset="-128"/>
                  <a:ea typeface="メイリオ" panose="020B0604030504040204" pitchFamily="50" charset="-128"/>
                </a:rPr>
                <a:t>　　　　　　　（令和３年度）</a:t>
              </a:r>
            </a:p>
          </p:txBody>
        </p:sp>
        <p:sp>
          <p:nvSpPr>
            <p:cNvPr id="17" name="Rectangle 11"/>
            <p:cNvSpPr>
              <a:spLocks noChangeArrowheads="1"/>
            </p:cNvSpPr>
            <p:nvPr/>
          </p:nvSpPr>
          <p:spPr bwMode="auto">
            <a:xfrm>
              <a:off x="5912874" y="4640652"/>
              <a:ext cx="3987346" cy="734501"/>
            </a:xfrm>
            <a:prstGeom prst="rect">
              <a:avLst/>
            </a:prstGeom>
            <a:noFill/>
            <a:ln w="9525" algn="ctr">
              <a:noFill/>
              <a:miter lim="800000"/>
              <a:headEnd/>
              <a:tailEnd/>
            </a:ln>
          </p:spPr>
          <p:txBody>
            <a:bodyPr wrap="none" anchor="ctr"/>
            <a:lstStyle/>
            <a:p>
              <a:pPr eaLnBrk="1" hangingPunct="1">
                <a:defRPr/>
              </a:pPr>
              <a:r>
                <a:rPr lang="ja-JP" altLang="en-US" sz="1950" b="1" dirty="0">
                  <a:latin typeface="メイリオ" panose="020B0604030504040204" pitchFamily="50" charset="-128"/>
                  <a:ea typeface="メイリオ" panose="020B0604030504040204" pitchFamily="50" charset="-128"/>
                </a:rPr>
                <a:t>国民医療費の公的負担額</a:t>
              </a:r>
            </a:p>
          </p:txBody>
        </p:sp>
        <p:pic>
          <p:nvPicPr>
            <p:cNvPr id="21" name="図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8813" y="5445884"/>
              <a:ext cx="2259170" cy="2016001"/>
            </a:xfrm>
            <a:prstGeom prst="rect">
              <a:avLst/>
            </a:prstGeom>
            <a:ln w="6350">
              <a:noFill/>
            </a:ln>
          </p:spPr>
        </p:pic>
      </p:grpSp>
      <p:grpSp>
        <p:nvGrpSpPr>
          <p:cNvPr id="2" name="グループ化 1"/>
          <p:cNvGrpSpPr/>
          <p:nvPr/>
        </p:nvGrpSpPr>
        <p:grpSpPr>
          <a:xfrm>
            <a:off x="217884" y="1423562"/>
            <a:ext cx="3994076" cy="4687898"/>
            <a:chOff x="290513" y="755083"/>
            <a:chExt cx="5325435" cy="6250529"/>
          </a:xfrm>
        </p:grpSpPr>
        <p:sp>
          <p:nvSpPr>
            <p:cNvPr id="9" name="Rectangle 9"/>
            <p:cNvSpPr>
              <a:spLocks noChangeArrowheads="1"/>
            </p:cNvSpPr>
            <p:nvPr/>
          </p:nvSpPr>
          <p:spPr bwMode="auto">
            <a:xfrm>
              <a:off x="335948" y="3236978"/>
              <a:ext cx="5280000" cy="1680000"/>
            </a:xfrm>
            <a:prstGeom prst="rect">
              <a:avLst/>
            </a:prstGeom>
            <a:solidFill>
              <a:schemeClr val="bg1"/>
            </a:solidFill>
            <a:ln w="28575" algn="ctr">
              <a:solidFill>
                <a:srgbClr val="33CC33"/>
              </a:solidFill>
              <a:miter lim="800000"/>
              <a:headEnd/>
              <a:tailEnd/>
            </a:ln>
            <a:effectLst/>
          </p:spPr>
          <p:txBody>
            <a:bodyPr wrap="none" anchor="ctr"/>
            <a:lstStyle/>
            <a:p>
              <a:pPr eaLnBrk="1" hangingPunct="1">
                <a:lnSpc>
                  <a:spcPts val="3000"/>
                </a:lnSpc>
                <a:defRPr/>
              </a:pPr>
              <a:r>
                <a:rPr lang="ja-JP" altLang="en-US" sz="2100" dirty="0">
                  <a:solidFill>
                    <a:sysClr val="windowText" lastClr="000000"/>
                  </a:solidFill>
                  <a:latin typeface="メイリオ" panose="020B0604030504040204" pitchFamily="50" charset="-128"/>
                  <a:ea typeface="メイリオ" panose="020B0604030504040204" pitchFamily="50" charset="-128"/>
                </a:rPr>
                <a:t>総額  ５兆</a:t>
              </a:r>
              <a:r>
                <a:rPr lang="en-US" altLang="ja-JP" sz="2100" dirty="0">
                  <a:solidFill>
                    <a:sysClr val="windowText" lastClr="000000"/>
                  </a:solidFill>
                  <a:latin typeface="メイリオ" panose="020B0604030504040204" pitchFamily="50" charset="-128"/>
                  <a:ea typeface="メイリオ" panose="020B0604030504040204" pitchFamily="50" charset="-128"/>
                </a:rPr>
                <a:t>3,177</a:t>
              </a:r>
              <a:r>
                <a:rPr lang="ja-JP" altLang="en-US" sz="2100" dirty="0">
                  <a:solidFill>
                    <a:sysClr val="windowText" lastClr="000000"/>
                  </a:solidFill>
                  <a:latin typeface="メイリオ" panose="020B0604030504040204" pitchFamily="50" charset="-128"/>
                  <a:ea typeface="メイリオ" panose="020B0604030504040204" pitchFamily="50" charset="-128"/>
                </a:rPr>
                <a:t>億円</a:t>
              </a:r>
              <a:endParaRPr lang="en-US" altLang="ja-JP" sz="2100" dirty="0">
                <a:solidFill>
                  <a:sysClr val="windowText" lastClr="000000"/>
                </a:solidFill>
                <a:latin typeface="メイリオ" panose="020B0604030504040204" pitchFamily="50" charset="-128"/>
                <a:ea typeface="メイリオ" panose="020B0604030504040204" pitchFamily="50" charset="-128"/>
              </a:endParaRPr>
            </a:p>
            <a:p>
              <a:pPr eaLnBrk="1" hangingPunct="1">
                <a:lnSpc>
                  <a:spcPts val="3000"/>
                </a:lnSpc>
                <a:defRPr/>
              </a:pPr>
              <a:r>
                <a:rPr lang="ja-JP" altLang="en-US" sz="2000" dirty="0">
                  <a:solidFill>
                    <a:sysClr val="windowText" lastClr="000000"/>
                  </a:solidFill>
                  <a:latin typeface="メイリオ" panose="020B0604030504040204" pitchFamily="50" charset="-128"/>
                  <a:ea typeface="メイリオ" panose="020B0604030504040204" pitchFamily="50" charset="-128"/>
                </a:rPr>
                <a:t>国民一人当たり 年間 約</a:t>
              </a:r>
              <a:r>
                <a:rPr lang="en-US" altLang="ja-JP" sz="2000" dirty="0">
                  <a:solidFill>
                    <a:sysClr val="windowText" lastClr="000000"/>
                  </a:solidFill>
                  <a:latin typeface="メイリオ" panose="020B0604030504040204" pitchFamily="50" charset="-128"/>
                  <a:ea typeface="メイリオ" panose="020B0604030504040204" pitchFamily="50" charset="-128"/>
                </a:rPr>
                <a:t>42,500</a:t>
              </a:r>
              <a:r>
                <a:rPr lang="ja-JP" altLang="en-US" sz="2000" dirty="0">
                  <a:solidFill>
                    <a:sysClr val="windowText" lastClr="000000"/>
                  </a:solidFill>
                  <a:latin typeface="メイリオ" panose="020B0604030504040204" pitchFamily="50" charset="-128"/>
                  <a:ea typeface="メイリオ" panose="020B0604030504040204" pitchFamily="50" charset="-128"/>
                </a:rPr>
                <a:t>円</a:t>
              </a: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eaLnBrk="1" hangingPunct="1">
                <a:lnSpc>
                  <a:spcPts val="3000"/>
                </a:lnSpc>
                <a:defRPr/>
              </a:pPr>
              <a:r>
                <a:rPr lang="ja-JP" altLang="en-US" sz="2000" spc="75" dirty="0">
                  <a:solidFill>
                    <a:sysClr val="windowText" lastClr="000000"/>
                  </a:solidFill>
                  <a:latin typeface="メイリオ" panose="020B0604030504040204" pitchFamily="50" charset="-128"/>
                  <a:ea typeface="メイリオ" panose="020B0604030504040204" pitchFamily="50" charset="-128"/>
                </a:rPr>
                <a:t>　　　　　　　（令和４年度）</a:t>
              </a:r>
            </a:p>
          </p:txBody>
        </p:sp>
        <p:sp>
          <p:nvSpPr>
            <p:cNvPr id="11" name="Rectangle 9"/>
            <p:cNvSpPr>
              <a:spLocks noChangeArrowheads="1"/>
            </p:cNvSpPr>
            <p:nvPr/>
          </p:nvSpPr>
          <p:spPr bwMode="auto">
            <a:xfrm>
              <a:off x="290513" y="2652145"/>
              <a:ext cx="2562225" cy="576263"/>
            </a:xfrm>
            <a:prstGeom prst="rect">
              <a:avLst/>
            </a:prstGeom>
            <a:noFill/>
            <a:ln w="9525" algn="ctr">
              <a:noFill/>
              <a:miter lim="800000"/>
              <a:headEnd/>
              <a:tailEnd/>
            </a:ln>
            <a:effectLst/>
          </p:spPr>
          <p:txBody>
            <a:bodyPr wrap="none" anchor="ctr"/>
            <a:lstStyle/>
            <a:p>
              <a:pPr algn="ctr" eaLnBrk="1" hangingPunct="1">
                <a:defRPr/>
              </a:pPr>
              <a:r>
                <a:rPr lang="ja-JP" altLang="en-US" sz="1950" b="1" dirty="0">
                  <a:latin typeface="メイリオ" panose="020B0604030504040204" pitchFamily="50" charset="-128"/>
                  <a:ea typeface="メイリオ" panose="020B0604030504040204" pitchFamily="50" charset="-128"/>
                </a:rPr>
                <a:t>警察・消防費</a:t>
              </a:r>
            </a:p>
          </p:txBody>
        </p:sp>
        <p:pic>
          <p:nvPicPr>
            <p:cNvPr id="19" name="図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0513" y="755083"/>
              <a:ext cx="979057" cy="1680000"/>
            </a:xfrm>
            <a:prstGeom prst="rect">
              <a:avLst/>
            </a:prstGeom>
          </p:spPr>
        </p:pic>
        <p:pic>
          <p:nvPicPr>
            <p:cNvPr id="20" name="図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9686" y="5325612"/>
              <a:ext cx="1109267" cy="1680000"/>
            </a:xfrm>
            <a:prstGeom prst="rect">
              <a:avLst/>
            </a:prstGeom>
            <a:ln w="6350">
              <a:noFill/>
            </a:ln>
          </p:spPr>
        </p:pic>
        <p:pic>
          <p:nvPicPr>
            <p:cNvPr id="22" name="図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9571" y="5661612"/>
              <a:ext cx="1599472" cy="1344000"/>
            </a:xfrm>
            <a:prstGeom prst="rect">
              <a:avLst/>
            </a:prstGeom>
            <a:ln w="6350">
              <a:noFill/>
            </a:ln>
          </p:spPr>
        </p:pic>
      </p:grpSp>
      <p:sp>
        <p:nvSpPr>
          <p:cNvPr id="31" name="タイトル 2"/>
          <p:cNvSpPr txBox="1">
            <a:spLocks/>
          </p:cNvSpPr>
          <p:nvPr/>
        </p:nvSpPr>
        <p:spPr>
          <a:xfrm>
            <a:off x="0" y="-14763"/>
            <a:ext cx="9140400" cy="972000"/>
          </a:xfrm>
          <a:prstGeom prst="rect">
            <a:avLst/>
          </a:prstGeom>
          <a:solidFill>
            <a:srgbClr val="0070C0"/>
          </a:solidFill>
        </p:spPr>
        <p:txBody>
          <a:bodyPr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auto">
              <a:lnSpc>
                <a:spcPct val="100000"/>
              </a:lnSpc>
              <a:spcAft>
                <a:spcPts val="0"/>
              </a:spcAft>
            </a:pPr>
            <a:r>
              <a:rPr lang="ja-JP" altLang="en-US" sz="36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公共サービスに使われている税金</a:t>
            </a:r>
            <a:endParaRPr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custDataLst>
      <p:tags r:id="rId1"/>
    </p:custDataLst>
    <p:extLst>
      <p:ext uri="{BB962C8B-B14F-4D97-AF65-F5344CB8AC3E}">
        <p14:creationId xmlns:p14="http://schemas.microsoft.com/office/powerpoint/2010/main" val="82673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a:spLocks noChangeArrowheads="1"/>
          </p:cNvSpPr>
          <p:nvPr/>
        </p:nvSpPr>
        <p:spPr bwMode="auto">
          <a:xfrm>
            <a:off x="1188368" y="5157192"/>
            <a:ext cx="6696000" cy="906065"/>
          </a:xfrm>
          <a:prstGeom prst="roundRect">
            <a:avLst>
              <a:gd name="adj" fmla="val 16667"/>
            </a:avLst>
          </a:prstGeom>
          <a:noFill/>
          <a:ln w="57150" algn="ctr">
            <a:solidFill>
              <a:srgbClr val="33CC33"/>
            </a:solidFill>
            <a:round/>
            <a:headEnd/>
            <a:tailEnd/>
          </a:ln>
          <a:effectLst/>
        </p:spPr>
        <p:txBody>
          <a:bodyPr wrap="none"/>
          <a:lstStyle/>
          <a:p>
            <a:pPr algn="ctr" eaLnBrk="1" hangingPunct="1">
              <a:defRPr/>
            </a:pPr>
            <a:r>
              <a:rPr lang="ja-JP" altLang="en-US" b="1" dirty="0">
                <a:latin typeface="メイリオ" panose="020B0604030504040204" pitchFamily="50" charset="-128"/>
                <a:ea typeface="メイリオ" panose="020B0604030504040204" pitchFamily="50" charset="-128"/>
              </a:rPr>
              <a:t>公立学校</a:t>
            </a:r>
            <a:r>
              <a:rPr lang="en-US" altLang="ja-JP" b="1" dirty="0">
                <a:latin typeface="メイリオ" panose="020B0604030504040204" pitchFamily="50" charset="-128"/>
                <a:ea typeface="メイリオ" panose="020B0604030504040204" pitchFamily="50" charset="-128"/>
              </a:rPr>
              <a:t>12</a:t>
            </a:r>
            <a:r>
              <a:rPr lang="ja-JP" altLang="en-US" b="1" dirty="0">
                <a:latin typeface="メイリオ" panose="020B0604030504040204" pitchFamily="50" charset="-128"/>
                <a:ea typeface="メイリオ" panose="020B0604030504040204" pitchFamily="50" charset="-128"/>
              </a:rPr>
              <a:t>年間の負担額の合計額</a:t>
            </a:r>
            <a:endParaRPr lang="en-US" altLang="ja-JP" b="1" dirty="0">
              <a:latin typeface="メイリオ" panose="020B0604030504040204" pitchFamily="50" charset="-128"/>
              <a:ea typeface="メイリオ" panose="020B0604030504040204" pitchFamily="50" charset="-128"/>
            </a:endParaRPr>
          </a:p>
          <a:p>
            <a:pPr algn="ctr" eaLnBrk="1" hangingPunct="1">
              <a:defRPr/>
            </a:pPr>
            <a:r>
              <a:rPr lang="ja-JP" altLang="en-US" sz="3300" b="1" dirty="0">
                <a:latin typeface="メイリオ" panose="020B0604030504040204" pitchFamily="50" charset="-128"/>
                <a:ea typeface="メイリオ" panose="020B0604030504040204" pitchFamily="50" charset="-128"/>
              </a:rPr>
              <a:t>約 </a:t>
            </a:r>
            <a:r>
              <a:rPr lang="en-US" altLang="ja-JP" sz="3300" b="1" dirty="0">
                <a:latin typeface="メイリオ" panose="020B0604030504040204" pitchFamily="50" charset="-128"/>
                <a:ea typeface="メイリオ" panose="020B0604030504040204" pitchFamily="50" charset="-128"/>
              </a:rPr>
              <a:t>12,114,000</a:t>
            </a:r>
            <a:r>
              <a:rPr lang="ja-JP" altLang="en-US" sz="3300" b="1" dirty="0">
                <a:latin typeface="メイリオ" panose="020B0604030504040204" pitchFamily="50" charset="-128"/>
                <a:ea typeface="メイリオ" panose="020B0604030504040204" pitchFamily="50" charset="-128"/>
              </a:rPr>
              <a:t>円</a:t>
            </a:r>
          </a:p>
        </p:txBody>
      </p:sp>
      <p:sp>
        <p:nvSpPr>
          <p:cNvPr id="35" name="Rectangle 7"/>
          <p:cNvSpPr>
            <a:spLocks noChangeArrowheads="1"/>
          </p:cNvSpPr>
          <p:nvPr/>
        </p:nvSpPr>
        <p:spPr bwMode="auto">
          <a:xfrm>
            <a:off x="1200225" y="1493044"/>
            <a:ext cx="6696000" cy="756047"/>
          </a:xfrm>
          <a:prstGeom prst="rect">
            <a:avLst/>
          </a:prstGeom>
          <a:noFill/>
          <a:ln w="57150" algn="ctr">
            <a:noFill/>
            <a:prstDash val="solid"/>
            <a:miter lim="800000"/>
            <a:headEnd/>
            <a:tailEnd/>
          </a:ln>
          <a:effectLst/>
        </p:spPr>
        <p:txBody>
          <a:bodyPr wrap="none" anchor="ctr"/>
          <a:lstStyle/>
          <a:p>
            <a:pPr algn="ctr" eaLnBrk="1" hangingPunct="1">
              <a:defRPr/>
            </a:pPr>
            <a:r>
              <a:rPr lang="ja-JP" altLang="en-US" sz="2400" b="1" dirty="0">
                <a:solidFill>
                  <a:sysClr val="windowText" lastClr="000000"/>
                </a:solidFill>
                <a:latin typeface="メイリオ" panose="020B0604030504040204" pitchFamily="50" charset="-128"/>
                <a:ea typeface="メイリオ" panose="020B0604030504040204" pitchFamily="50" charset="-128"/>
              </a:rPr>
              <a:t>公立学校の児童・生徒一人当たりに使われる</a:t>
            </a:r>
          </a:p>
          <a:p>
            <a:pPr algn="ctr" eaLnBrk="1" hangingPunct="1">
              <a:defRPr/>
            </a:pPr>
            <a:r>
              <a:rPr lang="ja-JP" altLang="en-US" sz="2400" b="1" dirty="0">
                <a:solidFill>
                  <a:sysClr val="windowText" lastClr="000000"/>
                </a:solidFill>
                <a:latin typeface="メイリオ" panose="020B0604030504040204" pitchFamily="50" charset="-128"/>
                <a:ea typeface="メイリオ" panose="020B0604030504040204" pitchFamily="50" charset="-128"/>
              </a:rPr>
              <a:t> 国や県・市町村の年間教育費の負担額　（令和</a:t>
            </a:r>
            <a:r>
              <a:rPr lang="en-US" altLang="ja-JP" sz="2400" b="1" dirty="0">
                <a:solidFill>
                  <a:sysClr val="windowText" lastClr="000000"/>
                </a:solidFill>
                <a:latin typeface="メイリオ" panose="020B0604030504040204" pitchFamily="50" charset="-128"/>
                <a:ea typeface="メイリオ" panose="020B0604030504040204" pitchFamily="50" charset="-128"/>
              </a:rPr>
              <a:t>3</a:t>
            </a:r>
            <a:r>
              <a:rPr lang="ja-JP" altLang="en-US" sz="2400" b="1" dirty="0">
                <a:solidFill>
                  <a:sysClr val="windowText" lastClr="000000"/>
                </a:solidFill>
                <a:latin typeface="メイリオ" panose="020B0604030504040204" pitchFamily="50" charset="-128"/>
                <a:ea typeface="メイリオ" panose="020B0604030504040204" pitchFamily="50" charset="-128"/>
              </a:rPr>
              <a:t>年度）</a:t>
            </a:r>
          </a:p>
        </p:txBody>
      </p:sp>
      <p:grpSp>
        <p:nvGrpSpPr>
          <p:cNvPr id="2" name="グループ化 1"/>
          <p:cNvGrpSpPr/>
          <p:nvPr/>
        </p:nvGrpSpPr>
        <p:grpSpPr>
          <a:xfrm>
            <a:off x="1392439" y="2904246"/>
            <a:ext cx="1674000" cy="1820898"/>
            <a:chOff x="1856585" y="2174207"/>
            <a:chExt cx="2232000" cy="2427864"/>
          </a:xfrm>
        </p:grpSpPr>
        <p:sp>
          <p:nvSpPr>
            <p:cNvPr id="27" name="AutoShape 8"/>
            <p:cNvSpPr>
              <a:spLocks noChangeArrowheads="1"/>
            </p:cNvSpPr>
            <p:nvPr/>
          </p:nvSpPr>
          <p:spPr bwMode="auto">
            <a:xfrm>
              <a:off x="2162167" y="2174207"/>
              <a:ext cx="1620837" cy="468312"/>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1800" b="1" dirty="0">
                  <a:latin typeface="メイリオ" panose="020B0604030504040204" pitchFamily="50" charset="-128"/>
                  <a:ea typeface="メイリオ" panose="020B0604030504040204" pitchFamily="50" charset="-128"/>
                </a:rPr>
                <a:t>（小 学 生）</a:t>
              </a:r>
              <a:endParaRPr lang="ja-JP" altLang="en-US" sz="1350" b="1" dirty="0">
                <a:solidFill>
                  <a:srgbClr val="FF0000"/>
                </a:solidFill>
                <a:latin typeface="メイリオ" panose="020B0604030504040204" pitchFamily="50" charset="-128"/>
                <a:ea typeface="メイリオ" panose="020B0604030504040204" pitchFamily="50" charset="-128"/>
              </a:endParaRPr>
            </a:p>
          </p:txBody>
        </p:sp>
        <p:sp>
          <p:nvSpPr>
            <p:cNvPr id="32" name="角丸四角形 31"/>
            <p:cNvSpPr/>
            <p:nvPr/>
          </p:nvSpPr>
          <p:spPr>
            <a:xfrm>
              <a:off x="1856585" y="4062071"/>
              <a:ext cx="2232000" cy="540000"/>
            </a:xfrm>
            <a:prstGeom prst="roundRect">
              <a:avLst>
                <a:gd name="adj" fmla="val 50000"/>
              </a:avLst>
            </a:prstGeom>
            <a:noFill/>
            <a:ln w="57150">
              <a:solidFill>
                <a:srgbClr val="FF9999"/>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500" b="1" dirty="0">
                  <a:solidFill>
                    <a:schemeClr val="tx1"/>
                  </a:solidFill>
                  <a:latin typeface="メイリオ" panose="020B0604030504040204" pitchFamily="50" charset="-128"/>
                  <a:ea typeface="メイリオ" panose="020B0604030504040204" pitchFamily="50" charset="-128"/>
                </a:rPr>
                <a:t>約 </a:t>
              </a:r>
              <a:r>
                <a:rPr lang="en-US" altLang="ja-JP" sz="1500" b="1" dirty="0">
                  <a:solidFill>
                    <a:schemeClr val="tx1"/>
                  </a:solidFill>
                  <a:latin typeface="メイリオ" panose="020B0604030504040204" pitchFamily="50" charset="-128"/>
                  <a:ea typeface="メイリオ" panose="020B0604030504040204" pitchFamily="50" charset="-128"/>
                </a:rPr>
                <a:t>921,000</a:t>
              </a:r>
              <a:r>
                <a:rPr lang="ja-JP" altLang="en-US" sz="1500" b="1" dirty="0">
                  <a:solidFill>
                    <a:schemeClr val="tx1"/>
                  </a:solidFill>
                  <a:latin typeface="メイリオ" panose="020B0604030504040204" pitchFamily="50" charset="-128"/>
                  <a:ea typeface="メイリオ" panose="020B0604030504040204" pitchFamily="50" charset="-128"/>
                </a:rPr>
                <a:t>円</a:t>
              </a:r>
              <a:r>
                <a:rPr lang="ja-JP" altLang="en-US" sz="1500" b="1" dirty="0">
                  <a:solidFill>
                    <a:schemeClr val="tx1"/>
                  </a:solidFill>
                  <a:effectLst>
                    <a:innerShdw blurRad="63500" dist="50800" dir="13500000">
                      <a:prstClr val="black">
                        <a:alpha val="50000"/>
                      </a:prstClr>
                    </a:innerShdw>
                  </a:effectLst>
                  <a:latin typeface="HGPｺﾞｼｯｸM" pitchFamily="50" charset="-128"/>
                  <a:ea typeface="HGPｺﾞｼｯｸM" pitchFamily="50" charset="-128"/>
                </a:rPr>
                <a:t>　</a:t>
              </a:r>
            </a:p>
          </p:txBody>
        </p:sp>
        <p:pic>
          <p:nvPicPr>
            <p:cNvPr id="36" name="図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4527" y="2706452"/>
              <a:ext cx="718477" cy="1260000"/>
            </a:xfrm>
            <a:prstGeom prst="rect">
              <a:avLst/>
            </a:prstGeom>
            <a:ln w="6350">
              <a:noFill/>
            </a:ln>
          </p:spPr>
        </p:pic>
        <p:pic>
          <p:nvPicPr>
            <p:cNvPr id="37" name="図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1497" y="2706452"/>
              <a:ext cx="726173" cy="1260000"/>
            </a:xfrm>
            <a:prstGeom prst="rect">
              <a:avLst/>
            </a:prstGeom>
            <a:ln w="6350">
              <a:noFill/>
            </a:ln>
          </p:spPr>
        </p:pic>
      </p:grpSp>
      <p:grpSp>
        <p:nvGrpSpPr>
          <p:cNvPr id="3" name="グループ化 2"/>
          <p:cNvGrpSpPr/>
          <p:nvPr/>
        </p:nvGrpSpPr>
        <p:grpSpPr>
          <a:xfrm>
            <a:off x="3694507" y="2890551"/>
            <a:ext cx="1800000" cy="1834593"/>
            <a:chOff x="4926010" y="2155947"/>
            <a:chExt cx="2339975" cy="2446124"/>
          </a:xfrm>
        </p:grpSpPr>
        <p:sp>
          <p:nvSpPr>
            <p:cNvPr id="28" name="AutoShape 11"/>
            <p:cNvSpPr>
              <a:spLocks noChangeArrowheads="1"/>
            </p:cNvSpPr>
            <p:nvPr/>
          </p:nvSpPr>
          <p:spPr bwMode="auto">
            <a:xfrm>
              <a:off x="5286373" y="2155947"/>
              <a:ext cx="1619250" cy="468312"/>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1800" b="1" dirty="0">
                  <a:latin typeface="メイリオ" panose="020B0604030504040204" pitchFamily="50" charset="-128"/>
                  <a:ea typeface="メイリオ" panose="020B0604030504040204" pitchFamily="50" charset="-128"/>
                </a:rPr>
                <a:t>（中 学 生）</a:t>
              </a:r>
              <a:endParaRPr lang="en-US" altLang="ja-JP" sz="1800" b="1" dirty="0">
                <a:latin typeface="メイリオ" panose="020B0604030504040204" pitchFamily="50" charset="-128"/>
                <a:ea typeface="メイリオ" panose="020B0604030504040204" pitchFamily="50" charset="-128"/>
              </a:endParaRPr>
            </a:p>
          </p:txBody>
        </p:sp>
        <p:sp>
          <p:nvSpPr>
            <p:cNvPr id="33" name="角丸四角形 32"/>
            <p:cNvSpPr/>
            <p:nvPr/>
          </p:nvSpPr>
          <p:spPr>
            <a:xfrm>
              <a:off x="4926010" y="4062321"/>
              <a:ext cx="2339975" cy="539750"/>
            </a:xfrm>
            <a:prstGeom prst="roundRect">
              <a:avLst>
                <a:gd name="adj" fmla="val 50000"/>
              </a:avLst>
            </a:prstGeom>
            <a:noFill/>
            <a:ln w="57150">
              <a:solidFill>
                <a:srgbClr val="FF9999"/>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500" b="1" dirty="0">
                  <a:solidFill>
                    <a:sysClr val="windowText" lastClr="000000"/>
                  </a:solidFill>
                  <a:latin typeface="メイリオ" panose="020B0604030504040204" pitchFamily="50" charset="-128"/>
                  <a:ea typeface="メイリオ" panose="020B0604030504040204" pitchFamily="50" charset="-128"/>
                </a:rPr>
                <a:t>約 </a:t>
              </a:r>
              <a:r>
                <a:rPr lang="en-US" altLang="ja-JP" sz="1500" b="1" dirty="0">
                  <a:solidFill>
                    <a:sysClr val="windowText" lastClr="000000"/>
                  </a:solidFill>
                  <a:latin typeface="メイリオ" panose="020B0604030504040204" pitchFamily="50" charset="-128"/>
                  <a:ea typeface="メイリオ" panose="020B0604030504040204" pitchFamily="50" charset="-128"/>
                </a:rPr>
                <a:t>1,067,000</a:t>
              </a:r>
              <a:r>
                <a:rPr lang="ja-JP" altLang="en-US" sz="1500" b="1" dirty="0">
                  <a:solidFill>
                    <a:sysClr val="windowText" lastClr="000000"/>
                  </a:solidFill>
                  <a:latin typeface="メイリオ" panose="020B0604030504040204" pitchFamily="50" charset="-128"/>
                  <a:ea typeface="メイリオ" panose="020B0604030504040204" pitchFamily="50" charset="-128"/>
                </a:rPr>
                <a:t>円　</a:t>
              </a:r>
            </a:p>
          </p:txBody>
        </p:sp>
        <p:pic>
          <p:nvPicPr>
            <p:cNvPr id="38" name="図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7358" y="2689026"/>
              <a:ext cx="677277" cy="1260000"/>
            </a:xfrm>
            <a:prstGeom prst="rect">
              <a:avLst/>
            </a:prstGeom>
            <a:ln w="6350">
              <a:noFill/>
            </a:ln>
          </p:spPr>
        </p:pic>
      </p:grpSp>
      <p:grpSp>
        <p:nvGrpSpPr>
          <p:cNvPr id="4" name="グループ化 3"/>
          <p:cNvGrpSpPr/>
          <p:nvPr/>
        </p:nvGrpSpPr>
        <p:grpSpPr>
          <a:xfrm>
            <a:off x="6098916" y="2893619"/>
            <a:ext cx="1800000" cy="1816777"/>
            <a:chOff x="8131888" y="2179702"/>
            <a:chExt cx="2400000" cy="2422369"/>
          </a:xfrm>
        </p:grpSpPr>
        <p:sp>
          <p:nvSpPr>
            <p:cNvPr id="30" name="AutoShape 14"/>
            <p:cNvSpPr>
              <a:spLocks noChangeArrowheads="1"/>
            </p:cNvSpPr>
            <p:nvPr/>
          </p:nvSpPr>
          <p:spPr bwMode="auto">
            <a:xfrm>
              <a:off x="8408992" y="2179702"/>
              <a:ext cx="1619250" cy="468313"/>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1800" b="1" dirty="0">
                  <a:latin typeface="メイリオ" panose="020B0604030504040204" pitchFamily="50" charset="-128"/>
                  <a:ea typeface="メイリオ" panose="020B0604030504040204" pitchFamily="50" charset="-128"/>
                </a:rPr>
                <a:t>（高 校 生）</a:t>
              </a:r>
              <a:endParaRPr lang="ja-JP" altLang="en-US" sz="1350" b="1" dirty="0">
                <a:solidFill>
                  <a:srgbClr val="FF0000"/>
                </a:solidFill>
                <a:latin typeface="メイリオ" panose="020B0604030504040204" pitchFamily="50" charset="-128"/>
                <a:ea typeface="メイリオ" panose="020B0604030504040204" pitchFamily="50" charset="-128"/>
              </a:endParaRPr>
            </a:p>
          </p:txBody>
        </p:sp>
        <p:sp>
          <p:nvSpPr>
            <p:cNvPr id="34" name="角丸四角形 33"/>
            <p:cNvSpPr/>
            <p:nvPr/>
          </p:nvSpPr>
          <p:spPr>
            <a:xfrm>
              <a:off x="8131888" y="4062071"/>
              <a:ext cx="2400000" cy="540000"/>
            </a:xfrm>
            <a:prstGeom prst="roundRect">
              <a:avLst>
                <a:gd name="adj" fmla="val 50000"/>
              </a:avLst>
            </a:prstGeom>
            <a:noFill/>
            <a:ln w="57150">
              <a:solidFill>
                <a:srgbClr val="FF9999"/>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500" b="1" dirty="0">
                  <a:solidFill>
                    <a:sysClr val="windowText" lastClr="000000"/>
                  </a:solidFill>
                  <a:latin typeface="メイリオ" panose="020B0604030504040204" pitchFamily="50" charset="-128"/>
                  <a:ea typeface="メイリオ" panose="020B0604030504040204" pitchFamily="50" charset="-128"/>
                </a:rPr>
                <a:t>約 </a:t>
              </a:r>
              <a:r>
                <a:rPr lang="en-US" altLang="ja-JP" sz="1500" b="1" dirty="0">
                  <a:solidFill>
                    <a:sysClr val="windowText" lastClr="000000"/>
                  </a:solidFill>
                  <a:latin typeface="メイリオ" panose="020B0604030504040204" pitchFamily="50" charset="-128"/>
                  <a:ea typeface="メイリオ" panose="020B0604030504040204" pitchFamily="50" charset="-128"/>
                </a:rPr>
                <a:t>1,129,000</a:t>
              </a:r>
              <a:r>
                <a:rPr lang="ja-JP" altLang="en-US" sz="1500" b="1" dirty="0">
                  <a:solidFill>
                    <a:sysClr val="windowText" lastClr="000000"/>
                  </a:solidFill>
                  <a:latin typeface="メイリオ" panose="020B0604030504040204" pitchFamily="50" charset="-128"/>
                  <a:ea typeface="メイリオ" panose="020B0604030504040204" pitchFamily="50" charset="-128"/>
                </a:rPr>
                <a:t>円</a:t>
              </a:r>
              <a:r>
                <a:rPr lang="ja-JP" altLang="en-US" sz="1500" b="1" dirty="0">
                  <a:solidFill>
                    <a:sysClr val="windowText" lastClr="000000"/>
                  </a:solidFill>
                  <a:effectLst>
                    <a:innerShdw blurRad="63500" dist="50800" dir="13500000">
                      <a:prstClr val="black">
                        <a:alpha val="50000"/>
                      </a:prstClr>
                    </a:innerShdw>
                  </a:effectLst>
                  <a:latin typeface="HGPｺﾞｼｯｸM" pitchFamily="50" charset="-128"/>
                  <a:ea typeface="HGPｺﾞｼｯｸM" pitchFamily="50" charset="-128"/>
                </a:rPr>
                <a:t>　</a:t>
              </a:r>
            </a:p>
          </p:txBody>
        </p:sp>
        <p:pic>
          <p:nvPicPr>
            <p:cNvPr id="39" name="図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41480" y="2702332"/>
              <a:ext cx="667698" cy="1260000"/>
            </a:xfrm>
            <a:prstGeom prst="rect">
              <a:avLst/>
            </a:prstGeom>
            <a:ln w="6350">
              <a:noFill/>
            </a:ln>
          </p:spPr>
        </p:pic>
        <p:pic>
          <p:nvPicPr>
            <p:cNvPr id="40" name="図 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63409" y="2725043"/>
              <a:ext cx="654873" cy="1260000"/>
            </a:xfrm>
            <a:prstGeom prst="rect">
              <a:avLst/>
            </a:prstGeom>
            <a:ln w="6350">
              <a:noFill/>
            </a:ln>
          </p:spPr>
        </p:pic>
      </p:grpSp>
      <p:pic>
        <p:nvPicPr>
          <p:cNvPr id="41" name="図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16720" y="2277625"/>
            <a:ext cx="1210567" cy="721627"/>
          </a:xfrm>
          <a:prstGeom prst="rect">
            <a:avLst/>
          </a:prstGeom>
          <a:ln w="6350">
            <a:noFill/>
          </a:ln>
        </p:spPr>
      </p:pic>
      <p:sp>
        <p:nvSpPr>
          <p:cNvPr id="46" name="タイトル 2"/>
          <p:cNvSpPr txBox="1">
            <a:spLocks/>
          </p:cNvSpPr>
          <p:nvPr/>
        </p:nvSpPr>
        <p:spPr>
          <a:xfrm>
            <a:off x="0" y="-14763"/>
            <a:ext cx="9140400" cy="972000"/>
          </a:xfrm>
          <a:prstGeom prst="rect">
            <a:avLst/>
          </a:prstGeom>
          <a:solidFill>
            <a:srgbClr val="0070C0"/>
          </a:solidFill>
        </p:spPr>
        <p:txBody>
          <a:bodyPr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auto">
              <a:lnSpc>
                <a:spcPct val="100000"/>
              </a:lnSpc>
              <a:spcAft>
                <a:spcPts val="0"/>
              </a:spcAft>
            </a:pPr>
            <a:r>
              <a:rPr lang="ja-JP" altLang="en-US" sz="36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教育に使われている税金</a:t>
            </a:r>
            <a:endParaRPr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custDataLst>
      <p:tags r:id="rId1"/>
    </p:custDataLst>
    <p:extLst>
      <p:ext uri="{BB962C8B-B14F-4D97-AF65-F5344CB8AC3E}">
        <p14:creationId xmlns:p14="http://schemas.microsoft.com/office/powerpoint/2010/main" val="30908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0|0.1|0"/>
</p:tagLst>
</file>

<file path=ppt/tags/tag2.xml><?xml version="1.0" encoding="utf-8"?>
<p:tagLst xmlns:a="http://schemas.openxmlformats.org/drawingml/2006/main" xmlns:r="http://schemas.openxmlformats.org/officeDocument/2006/relationships" xmlns:p="http://schemas.openxmlformats.org/presentationml/2006/main">
  <p:tag name="TIMING" val="|0|0|0.1|0"/>
</p:tagLst>
</file>

<file path=ppt/tags/tag3.xml><?xml version="1.0" encoding="utf-8"?>
<p:tagLst xmlns:a="http://schemas.openxmlformats.org/drawingml/2006/main" xmlns:r="http://schemas.openxmlformats.org/officeDocument/2006/relationships" xmlns:p="http://schemas.openxmlformats.org/presentationml/2006/main">
  <p:tag name="TIMING" val="|0|0|0.1|0"/>
</p:tagLst>
</file>

<file path=ppt/tags/tag4.xml><?xml version="1.0" encoding="utf-8"?>
<p:tagLst xmlns:a="http://schemas.openxmlformats.org/drawingml/2006/main" xmlns:r="http://schemas.openxmlformats.org/officeDocument/2006/relationships" xmlns:p="http://schemas.openxmlformats.org/presentationml/2006/main">
  <p:tag name="TIMING" val="|0|0|0.1|0"/>
</p:tagLst>
</file>

<file path=ppt/theme/theme1.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8aac__x660e_ xmlns="8fe4d1f7-9dac-473b-bde5-951e1cbc35f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A217E08946B6C4B85EDC662FC36E188" ma:contentTypeVersion="1" ma:contentTypeDescription="新しいドキュメントを作成します。" ma:contentTypeScope="" ma:versionID="d2c55beaba98c6a601792970750815aa">
  <xsd:schema xmlns:xsd="http://www.w3.org/2001/XMLSchema" xmlns:xs="http://www.w3.org/2001/XMLSchema" xmlns:p="http://schemas.microsoft.com/office/2006/metadata/properties" xmlns:ns2="8fe4d1f7-9dac-473b-bde5-951e1cbc35f9" targetNamespace="http://schemas.microsoft.com/office/2006/metadata/properties" ma:root="true" ma:fieldsID="8124583d94efbedee1f4180b0f527f5c" ns2:_="">
    <xsd:import namespace="8fe4d1f7-9dac-473b-bde5-951e1cbc35f9"/>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4d1f7-9dac-473b-bde5-951e1cbc35f9" elementFormDefault="qualified">
    <xsd:import namespace="http://schemas.microsoft.com/office/2006/documentManagement/types"/>
    <xsd:import namespace="http://schemas.microsoft.com/office/infopath/2007/PartnerControls"/>
    <xsd:element name="_x8aac__x660e_" ma:index="8" nillable="true" ma:displayName="説明" ma:internalName="_x8aac__x660e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E80D5C-C05A-4A80-8ACC-6A1D8D9FAFEA}">
  <ds:schemaRef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terms/"/>
    <ds:schemaRef ds:uri="8fe4d1f7-9dac-473b-bde5-951e1cbc35f9"/>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57B893F3-7D62-4EA1-AD92-9AB220EA88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4d1f7-9dac-473b-bde5-951e1cbc35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57872D-ED15-4180-A069-48D0A19847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55112</TotalTime>
  <Words>5239</Words>
  <Application>Microsoft Office PowerPoint</Application>
  <PresentationFormat>画面に合わせる (4:3)</PresentationFormat>
  <Paragraphs>502</Paragraphs>
  <Slides>33</Slides>
  <Notes>33</Notes>
  <HiddenSlides>0</HiddenSlides>
  <MMClips>0</MMClips>
  <ScaleCrop>false</ScaleCrop>
  <HeadingPairs>
    <vt:vector size="8" baseType="variant">
      <vt:variant>
        <vt:lpstr>使用されているフォント</vt:lpstr>
      </vt:variant>
      <vt:variant>
        <vt:i4>18</vt:i4>
      </vt:variant>
      <vt:variant>
        <vt:lpstr>テーマ</vt:lpstr>
      </vt:variant>
      <vt:variant>
        <vt:i4>1</vt:i4>
      </vt:variant>
      <vt:variant>
        <vt:lpstr>埋め込まれた OLE サーバー</vt:lpstr>
      </vt:variant>
      <vt:variant>
        <vt:i4>1</vt:i4>
      </vt:variant>
      <vt:variant>
        <vt:lpstr>スライド タイトル</vt:lpstr>
      </vt:variant>
      <vt:variant>
        <vt:i4>33</vt:i4>
      </vt:variant>
    </vt:vector>
  </HeadingPairs>
  <TitlesOfParts>
    <vt:vector size="53" baseType="lpstr">
      <vt:lpstr>BIZ UDPゴシック</vt:lpstr>
      <vt:lpstr>HGPｺﾞｼｯｸM</vt:lpstr>
      <vt:lpstr>HGSｺﾞｼｯｸE</vt:lpstr>
      <vt:lpstr>HG丸ｺﾞｼｯｸM-PRO</vt:lpstr>
      <vt:lpstr>HG創英角ﾎﾟｯﾌﾟ体</vt:lpstr>
      <vt:lpstr>微軟正黑體</vt:lpstr>
      <vt:lpstr>ＭＳ Ｐゴシック</vt:lpstr>
      <vt:lpstr>ＭＳ ゴシック</vt:lpstr>
      <vt:lpstr>ＭＳ 明朝</vt:lpstr>
      <vt:lpstr>メイリオ</vt:lpstr>
      <vt:lpstr>Arial</vt:lpstr>
      <vt:lpstr>Arial Black</vt:lpstr>
      <vt:lpstr>Calibri</vt:lpstr>
      <vt:lpstr>Consolas</vt:lpstr>
      <vt:lpstr>Tahoma</vt:lpstr>
      <vt:lpstr>Times New Roman</vt:lpstr>
      <vt:lpstr>Verdana</vt:lpstr>
      <vt:lpstr>Wingdings</vt:lpstr>
      <vt:lpstr>1_デザインの設定</vt:lpstr>
      <vt:lpstr>Image</vt:lpstr>
      <vt:lpstr>PowerPoint プレゼンテーション</vt:lpstr>
      <vt:lpstr>「税」の種類</vt:lpstr>
      <vt:lpstr>種類と分類</vt:lpstr>
      <vt:lpstr>PowerPoint プレゼンテーション</vt:lpstr>
      <vt:lpstr>PowerPoint プレゼンテーション</vt:lpstr>
      <vt:lpstr>PowerPoint プレゼンテーション</vt:lpstr>
      <vt:lpstr>なぜ「税」が必要なのでしょうか？</vt:lpstr>
      <vt:lpstr>PowerPoint プレゼンテーション</vt:lpstr>
      <vt:lpstr>PowerPoint プレゼンテーション</vt:lpstr>
      <vt:lpstr>PowerPoint プレゼンテーション</vt:lpstr>
      <vt:lpstr>PowerPoint プレゼンテーション</vt:lpstr>
      <vt:lpstr>国民の三大義務</vt:lpstr>
      <vt:lpstr>租税法律主義</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高齢化と 社会保障</vt:lpstr>
      <vt:lpstr>少子・高齢化問題とは</vt:lpstr>
      <vt:lpstr>PowerPoint プレゼンテーション</vt:lpstr>
      <vt:lpstr>少子・高齢化が進むと</vt:lpstr>
      <vt:lpstr>PowerPoint プレゼンテーション</vt:lpstr>
      <vt:lpstr>申告と納税 の仕組み</vt:lpstr>
      <vt:lpstr>申告納税制度・賦課課税制度</vt:lpstr>
      <vt:lpstr>所得税の仕組み</vt:lpstr>
      <vt:lpstr>所得税の計算方法</vt:lpstr>
      <vt:lpstr> 所得税の計算方法 ～累進課税の仕組み～</vt:lpstr>
      <vt:lpstr> 消費税の仕組み ～消費税及び地方消費税の負担と納付の流れ～</vt:lpstr>
      <vt:lpstr>PowerPoint プレゼンテーション</vt:lpstr>
      <vt:lpstr>おわりに</vt:lpstr>
      <vt:lpstr>自ら考えることが大切</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subject/>
  <dc:creator>川添 真奈美</dc:creator>
  <cp:keywords/>
  <dc:description/>
  <cp:lastModifiedBy>広報　加賀山</cp:lastModifiedBy>
  <cp:revision>356</cp:revision>
  <cp:lastPrinted>2024-06-04T03:04:47Z</cp:lastPrinted>
  <dcterms:created xsi:type="dcterms:W3CDTF">2009-01-13T00:21:37Z</dcterms:created>
  <dcterms:modified xsi:type="dcterms:W3CDTF">2024-06-04T04:53:36Z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ドキュメント</vt:lpwstr>
  </property>
  <property fmtid="{D5CDD505-2E9C-101B-9397-08002B2CF9AE}" pid="3" name="ContentTypeId">
    <vt:lpwstr>0x0101007A217E08946B6C4B85EDC662FC36E188</vt:lpwstr>
  </property>
</Properties>
</file>