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49" r:id="rId2"/>
  </p:sldMasterIdLst>
  <p:notesMasterIdLst>
    <p:notesMasterId r:id="rId22"/>
  </p:notesMasterIdLst>
  <p:sldIdLst>
    <p:sldId id="285" r:id="rId3"/>
    <p:sldId id="286" r:id="rId4"/>
    <p:sldId id="307" r:id="rId5"/>
    <p:sldId id="308" r:id="rId6"/>
    <p:sldId id="317" r:id="rId7"/>
    <p:sldId id="310" r:id="rId8"/>
    <p:sldId id="311" r:id="rId9"/>
    <p:sldId id="312" r:id="rId10"/>
    <p:sldId id="313" r:id="rId11"/>
    <p:sldId id="318" r:id="rId12"/>
    <p:sldId id="315" r:id="rId13"/>
    <p:sldId id="274" r:id="rId14"/>
    <p:sldId id="278" r:id="rId15"/>
    <p:sldId id="280" r:id="rId16"/>
    <p:sldId id="283" r:id="rId17"/>
    <p:sldId id="276" r:id="rId18"/>
    <p:sldId id="282" r:id="rId19"/>
    <p:sldId id="277" r:id="rId20"/>
    <p:sldId id="284" r:id="rId21"/>
  </p:sldIdLst>
  <p:sldSz cx="9144000" cy="6858000" type="screen4x3"/>
  <p:notesSz cx="7102475" cy="10233025"/>
  <p:defaultTextStyle>
    <a:defPPr>
      <a:defRPr lang="ja-JP"/>
    </a:defPPr>
    <a:lvl1pPr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rtl="0" eaLnBrk="0" fontAlgn="base" hangingPunct="0">
      <a:spcBef>
        <a:spcPct val="0"/>
      </a:spcBef>
      <a:spcAft>
        <a:spcPct val="0"/>
      </a:spcAft>
      <a:defRPr kumimoji="1" sz="10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000" kern="1200">
        <a:solidFill>
          <a:schemeClr val="tx1"/>
        </a:solidFill>
        <a:latin typeface="ＭＳ ゴシック" panose="020B0609070205080204" pitchFamily="49" charset="-128"/>
        <a:ea typeface="ＭＳ ゴシック" panose="020B0609070205080204" pitchFamily="49" charset="-128"/>
        <a:cs typeface="+mn-cs"/>
      </a:defRPr>
    </a:lvl6pPr>
    <a:lvl7pPr marL="2743200" algn="l" defTabSz="914400" rtl="0" eaLnBrk="1" latinLnBrk="0" hangingPunct="1">
      <a:defRPr kumimoji="1" sz="1000" kern="1200">
        <a:solidFill>
          <a:schemeClr val="tx1"/>
        </a:solidFill>
        <a:latin typeface="ＭＳ ゴシック" panose="020B0609070205080204" pitchFamily="49" charset="-128"/>
        <a:ea typeface="ＭＳ ゴシック" panose="020B0609070205080204" pitchFamily="49" charset="-128"/>
        <a:cs typeface="+mn-cs"/>
      </a:defRPr>
    </a:lvl7pPr>
    <a:lvl8pPr marL="3200400" algn="l" defTabSz="914400" rtl="0" eaLnBrk="1" latinLnBrk="0" hangingPunct="1">
      <a:defRPr kumimoji="1" sz="1000" kern="1200">
        <a:solidFill>
          <a:schemeClr val="tx1"/>
        </a:solidFill>
        <a:latin typeface="ＭＳ ゴシック" panose="020B0609070205080204" pitchFamily="49" charset="-128"/>
        <a:ea typeface="ＭＳ ゴシック" panose="020B0609070205080204" pitchFamily="49" charset="-128"/>
        <a:cs typeface="+mn-cs"/>
      </a:defRPr>
    </a:lvl8pPr>
    <a:lvl9pPr marL="3657600" algn="l" defTabSz="914400" rtl="0" eaLnBrk="1" latinLnBrk="0" hangingPunct="1">
      <a:defRPr kumimoji="1" sz="1000" kern="1200">
        <a:solidFill>
          <a:schemeClr val="tx1"/>
        </a:solidFill>
        <a:latin typeface="ＭＳ ゴシック" panose="020B0609070205080204" pitchFamily="49" charset="-128"/>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FF80"/>
    <a:srgbClr val="3D7DE3"/>
    <a:srgbClr val="5999FF"/>
    <a:srgbClr val="59A6FF"/>
    <a:srgbClr val="990033"/>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4664" autoAdjust="0"/>
  </p:normalViewPr>
  <p:slideViewPr>
    <p:cSldViewPr snapToGrid="0" snapToObjects="1">
      <p:cViewPr varScale="1">
        <p:scale>
          <a:sx n="76" d="100"/>
          <a:sy n="76" d="100"/>
        </p:scale>
        <p:origin x="1188"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1" y="0"/>
            <a:ext cx="3078236" cy="511570"/>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lvl1pPr eaLnBrk="1" hangingPunct="1">
              <a:lnSpc>
                <a:spcPct val="100000"/>
              </a:lnSpc>
              <a:defRPr sz="1200">
                <a:latin typeface="Times" charset="0"/>
                <a:ea typeface="Osaka" charset="-128"/>
              </a:defRPr>
            </a:lvl1pPr>
          </a:lstStyle>
          <a:p>
            <a:pPr>
              <a:defRPr/>
            </a:pPr>
            <a:endParaRPr lang="en-US" altLang="ja-JP"/>
          </a:p>
        </p:txBody>
      </p:sp>
      <p:sp>
        <p:nvSpPr>
          <p:cNvPr id="132099" name="Rectangle 3"/>
          <p:cNvSpPr>
            <a:spLocks noGrp="1" noChangeArrowheads="1"/>
          </p:cNvSpPr>
          <p:nvPr>
            <p:ph type="dt" idx="1"/>
          </p:nvPr>
        </p:nvSpPr>
        <p:spPr bwMode="auto">
          <a:xfrm>
            <a:off x="4022582" y="0"/>
            <a:ext cx="3078236" cy="511570"/>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lvl1pPr algn="r" eaLnBrk="1" hangingPunct="1">
              <a:lnSpc>
                <a:spcPct val="100000"/>
              </a:lnSpc>
              <a:defRPr sz="1200">
                <a:latin typeface="Times" charset="0"/>
                <a:ea typeface="Osaka"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5"/>
          <p:cNvSpPr>
            <a:spLocks noGrp="1" noChangeArrowheads="1"/>
          </p:cNvSpPr>
          <p:nvPr>
            <p:ph type="body" sz="quarter" idx="3"/>
          </p:nvPr>
        </p:nvSpPr>
        <p:spPr bwMode="auto">
          <a:xfrm>
            <a:off x="709088" y="4860728"/>
            <a:ext cx="5684300" cy="4605760"/>
          </a:xfrm>
          <a:prstGeom prst="rect">
            <a:avLst/>
          </a:prstGeom>
          <a:noFill/>
          <a:ln w="9525">
            <a:noFill/>
            <a:miter lim="800000"/>
            <a:headEnd/>
            <a:tailEnd/>
          </a:ln>
          <a:effectLst/>
        </p:spPr>
        <p:txBody>
          <a:bodyPr vert="horz" wrap="square" lIns="95472" tIns="47736" rIns="95472" bIns="4773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32102" name="Rectangle 6"/>
          <p:cNvSpPr>
            <a:spLocks noGrp="1" noChangeArrowheads="1"/>
          </p:cNvSpPr>
          <p:nvPr>
            <p:ph type="ftr" sz="quarter" idx="4"/>
          </p:nvPr>
        </p:nvSpPr>
        <p:spPr bwMode="auto">
          <a:xfrm>
            <a:off x="1" y="9719822"/>
            <a:ext cx="3078236" cy="511569"/>
          </a:xfrm>
          <a:prstGeom prst="rect">
            <a:avLst/>
          </a:prstGeom>
          <a:noFill/>
          <a:ln w="9525">
            <a:noFill/>
            <a:miter lim="800000"/>
            <a:headEnd/>
            <a:tailEnd/>
          </a:ln>
          <a:effectLst/>
        </p:spPr>
        <p:txBody>
          <a:bodyPr vert="horz" wrap="square" lIns="95472" tIns="47736" rIns="95472" bIns="47736" numCol="1" anchor="b" anchorCtr="0" compatLnSpc="1">
            <a:prstTxWarp prst="textNoShape">
              <a:avLst/>
            </a:prstTxWarp>
          </a:bodyPr>
          <a:lstStyle>
            <a:lvl1pPr eaLnBrk="1" hangingPunct="1">
              <a:lnSpc>
                <a:spcPct val="100000"/>
              </a:lnSpc>
              <a:defRPr sz="1200">
                <a:latin typeface="Times" charset="0"/>
                <a:ea typeface="Osaka" charset="-128"/>
              </a:defRPr>
            </a:lvl1pPr>
          </a:lstStyle>
          <a:p>
            <a:pPr>
              <a:defRPr/>
            </a:pPr>
            <a:endParaRPr lang="en-US" altLang="ja-JP"/>
          </a:p>
        </p:txBody>
      </p:sp>
      <p:sp>
        <p:nvSpPr>
          <p:cNvPr id="132103" name="Rectangle 7"/>
          <p:cNvSpPr>
            <a:spLocks noGrp="1" noChangeArrowheads="1"/>
          </p:cNvSpPr>
          <p:nvPr>
            <p:ph type="sldNum" sz="quarter" idx="5"/>
          </p:nvPr>
        </p:nvSpPr>
        <p:spPr bwMode="auto">
          <a:xfrm>
            <a:off x="4022582" y="9719822"/>
            <a:ext cx="3078236" cy="511569"/>
          </a:xfrm>
          <a:prstGeom prst="rect">
            <a:avLst/>
          </a:prstGeom>
          <a:noFill/>
          <a:ln w="9525">
            <a:noFill/>
            <a:miter lim="800000"/>
            <a:headEnd/>
            <a:tailEnd/>
          </a:ln>
          <a:effectLst/>
        </p:spPr>
        <p:txBody>
          <a:bodyPr vert="horz" wrap="square" lIns="95472" tIns="47736" rIns="95472" bIns="47736" numCol="1" anchor="b" anchorCtr="0" compatLnSpc="1">
            <a:prstTxWarp prst="textNoShape">
              <a:avLst/>
            </a:prstTxWarp>
          </a:bodyPr>
          <a:lstStyle>
            <a:lvl1pPr algn="r" eaLnBrk="1" hangingPunct="1">
              <a:lnSpc>
                <a:spcPct val="100000"/>
              </a:lnSpc>
              <a:defRPr sz="1200">
                <a:latin typeface="Times" panose="02020603050405020304" pitchFamily="18" charset="0"/>
                <a:ea typeface="Osaka" charset="-128"/>
              </a:defRPr>
            </a:lvl1pPr>
          </a:lstStyle>
          <a:p>
            <a:pPr>
              <a:defRPr/>
            </a:pPr>
            <a:fld id="{7C795059-9C92-4731-8405-03E3E046D5A5}" type="slidenum">
              <a:rPr lang="en-US" altLang="ja-JP"/>
              <a:pPr>
                <a:defRPr/>
              </a:pPr>
              <a:t>‹#›</a:t>
            </a:fld>
            <a:endParaRPr lang="en-US" altLang="ja-JP"/>
          </a:p>
        </p:txBody>
      </p:sp>
    </p:spTree>
    <p:extLst>
      <p:ext uri="{BB962C8B-B14F-4D97-AF65-F5344CB8AC3E}">
        <p14:creationId xmlns:p14="http://schemas.microsoft.com/office/powerpoint/2010/main" val="330063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237EFF67-05CC-452E-8863-38266D9C08FD}" type="slidenum">
              <a:rPr lang="en-US" altLang="ja-JP" smtClean="0"/>
              <a:pPr>
                <a:spcBef>
                  <a:spcPct val="0"/>
                </a:spcBef>
              </a:pPr>
              <a:t>1</a:t>
            </a:fld>
            <a:endParaRPr lang="en-US" altLang="ja-JP"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235714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725F8F18-81F8-4200-88DE-D14FA262D974}" type="slidenum">
              <a:rPr lang="en-US" altLang="ja-JP" smtClean="0"/>
              <a:pPr>
                <a:spcBef>
                  <a:spcPct val="0"/>
                </a:spcBef>
              </a:pPr>
              <a:t>19</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44935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572CBFEF-8CE1-46AE-91C1-AE76515C5A8E}" type="slidenum">
              <a:rPr lang="en-US" altLang="ja-JP" smtClean="0"/>
              <a:pPr>
                <a:spcBef>
                  <a:spcPct val="0"/>
                </a:spcBef>
              </a:pPr>
              <a:t>2</a:t>
            </a:fld>
            <a:endParaRPr lang="en-US" altLang="ja-JP"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244092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D1BABABA-9E4F-4529-BEDF-915506D3C96B}" type="slidenum">
              <a:rPr lang="en-US" altLang="ja-JP" smtClean="0"/>
              <a:pPr>
                <a:spcBef>
                  <a:spcPct val="0"/>
                </a:spcBef>
              </a:pPr>
              <a:t>12</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152962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868EB596-94B7-44DC-82EA-A73F0C0FEC53}" type="slidenum">
              <a:rPr lang="en-US" altLang="ja-JP" smtClean="0"/>
              <a:pPr>
                <a:spcBef>
                  <a:spcPct val="0"/>
                </a:spcBef>
              </a:pPr>
              <a:t>13</a:t>
            </a:fld>
            <a:endParaRPr lang="en-US" altLang="ja-JP"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290461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0D986440-3E7B-44CC-9FD1-A6989A6D1F3A}" type="slidenum">
              <a:rPr lang="en-US" altLang="ja-JP" smtClean="0"/>
              <a:pPr>
                <a:spcBef>
                  <a:spcPct val="0"/>
                </a:spcBef>
              </a:pPr>
              <a:t>14</a:t>
            </a:fld>
            <a:endParaRPr lang="en-US" altLang="ja-JP"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249356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002A5D59-C65F-4DBD-8AF4-FB19490BEBB8}" type="slidenum">
              <a:rPr lang="en-US" altLang="ja-JP" smtClean="0"/>
              <a:pPr>
                <a:spcBef>
                  <a:spcPct val="0"/>
                </a:spcBef>
              </a:pPr>
              <a:t>15</a:t>
            </a:fld>
            <a:endParaRPr lang="en-US" altLang="ja-JP"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136319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D428EB36-EBD5-4477-AFB4-AAC155A0464E}" type="slidenum">
              <a:rPr lang="en-US" altLang="ja-JP" smtClean="0"/>
              <a:pPr>
                <a:spcBef>
                  <a:spcPct val="0"/>
                </a:spcBef>
              </a:pPr>
              <a:t>16</a:t>
            </a:fld>
            <a:endParaRPr lang="en-US" altLang="ja-JP"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250869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9CBF89D8-FDF7-49FB-8562-DDC4E269B465}" type="slidenum">
              <a:rPr lang="en-US" altLang="ja-JP" smtClean="0"/>
              <a:pPr>
                <a:spcBef>
                  <a:spcPct val="0"/>
                </a:spcBef>
              </a:pPr>
              <a:t>17</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6690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charset="-128"/>
              </a:defRPr>
            </a:lvl1pPr>
            <a:lvl2pPr marL="769102" indent="-295808">
              <a:spcBef>
                <a:spcPct val="30000"/>
              </a:spcBef>
              <a:defRPr kumimoji="1" sz="1200">
                <a:solidFill>
                  <a:schemeClr val="tx1"/>
                </a:solidFill>
                <a:latin typeface="Times" panose="02020603050405020304" pitchFamily="18" charset="0"/>
                <a:ea typeface="Osaka" charset="-128"/>
              </a:defRPr>
            </a:lvl2pPr>
            <a:lvl3pPr marL="1183234" indent="-236647">
              <a:spcBef>
                <a:spcPct val="30000"/>
              </a:spcBef>
              <a:defRPr kumimoji="1" sz="1200">
                <a:solidFill>
                  <a:schemeClr val="tx1"/>
                </a:solidFill>
                <a:latin typeface="Times" panose="02020603050405020304" pitchFamily="18" charset="0"/>
                <a:ea typeface="Osaka" charset="-128"/>
              </a:defRPr>
            </a:lvl3pPr>
            <a:lvl4pPr marL="1656527" indent="-236647">
              <a:spcBef>
                <a:spcPct val="30000"/>
              </a:spcBef>
              <a:defRPr kumimoji="1" sz="1200">
                <a:solidFill>
                  <a:schemeClr val="tx1"/>
                </a:solidFill>
                <a:latin typeface="Times" panose="02020603050405020304" pitchFamily="18" charset="0"/>
                <a:ea typeface="Osaka" charset="-128"/>
              </a:defRPr>
            </a:lvl4pPr>
            <a:lvl5pPr marL="2129820" indent="-236647">
              <a:spcBef>
                <a:spcPct val="30000"/>
              </a:spcBef>
              <a:defRPr kumimoji="1" sz="1200">
                <a:solidFill>
                  <a:schemeClr val="tx1"/>
                </a:solidFill>
                <a:latin typeface="Times" panose="02020603050405020304" pitchFamily="18" charset="0"/>
                <a:ea typeface="Osaka" charset="-128"/>
              </a:defRPr>
            </a:lvl5pPr>
            <a:lvl6pPr marL="260311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6pPr>
            <a:lvl7pPr marL="3076407"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7pPr>
            <a:lvl8pPr marL="3549701"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8pPr>
            <a:lvl9pPr marL="4022994" indent="-236647" eaLnBrk="0" fontAlgn="base" hangingPunct="0">
              <a:spcBef>
                <a:spcPct val="30000"/>
              </a:spcBef>
              <a:spcAft>
                <a:spcPct val="0"/>
              </a:spcAft>
              <a:defRPr kumimoji="1" sz="1200">
                <a:solidFill>
                  <a:schemeClr val="tx1"/>
                </a:solidFill>
                <a:latin typeface="Times" panose="02020603050405020304" pitchFamily="18" charset="0"/>
                <a:ea typeface="Osaka" charset="-128"/>
              </a:defRPr>
            </a:lvl9pPr>
          </a:lstStyle>
          <a:p>
            <a:pPr>
              <a:spcBef>
                <a:spcPct val="0"/>
              </a:spcBef>
            </a:pPr>
            <a:fld id="{CDE695D1-93E3-4FC9-98E5-89BBDF159F1B}" type="slidenum">
              <a:rPr lang="en-US" altLang="ja-JP" smtClean="0"/>
              <a:pPr>
                <a:spcBef>
                  <a:spcPct val="0"/>
                </a:spcBef>
              </a:pPr>
              <a:t>18</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227451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8D6D72B-A7B0-4F07-A299-25694CDA509A}" type="slidenum">
              <a:rPr lang="en-US" altLang="ja-JP"/>
              <a:pPr>
                <a:defRPr/>
              </a:pPr>
              <a:t>‹#›</a:t>
            </a:fld>
            <a:endParaRPr lang="en-US" altLang="ja-JP"/>
          </a:p>
        </p:txBody>
      </p:sp>
    </p:spTree>
    <p:extLst>
      <p:ext uri="{BB962C8B-B14F-4D97-AF65-F5344CB8AC3E}">
        <p14:creationId xmlns:p14="http://schemas.microsoft.com/office/powerpoint/2010/main" val="17308059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51D88E8-B630-4175-9B8F-9A4D8E083C1A}" type="slidenum">
              <a:rPr lang="en-US" altLang="ja-JP"/>
              <a:pPr>
                <a:defRPr/>
              </a:pPr>
              <a:t>‹#›</a:t>
            </a:fld>
            <a:endParaRPr lang="en-US" altLang="ja-JP"/>
          </a:p>
        </p:txBody>
      </p:sp>
    </p:spTree>
    <p:extLst>
      <p:ext uri="{BB962C8B-B14F-4D97-AF65-F5344CB8AC3E}">
        <p14:creationId xmlns:p14="http://schemas.microsoft.com/office/powerpoint/2010/main" val="5783796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54FE970-5EFD-4A38-AB9A-8031B3008467}" type="slidenum">
              <a:rPr lang="en-US" altLang="ja-JP"/>
              <a:pPr>
                <a:defRPr/>
              </a:pPr>
              <a:t>‹#›</a:t>
            </a:fld>
            <a:endParaRPr lang="en-US" altLang="ja-JP"/>
          </a:p>
        </p:txBody>
      </p:sp>
    </p:spTree>
    <p:extLst>
      <p:ext uri="{BB962C8B-B14F-4D97-AF65-F5344CB8AC3E}">
        <p14:creationId xmlns:p14="http://schemas.microsoft.com/office/powerpoint/2010/main" val="7217609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4E6CF6-CC2E-444F-9A05-FD7137B00029}" type="slidenum">
              <a:rPr lang="en-US" altLang="ja-JP"/>
              <a:pPr>
                <a:defRPr/>
              </a:pPr>
              <a:t>‹#›</a:t>
            </a:fld>
            <a:endParaRPr lang="en-US" altLang="ja-JP"/>
          </a:p>
        </p:txBody>
      </p:sp>
    </p:spTree>
    <p:extLst>
      <p:ext uri="{BB962C8B-B14F-4D97-AF65-F5344CB8AC3E}">
        <p14:creationId xmlns:p14="http://schemas.microsoft.com/office/powerpoint/2010/main" val="8522726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EAD08C3-63B5-45F4-9D9C-2522B65244EB}" type="slidenum">
              <a:rPr lang="en-US" altLang="ja-JP"/>
              <a:pPr>
                <a:defRPr/>
              </a:pPr>
              <a:t>‹#›</a:t>
            </a:fld>
            <a:endParaRPr lang="en-US" altLang="ja-JP"/>
          </a:p>
        </p:txBody>
      </p:sp>
    </p:spTree>
    <p:extLst>
      <p:ext uri="{BB962C8B-B14F-4D97-AF65-F5344CB8AC3E}">
        <p14:creationId xmlns:p14="http://schemas.microsoft.com/office/powerpoint/2010/main" val="21135028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DEB1904-9613-40B0-8A65-C6B8093A76AA}" type="slidenum">
              <a:rPr lang="en-US" altLang="ja-JP"/>
              <a:pPr>
                <a:defRPr/>
              </a:pPr>
              <a:t>‹#›</a:t>
            </a:fld>
            <a:endParaRPr lang="en-US" altLang="ja-JP"/>
          </a:p>
        </p:txBody>
      </p:sp>
    </p:spTree>
    <p:extLst>
      <p:ext uri="{BB962C8B-B14F-4D97-AF65-F5344CB8AC3E}">
        <p14:creationId xmlns:p14="http://schemas.microsoft.com/office/powerpoint/2010/main" val="5794958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847E7CC-DA94-48F9-8C67-1E664DE7E337}" type="slidenum">
              <a:rPr lang="en-US" altLang="ja-JP"/>
              <a:pPr>
                <a:defRPr/>
              </a:pPr>
              <a:t>‹#›</a:t>
            </a:fld>
            <a:endParaRPr lang="en-US" altLang="ja-JP"/>
          </a:p>
        </p:txBody>
      </p:sp>
    </p:spTree>
    <p:extLst>
      <p:ext uri="{BB962C8B-B14F-4D97-AF65-F5344CB8AC3E}">
        <p14:creationId xmlns:p14="http://schemas.microsoft.com/office/powerpoint/2010/main" val="8927515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395561C-085D-4D37-8154-4F3DB45520C0}" type="slidenum">
              <a:rPr lang="en-US" altLang="ja-JP"/>
              <a:pPr>
                <a:defRPr/>
              </a:pPr>
              <a:t>‹#›</a:t>
            </a:fld>
            <a:endParaRPr lang="en-US" altLang="ja-JP"/>
          </a:p>
        </p:txBody>
      </p:sp>
    </p:spTree>
    <p:extLst>
      <p:ext uri="{BB962C8B-B14F-4D97-AF65-F5344CB8AC3E}">
        <p14:creationId xmlns:p14="http://schemas.microsoft.com/office/powerpoint/2010/main" val="7760423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A1D0028-4C4F-4A4F-9507-ECD58B89DA41}" type="slidenum">
              <a:rPr lang="en-US" altLang="ja-JP"/>
              <a:pPr>
                <a:defRPr/>
              </a:pPr>
              <a:t>‹#›</a:t>
            </a:fld>
            <a:endParaRPr lang="en-US" altLang="ja-JP"/>
          </a:p>
        </p:txBody>
      </p:sp>
    </p:spTree>
    <p:extLst>
      <p:ext uri="{BB962C8B-B14F-4D97-AF65-F5344CB8AC3E}">
        <p14:creationId xmlns:p14="http://schemas.microsoft.com/office/powerpoint/2010/main" val="36085505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1F0A0D1-DCC4-4094-AAFD-9BCDE8F19B47}" type="slidenum">
              <a:rPr lang="en-US" altLang="ja-JP"/>
              <a:pPr>
                <a:defRPr/>
              </a:pPr>
              <a:t>‹#›</a:t>
            </a:fld>
            <a:endParaRPr lang="en-US" altLang="ja-JP"/>
          </a:p>
        </p:txBody>
      </p:sp>
    </p:spTree>
    <p:extLst>
      <p:ext uri="{BB962C8B-B14F-4D97-AF65-F5344CB8AC3E}">
        <p14:creationId xmlns:p14="http://schemas.microsoft.com/office/powerpoint/2010/main" val="19881119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9A7EEC-A6A9-4A27-B743-92887B677B19}" type="slidenum">
              <a:rPr lang="en-US" altLang="ja-JP"/>
              <a:pPr>
                <a:defRPr/>
              </a:pPr>
              <a:t>‹#›</a:t>
            </a:fld>
            <a:endParaRPr lang="en-US" altLang="ja-JP"/>
          </a:p>
        </p:txBody>
      </p:sp>
    </p:spTree>
    <p:extLst>
      <p:ext uri="{BB962C8B-B14F-4D97-AF65-F5344CB8AC3E}">
        <p14:creationId xmlns:p14="http://schemas.microsoft.com/office/powerpoint/2010/main" val="1316906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5D69D8E-FBA9-4DA1-999B-494762D8267B}" type="slidenum">
              <a:rPr lang="en-US" altLang="ja-JP"/>
              <a:pPr>
                <a:defRPr/>
              </a:pPr>
              <a:t>‹#›</a:t>
            </a:fld>
            <a:endParaRPr lang="en-US" altLang="ja-JP"/>
          </a:p>
        </p:txBody>
      </p:sp>
    </p:spTree>
    <p:extLst>
      <p:ext uri="{BB962C8B-B14F-4D97-AF65-F5344CB8AC3E}">
        <p14:creationId xmlns:p14="http://schemas.microsoft.com/office/powerpoint/2010/main" val="38350536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29CCBB9-1EC9-4B8B-8D35-6D7969287A1F}" type="slidenum">
              <a:rPr lang="en-US" altLang="ja-JP"/>
              <a:pPr>
                <a:defRPr/>
              </a:pPr>
              <a:t>‹#›</a:t>
            </a:fld>
            <a:endParaRPr lang="en-US" altLang="ja-JP"/>
          </a:p>
        </p:txBody>
      </p:sp>
    </p:spTree>
    <p:extLst>
      <p:ext uri="{BB962C8B-B14F-4D97-AF65-F5344CB8AC3E}">
        <p14:creationId xmlns:p14="http://schemas.microsoft.com/office/powerpoint/2010/main" val="42773559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AFADD7A-0990-4AB5-9314-A00C5907CB22}" type="slidenum">
              <a:rPr lang="en-US" altLang="ja-JP"/>
              <a:pPr>
                <a:defRPr/>
              </a:pPr>
              <a:t>‹#›</a:t>
            </a:fld>
            <a:endParaRPr lang="en-US" altLang="ja-JP"/>
          </a:p>
        </p:txBody>
      </p:sp>
    </p:spTree>
    <p:extLst>
      <p:ext uri="{BB962C8B-B14F-4D97-AF65-F5344CB8AC3E}">
        <p14:creationId xmlns:p14="http://schemas.microsoft.com/office/powerpoint/2010/main" val="35544384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F54355-5F24-43E2-B723-55A5384CAA7F}" type="slidenum">
              <a:rPr lang="en-US" altLang="ja-JP"/>
              <a:pPr>
                <a:defRPr/>
              </a:pPr>
              <a:t>‹#›</a:t>
            </a:fld>
            <a:endParaRPr lang="en-US" altLang="ja-JP"/>
          </a:p>
        </p:txBody>
      </p:sp>
    </p:spTree>
    <p:extLst>
      <p:ext uri="{BB962C8B-B14F-4D97-AF65-F5344CB8AC3E}">
        <p14:creationId xmlns:p14="http://schemas.microsoft.com/office/powerpoint/2010/main" val="27536832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DBBCB0D-61A9-46F3-A931-608EA6FB64B4}" type="slidenum">
              <a:rPr lang="en-US" altLang="ja-JP"/>
              <a:pPr>
                <a:defRPr/>
              </a:pPr>
              <a:t>‹#›</a:t>
            </a:fld>
            <a:endParaRPr lang="en-US" altLang="ja-JP"/>
          </a:p>
        </p:txBody>
      </p:sp>
    </p:spTree>
    <p:extLst>
      <p:ext uri="{BB962C8B-B14F-4D97-AF65-F5344CB8AC3E}">
        <p14:creationId xmlns:p14="http://schemas.microsoft.com/office/powerpoint/2010/main" val="23089743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2F8C04A-EB83-42A5-BB1B-DA992A9DB6D9}" type="slidenum">
              <a:rPr lang="en-US" altLang="ja-JP"/>
              <a:pPr>
                <a:defRPr/>
              </a:pPr>
              <a:t>‹#›</a:t>
            </a:fld>
            <a:endParaRPr lang="en-US" altLang="ja-JP"/>
          </a:p>
        </p:txBody>
      </p:sp>
    </p:spTree>
    <p:extLst>
      <p:ext uri="{BB962C8B-B14F-4D97-AF65-F5344CB8AC3E}">
        <p14:creationId xmlns:p14="http://schemas.microsoft.com/office/powerpoint/2010/main" val="6504933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D57AFE4-D7F1-4FE3-903B-7EDF5ED6FE6D}" type="slidenum">
              <a:rPr lang="en-US" altLang="ja-JP"/>
              <a:pPr>
                <a:defRPr/>
              </a:pPr>
              <a:t>‹#›</a:t>
            </a:fld>
            <a:endParaRPr lang="en-US" altLang="ja-JP"/>
          </a:p>
        </p:txBody>
      </p:sp>
    </p:spTree>
    <p:extLst>
      <p:ext uri="{BB962C8B-B14F-4D97-AF65-F5344CB8AC3E}">
        <p14:creationId xmlns:p14="http://schemas.microsoft.com/office/powerpoint/2010/main" val="12952528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555723-063B-4B0B-932F-798D3B1665B0}" type="slidenum">
              <a:rPr lang="en-US" altLang="ja-JP"/>
              <a:pPr>
                <a:defRPr/>
              </a:pPr>
              <a:t>‹#›</a:t>
            </a:fld>
            <a:endParaRPr lang="en-US" altLang="ja-JP"/>
          </a:p>
        </p:txBody>
      </p:sp>
    </p:spTree>
    <p:extLst>
      <p:ext uri="{BB962C8B-B14F-4D97-AF65-F5344CB8AC3E}">
        <p14:creationId xmlns:p14="http://schemas.microsoft.com/office/powerpoint/2010/main" val="12313770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0B631E2-620A-41D4-8C61-CC6CA3C7F769}" type="slidenum">
              <a:rPr lang="en-US" altLang="ja-JP"/>
              <a:pPr>
                <a:defRPr/>
              </a:pPr>
              <a:t>‹#›</a:t>
            </a:fld>
            <a:endParaRPr lang="en-US" altLang="ja-JP"/>
          </a:p>
        </p:txBody>
      </p:sp>
    </p:spTree>
    <p:extLst>
      <p:ext uri="{BB962C8B-B14F-4D97-AF65-F5344CB8AC3E}">
        <p14:creationId xmlns:p14="http://schemas.microsoft.com/office/powerpoint/2010/main" val="423360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84D06A1-4529-4132-9FF9-D58308F151CD}" type="slidenum">
              <a:rPr lang="en-US" altLang="ja-JP"/>
              <a:pPr>
                <a:defRPr/>
              </a:pPr>
              <a:t>‹#›</a:t>
            </a:fld>
            <a:endParaRPr lang="en-US" altLang="ja-JP"/>
          </a:p>
        </p:txBody>
      </p:sp>
    </p:spTree>
    <p:extLst>
      <p:ext uri="{BB962C8B-B14F-4D97-AF65-F5344CB8AC3E}">
        <p14:creationId xmlns:p14="http://schemas.microsoft.com/office/powerpoint/2010/main" val="34529036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5706CE-8847-485F-BDE0-EC6E2BCCA45F}" type="slidenum">
              <a:rPr lang="en-US" altLang="ja-JP"/>
              <a:pPr>
                <a:defRPr/>
              </a:pPr>
              <a:t>‹#›</a:t>
            </a:fld>
            <a:endParaRPr lang="en-US" altLang="ja-JP"/>
          </a:p>
        </p:txBody>
      </p:sp>
    </p:spTree>
    <p:extLst>
      <p:ext uri="{BB962C8B-B14F-4D97-AF65-F5344CB8AC3E}">
        <p14:creationId xmlns:p14="http://schemas.microsoft.com/office/powerpoint/2010/main" val="16008230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latin typeface="Times" panose="02020603050405020304" pitchFamily="18" charset="0"/>
                <a:ea typeface="Osaka" charset="-128"/>
              </a:defRPr>
            </a:lvl1pPr>
          </a:lstStyle>
          <a:p>
            <a:pPr>
              <a:defRPr/>
            </a:pPr>
            <a:fld id="{8AE003AD-B3EA-484E-A078-219A352CBD6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57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a:latin typeface="+mn-lt"/>
                <a:ea typeface="Osaka" charset="-128"/>
              </a:defRPr>
            </a:lvl1pPr>
          </a:lstStyle>
          <a:p>
            <a:pPr>
              <a:defRPr/>
            </a:pPr>
            <a:endParaRPr lang="en-US" altLang="ja-JP"/>
          </a:p>
        </p:txBody>
      </p:sp>
      <p:sp>
        <p:nvSpPr>
          <p:cNvPr id="1157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latin typeface="+mn-lt"/>
                <a:ea typeface="Osaka" charset="-128"/>
              </a:defRPr>
            </a:lvl1pPr>
          </a:lstStyle>
          <a:p>
            <a:pPr>
              <a:defRPr/>
            </a:pPr>
            <a:endParaRPr lang="en-US" altLang="ja-JP"/>
          </a:p>
        </p:txBody>
      </p:sp>
      <p:sp>
        <p:nvSpPr>
          <p:cNvPr id="1157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latin typeface="Times" panose="02020603050405020304" pitchFamily="18" charset="0"/>
                <a:ea typeface="Osaka" charset="-128"/>
              </a:defRPr>
            </a:lvl1pPr>
          </a:lstStyle>
          <a:p>
            <a:pPr>
              <a:defRPr/>
            </a:pPr>
            <a:fld id="{B4F8D57B-A80E-4EA4-B3A7-D4DF93956DE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charset="0"/>
          <a:ea typeface="ＭＳ Ｐゴシック" pitchFamily="50" charset="-128"/>
        </a:defRPr>
      </a:lvl5pPr>
      <a:lvl6pPr marL="457200" algn="ctr" rtl="0" fontAlgn="base">
        <a:spcBef>
          <a:spcPct val="0"/>
        </a:spcBef>
        <a:spcAft>
          <a:spcPct val="0"/>
        </a:spcAft>
        <a:defRPr kumimoji="1" sz="4400">
          <a:solidFill>
            <a:schemeClr val="tx2"/>
          </a:solidFill>
          <a:latin typeface="Times" charset="0"/>
          <a:ea typeface="ＭＳ Ｐゴシック" pitchFamily="50" charset="-128"/>
        </a:defRPr>
      </a:lvl6pPr>
      <a:lvl7pPr marL="914400" algn="ctr" rtl="0" fontAlgn="base">
        <a:spcBef>
          <a:spcPct val="0"/>
        </a:spcBef>
        <a:spcAft>
          <a:spcPct val="0"/>
        </a:spcAft>
        <a:defRPr kumimoji="1" sz="4400">
          <a:solidFill>
            <a:schemeClr val="tx2"/>
          </a:solidFill>
          <a:latin typeface="Times" charset="0"/>
          <a:ea typeface="ＭＳ Ｐゴシック" pitchFamily="50" charset="-128"/>
        </a:defRPr>
      </a:lvl7pPr>
      <a:lvl8pPr marL="1371600" algn="ctr" rtl="0" fontAlgn="base">
        <a:spcBef>
          <a:spcPct val="0"/>
        </a:spcBef>
        <a:spcAft>
          <a:spcPct val="0"/>
        </a:spcAft>
        <a:defRPr kumimoji="1" sz="4400">
          <a:solidFill>
            <a:schemeClr val="tx2"/>
          </a:solidFill>
          <a:latin typeface="Times" charset="0"/>
          <a:ea typeface="ＭＳ Ｐゴシック" pitchFamily="50" charset="-128"/>
        </a:defRPr>
      </a:lvl8pPr>
      <a:lvl9pPr marL="1828800" algn="ctr" rtl="0" fontAlgn="base">
        <a:spcBef>
          <a:spcPct val="0"/>
        </a:spcBef>
        <a:spcAft>
          <a:spcPct val="0"/>
        </a:spcAft>
        <a:defRPr kumimoji="1" sz="4400">
          <a:solidFill>
            <a:schemeClr val="tx2"/>
          </a:solidFill>
          <a:latin typeface="Times"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______1.xls"/><Relationship Id="rId11" Type="http://schemas.openxmlformats.org/officeDocument/2006/relationships/image" Target="../media/image22.png"/><Relationship Id="rId5" Type="http://schemas.openxmlformats.org/officeDocument/2006/relationships/oleObject" Target="../embeddings/oleObject1.bin"/><Relationship Id="rId10" Type="http://schemas.openxmlformats.org/officeDocument/2006/relationships/image" Target="../media/image21.emf"/><Relationship Id="rId4" Type="http://schemas.openxmlformats.org/officeDocument/2006/relationships/image" Target="../media/image2.jpeg"/><Relationship Id="rId9" Type="http://schemas.openxmlformats.org/officeDocument/2006/relationships/oleObject" Target="../embeddings/Microsoft_Excel_97-2003_______2.xls"/></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jpeg"/><Relationship Id="rId7"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e-tax.nta.go.jp/" TargetMode="External"/><Relationship Id="rId4" Type="http://schemas.openxmlformats.org/officeDocument/2006/relationships/hyperlink" Target="https://www.keisan.nta.go.jp/h18/ta_top.htm" TargetMode="External"/><Relationship Id="rId9"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講師用表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0013"/>
            <a:ext cx="85344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0"/>
            <a:ext cx="9144000" cy="838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4100" name="Rectangle 4"/>
          <p:cNvSpPr>
            <a:spLocks noChangeArrowheads="1"/>
          </p:cNvSpPr>
          <p:nvPr/>
        </p:nvSpPr>
        <p:spPr bwMode="white">
          <a:xfrm>
            <a:off x="2590800" y="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3000" dirty="0">
                <a:solidFill>
                  <a:srgbClr val="FFFFFF"/>
                </a:solidFill>
                <a:ea typeface="HG創英角ｺﾞｼｯｸUB" panose="020B0909000000000000" pitchFamily="49" charset="-128"/>
              </a:rPr>
              <a:t>講師用マニュアル</a:t>
            </a:r>
            <a:endParaRPr lang="ja-JP" altLang="en-US" sz="4400" dirty="0">
              <a:solidFill>
                <a:srgbClr val="FFFFFF"/>
              </a:solidFill>
              <a:ea typeface="HG創英角ｺﾞｼｯｸUB" panose="020B0909000000000000" pitchFamily="49" charset="-128"/>
            </a:endParaRPr>
          </a:p>
        </p:txBody>
      </p:sp>
      <p:sp>
        <p:nvSpPr>
          <p:cNvPr id="4101" name="Rectangle 5"/>
          <p:cNvSpPr>
            <a:spLocks noChangeArrowheads="1"/>
          </p:cNvSpPr>
          <p:nvPr/>
        </p:nvSpPr>
        <p:spPr bwMode="auto">
          <a:xfrm>
            <a:off x="3429000" y="28956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200">
                <a:ea typeface="HG創英角ｺﾞｼｯｸUB" panose="020B0909000000000000" pitchFamily="49" charset="-128"/>
              </a:rPr>
              <a:t>高校生用租税教育教材</a:t>
            </a:r>
          </a:p>
        </p:txBody>
      </p:sp>
      <p:sp>
        <p:nvSpPr>
          <p:cNvPr id="4102" name="Line 6">
            <a:hlinkClick r:id="" action="ppaction://hlinkshowjump?jump=nextslide"/>
          </p:cNvPr>
          <p:cNvSpPr>
            <a:spLocks noChangeShapeType="1"/>
          </p:cNvSpPr>
          <p:nvPr/>
        </p:nvSpPr>
        <p:spPr bwMode="auto">
          <a:xfrm>
            <a:off x="8839200" y="990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4103" name="AutoShape 7"/>
          <p:cNvSpPr>
            <a:spLocks noChangeArrowheads="1"/>
          </p:cNvSpPr>
          <p:nvPr/>
        </p:nvSpPr>
        <p:spPr bwMode="auto">
          <a:xfrm>
            <a:off x="1905000" y="1752600"/>
            <a:ext cx="5334000" cy="10668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4104" name="AutoShape 8"/>
          <p:cNvSpPr>
            <a:spLocks noChangeArrowheads="1"/>
          </p:cNvSpPr>
          <p:nvPr/>
        </p:nvSpPr>
        <p:spPr bwMode="auto">
          <a:xfrm>
            <a:off x="2057400" y="1905000"/>
            <a:ext cx="5027613" cy="763588"/>
          </a:xfrm>
          <a:prstGeom prst="roundRect">
            <a:avLst>
              <a:gd name="adj" fmla="val 16667"/>
            </a:avLst>
          </a:prstGeom>
          <a:solidFill>
            <a:srgbClr val="FFFFFF"/>
          </a:solidFill>
          <a:ln w="25400">
            <a:solidFill>
              <a:srgbClr val="C0C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4105" name="Rectangle 9"/>
          <p:cNvSpPr>
            <a:spLocks noChangeArrowheads="1"/>
          </p:cNvSpPr>
          <p:nvPr/>
        </p:nvSpPr>
        <p:spPr bwMode="auto">
          <a:xfrm>
            <a:off x="685800" y="1676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3000" b="1">
                <a:solidFill>
                  <a:schemeClr val="tx2"/>
                </a:solidFill>
                <a:ea typeface="ＭＳ ゴシック" panose="020B0609070205080204" pitchFamily="49" charset="-128"/>
              </a:rPr>
              <a:t>私たちの生活と財政の役割</a:t>
            </a:r>
            <a:endParaRPr lang="ja-JP" altLang="en-US" sz="4400">
              <a:solidFill>
                <a:schemeClr val="tx2"/>
              </a:solidFill>
            </a:endParaRPr>
          </a:p>
        </p:txBody>
      </p:sp>
      <p:sp>
        <p:nvSpPr>
          <p:cNvPr id="4106" name="Rectangle 10"/>
          <p:cNvSpPr>
            <a:spLocks noChangeArrowheads="1"/>
          </p:cNvSpPr>
          <p:nvPr/>
        </p:nvSpPr>
        <p:spPr bwMode="auto">
          <a:xfrm>
            <a:off x="2971800" y="6324600"/>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10000"/>
              </a:lnSpc>
              <a:spcBef>
                <a:spcPct val="0"/>
              </a:spcBef>
              <a:buFontTx/>
              <a:buNone/>
            </a:pPr>
            <a:r>
              <a:rPr lang="ja-JP" altLang="en-US" sz="1100">
                <a:ea typeface="ＭＳ ゴシック" panose="020B0609070205080204" pitchFamily="49" charset="-128"/>
              </a:rPr>
              <a:t>高等学校学習指導要領準拠</a:t>
            </a:r>
            <a:br>
              <a:rPr lang="ja-JP" altLang="en-US" sz="1100">
                <a:ea typeface="ＭＳ ゴシック" panose="020B0609070205080204" pitchFamily="49" charset="-128"/>
              </a:rPr>
            </a:br>
            <a:r>
              <a:rPr lang="ja-JP" altLang="en-US" sz="1100">
                <a:ea typeface="ＭＳ ゴシック" panose="020B0609070205080204" pitchFamily="49" charset="-128"/>
              </a:rPr>
              <a:t>協力：全国公民科・社会科教育研究会</a:t>
            </a:r>
          </a:p>
        </p:txBody>
      </p:sp>
      <p:grpSp>
        <p:nvGrpSpPr>
          <p:cNvPr id="4107" name="Group 14"/>
          <p:cNvGrpSpPr>
            <a:grpSpLocks/>
          </p:cNvGrpSpPr>
          <p:nvPr/>
        </p:nvGrpSpPr>
        <p:grpSpPr bwMode="auto">
          <a:xfrm>
            <a:off x="7169150" y="901700"/>
            <a:ext cx="1563688" cy="347663"/>
            <a:chOff x="4516" y="31"/>
            <a:chExt cx="985" cy="219"/>
          </a:xfrm>
        </p:grpSpPr>
        <p:sp>
          <p:nvSpPr>
            <p:cNvPr id="4108" name="AutoShape 15"/>
            <p:cNvSpPr>
              <a:spLocks noChangeArrowheads="1"/>
            </p:cNvSpPr>
            <p:nvPr/>
          </p:nvSpPr>
          <p:spPr bwMode="auto">
            <a:xfrm>
              <a:off x="4516" y="46"/>
              <a:ext cx="985" cy="204"/>
            </a:xfrm>
            <a:prstGeom prst="roundRect">
              <a:avLst>
                <a:gd name="adj" fmla="val 25981"/>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4109" name="Text Box 16"/>
            <p:cNvSpPr txBox="1">
              <a:spLocks noChangeArrowheads="1"/>
            </p:cNvSpPr>
            <p:nvPr/>
          </p:nvSpPr>
          <p:spPr bwMode="auto">
            <a:xfrm>
              <a:off x="4559" y="31"/>
              <a:ext cx="8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a:solidFill>
                    <a:schemeClr val="bg1"/>
                  </a:solidFill>
                  <a:latin typeface="Arial" panose="020B0604020202020204" pitchFamily="34" charset="0"/>
                  <a:ea typeface="HG創英角ｺﾞｼｯｸUB" panose="020B0909000000000000" pitchFamily="49" charset="-128"/>
                </a:rPr>
                <a:t>申告書作成編</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100262" y="977870"/>
            <a:ext cx="4922838" cy="3692129"/>
          </a:xfrm>
          <a:prstGeom prst="rect">
            <a:avLst/>
          </a:prstGeom>
          <a:ln>
            <a:solidFill>
              <a:schemeClr val="tx1"/>
            </a:solidFill>
          </a:ln>
        </p:spPr>
      </p:pic>
      <p:pic>
        <p:nvPicPr>
          <p:cNvPr id="12290" name="Picture 2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sp>
        <p:nvSpPr>
          <p:cNvPr id="12292" name="Rectangle 3"/>
          <p:cNvSpPr>
            <a:spLocks noChangeArrowheads="1"/>
          </p:cNvSpPr>
          <p:nvPr/>
        </p:nvSpPr>
        <p:spPr bwMode="auto">
          <a:xfrm>
            <a:off x="228600" y="1066800"/>
            <a:ext cx="17510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「税」についての民主主義の基本原則を理解させる。</a:t>
            </a:r>
          </a:p>
          <a:p>
            <a:pPr eaLnBrk="1" hangingPunct="1">
              <a:lnSpc>
                <a:spcPct val="110000"/>
              </a:lnSpc>
              <a:spcBef>
                <a:spcPct val="0"/>
              </a:spcBef>
              <a:buFontTx/>
              <a:buNone/>
            </a:pPr>
            <a:endParaRPr lang="ja-JP" altLang="en-US" sz="1000">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p:txBody>
      </p:sp>
      <p:sp>
        <p:nvSpPr>
          <p:cNvPr id="12293" name="Rectangle 4"/>
          <p:cNvSpPr>
            <a:spLocks noChangeArrowheads="1"/>
          </p:cNvSpPr>
          <p:nvPr/>
        </p:nvSpPr>
        <p:spPr bwMode="auto">
          <a:xfrm>
            <a:off x="2147888" y="4830763"/>
            <a:ext cx="6996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租税法律主義</a:t>
            </a: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「あらたに租税を課し、又は現行の租税を変更するには、法律又は法律の定める条件によることを必要とする。」（憲法第</a:t>
            </a:r>
            <a:r>
              <a:rPr lang="en-US" altLang="ja-JP" sz="900">
                <a:latin typeface="HG創英角ｺﾞｼｯｸUB" panose="020B0909000000000000" pitchFamily="49" charset="-128"/>
                <a:ea typeface="HG創英角ｺﾞｼｯｸUB" panose="020B0909000000000000" pitchFamily="49" charset="-128"/>
              </a:rPr>
              <a:t>84</a:t>
            </a:r>
            <a:r>
              <a:rPr lang="ja-JP" altLang="en-US" sz="900">
                <a:latin typeface="HG創英角ｺﾞｼｯｸUB" panose="020B0909000000000000" pitchFamily="49" charset="-128"/>
                <a:ea typeface="HG創英角ｺﾞｼｯｸUB" panose="020B0909000000000000" pitchFamily="49" charset="-128"/>
              </a:rPr>
              <a:t>条）</a:t>
            </a:r>
            <a:endParaRPr lang="ja-JP" altLang="ja-JP" sz="900">
              <a:latin typeface="HG創英角ｺﾞｼｯｸUB" panose="020B0909000000000000" pitchFamily="49" charset="-128"/>
              <a:ea typeface="HG創英角ｺﾞｼｯｸUB" panose="020B0909000000000000" pitchFamily="49" charset="-128"/>
            </a:endParaRP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⇒法律によらなければ、国家は租税を賦課徴収できず、一方国民は租税を負担することはない</a:t>
            </a:r>
          </a:p>
        </p:txBody>
      </p:sp>
      <p:sp>
        <p:nvSpPr>
          <p:cNvPr id="12294" name="Line 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2295" name="Line 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2296"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2297" name="Rectangle 11"/>
          <p:cNvSpPr>
            <a:spLocks noChangeArrowheads="1"/>
          </p:cNvSpPr>
          <p:nvPr/>
        </p:nvSpPr>
        <p:spPr bwMode="auto">
          <a:xfrm>
            <a:off x="179388" y="1916113"/>
            <a:ext cx="1800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法律に基づいて課税された税を国民が負担する。</a:t>
            </a:r>
          </a:p>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国の支出のあり方（どういう公共サービスを提供するのか）を決める。</a:t>
            </a:r>
          </a:p>
          <a:p>
            <a:pPr eaLnBrk="1" hangingPunct="1">
              <a:lnSpc>
                <a:spcPct val="110000"/>
              </a:lnSpc>
              <a:spcBef>
                <a:spcPct val="0"/>
              </a:spcBef>
              <a:buFontTx/>
              <a:buNone/>
            </a:pPr>
            <a:endParaRPr lang="en-US" altLang="ja-JP" sz="1000">
              <a:latin typeface="HG創英角ｺﾞｼｯｸUB" panose="020B0909000000000000" pitchFamily="49" charset="-128"/>
              <a:ea typeface="HG創英角ｺﾞｼｯｸUB" panose="020B0909000000000000" pitchFamily="49" charset="-128"/>
            </a:endParaRPr>
          </a:p>
        </p:txBody>
      </p:sp>
      <p:sp>
        <p:nvSpPr>
          <p:cNvPr id="12298" name="Rectangle 12"/>
          <p:cNvSpPr>
            <a:spLocks noChangeArrowheads="1"/>
          </p:cNvSpPr>
          <p:nvPr/>
        </p:nvSpPr>
        <p:spPr bwMode="auto">
          <a:xfrm>
            <a:off x="179388" y="2901950"/>
            <a:ext cx="187166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①</a:t>
            </a:r>
            <a:r>
              <a:rPr lang="en-US" altLang="ja-JP" sz="1000" dirty="0" err="1">
                <a:latin typeface="HG創英角ｺﾞｼｯｸUB" panose="020B0909000000000000" pitchFamily="49" charset="-128"/>
                <a:ea typeface="HG創英角ｺﾞｼｯｸUB" panose="020B0909000000000000" pitchFamily="49" charset="-128"/>
              </a:rPr>
              <a:t>税に関する法律</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②</a:t>
            </a:r>
            <a:r>
              <a:rPr lang="en-US" altLang="ja-JP" sz="1000" dirty="0" err="1">
                <a:latin typeface="HG創英角ｺﾞｼｯｸUB" panose="020B0909000000000000" pitchFamily="49" charset="-128"/>
                <a:ea typeface="HG創英角ｺﾞｼｯｸUB" panose="020B0909000000000000" pitchFamily="49" charset="-128"/>
              </a:rPr>
              <a:t>税の使い</a:t>
            </a:r>
            <a:r>
              <a:rPr lang="ja-JP" altLang="en-US" sz="1000" dirty="0">
                <a:latin typeface="HG創英角ｺﾞｼｯｸUB" panose="020B0909000000000000" pitchFamily="49" charset="-128"/>
                <a:ea typeface="HG創英角ｺﾞｼｯｸUB" panose="020B0909000000000000" pitchFamily="49" charset="-128"/>
              </a:rPr>
              <a:t>道</a:t>
            </a:r>
            <a:r>
              <a:rPr lang="en-US" altLang="ja-JP" sz="1000" dirty="0">
                <a:latin typeface="HG創英角ｺﾞｼｯｸUB" panose="020B0909000000000000" pitchFamily="49" charset="-128"/>
                <a:ea typeface="HG創英角ｺﾞｼｯｸUB" panose="020B0909000000000000" pitchFamily="49" charset="-128"/>
              </a:rPr>
              <a:t>（</a:t>
            </a:r>
            <a:r>
              <a:rPr lang="en-US" altLang="ja-JP" sz="1000" dirty="0" err="1">
                <a:latin typeface="HG創英角ｺﾞｼｯｸUB" panose="020B0909000000000000" pitchFamily="49" charset="-128"/>
                <a:ea typeface="HG創英角ｺﾞｼｯｸUB" panose="020B0909000000000000" pitchFamily="49" charset="-128"/>
              </a:rPr>
              <a:t>予算）は国会・地方議会で、国民の代表である議員によって決定される。その議員を選ぶのは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smtClean="0">
                <a:latin typeface="HG創英角ｺﾞｼｯｸUB" panose="020B0909000000000000" pitchFamily="49" charset="-128"/>
                <a:ea typeface="HG創英角ｺﾞｼｯｸUB" panose="020B0909000000000000" pitchFamily="49" charset="-128"/>
              </a:rPr>
              <a:t>③</a:t>
            </a:r>
            <a:r>
              <a:rPr lang="en-US" altLang="ja-JP" sz="1000" dirty="0">
                <a:latin typeface="HG創英角ｺﾞｼｯｸUB" panose="020B0909000000000000" pitchFamily="49" charset="-128"/>
                <a:ea typeface="HG創英角ｺﾞｼｯｸUB" panose="020B0909000000000000" pitchFamily="49" charset="-128"/>
              </a:rPr>
              <a:t>18</a:t>
            </a:r>
            <a:r>
              <a:rPr lang="ja-JP" altLang="en-US" sz="1000" dirty="0" smtClean="0">
                <a:latin typeface="HG創英角ｺﾞｼｯｸUB" panose="020B0909000000000000" pitchFamily="49" charset="-128"/>
                <a:ea typeface="HG創英角ｺﾞｼｯｸUB" panose="020B0909000000000000" pitchFamily="49" charset="-128"/>
              </a:rPr>
              <a:t>歳</a:t>
            </a:r>
            <a:r>
              <a:rPr lang="ja-JP" altLang="en-US" sz="1000" dirty="0">
                <a:latin typeface="HG創英角ｺﾞｼｯｸUB" panose="020B0909000000000000" pitchFamily="49" charset="-128"/>
                <a:ea typeface="HG創英角ｺﾞｼｯｸUB" panose="020B0909000000000000" pitchFamily="49" charset="-128"/>
              </a:rPr>
              <a:t>以上の有権者による選挙。</a:t>
            </a:r>
            <a:endParaRPr lang="ja-JP" altLang="ja-JP" sz="1000" dirty="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endParaRPr lang="ja-JP" altLang="en-US" sz="1000" dirty="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これらが、「税」についての民主主義の基本原則。</a:t>
            </a:r>
          </a:p>
        </p:txBody>
      </p:sp>
      <p:sp>
        <p:nvSpPr>
          <p:cNvPr id="12299" name="AutoShape 20"/>
          <p:cNvSpPr>
            <a:spLocks noChangeArrowheads="1"/>
          </p:cNvSpPr>
          <p:nvPr/>
        </p:nvSpPr>
        <p:spPr bwMode="auto">
          <a:xfrm>
            <a:off x="155575" y="990600"/>
            <a:ext cx="1824038" cy="36623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extLst>
      <p:ext uri="{BB962C8B-B14F-4D97-AF65-F5344CB8AC3E}">
        <p14:creationId xmlns:p14="http://schemas.microsoft.com/office/powerpoint/2010/main" val="34913326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sp>
        <p:nvSpPr>
          <p:cNvPr id="16388" name="Rectangle 3"/>
          <p:cNvSpPr>
            <a:spLocks noChangeArrowheads="1"/>
          </p:cNvSpPr>
          <p:nvPr/>
        </p:nvSpPr>
        <p:spPr bwMode="auto">
          <a:xfrm>
            <a:off x="179388" y="1066800"/>
            <a:ext cx="18716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今までの議論をまとめて、「税の本質」を理解させる。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■学習活動</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税の使い道の決め方や、国民生活との関係を理解させ、政治への参加と国を支える税金を国民が負担することが、対になっているのが、民主主義の基本であることを理解させる。</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また、その使い道をしっかりと監視していくことの重要性を理解させる。</a:t>
            </a:r>
          </a:p>
        </p:txBody>
      </p:sp>
      <p:sp>
        <p:nvSpPr>
          <p:cNvPr id="16389"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0"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6391"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92" name="Rectangle 8"/>
          <p:cNvSpPr>
            <a:spLocks noChangeArrowheads="1"/>
          </p:cNvSpPr>
          <p:nvPr/>
        </p:nvSpPr>
        <p:spPr bwMode="auto">
          <a:xfrm>
            <a:off x="2124075" y="4868863"/>
            <a:ext cx="4895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「税の本質」</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税の使い道を監視する（関心をもつ）ことも納税者として重要。</a:t>
            </a:r>
          </a:p>
        </p:txBody>
      </p:sp>
      <p:sp>
        <p:nvSpPr>
          <p:cNvPr id="16393" name="AutoShape 14"/>
          <p:cNvSpPr>
            <a:spLocks noChangeArrowheads="1"/>
          </p:cNvSpPr>
          <p:nvPr/>
        </p:nvSpPr>
        <p:spPr bwMode="auto">
          <a:xfrm>
            <a:off x="155575" y="990600"/>
            <a:ext cx="1895475" cy="27209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pic>
        <p:nvPicPr>
          <p:cNvPr id="1639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75" y="982663"/>
            <a:ext cx="4940300" cy="3703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9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72"/>
          <p:cNvSpPr>
            <a:spLocks noChangeArrowheads="1"/>
          </p:cNvSpPr>
          <p:nvPr/>
        </p:nvSpPr>
        <p:spPr bwMode="auto">
          <a:xfrm>
            <a:off x="228600" y="1066800"/>
            <a:ext cx="1751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生徒にとって身近なアルバイトを例にして、所得税及び復興特別所得税の申告書を作成する。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源泉徴収票に記載されている数値の意味を理解させる。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基本給から所得税及び復興特別所得税を引かれ、残りの手取りをもらっていることを理解させる。</a:t>
            </a:r>
          </a:p>
        </p:txBody>
      </p:sp>
      <p:sp>
        <p:nvSpPr>
          <p:cNvPr id="17412" name="Rectangle 154"/>
          <p:cNvSpPr>
            <a:spLocks noChangeArrowheads="1"/>
          </p:cNvSpPr>
          <p:nvPr/>
        </p:nvSpPr>
        <p:spPr bwMode="auto">
          <a:xfrm>
            <a:off x="7092950" y="981075"/>
            <a:ext cx="20145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所得税及び復興特別所得税の確定申告</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所得税及び復興特別所得税の確定申告は、</a:t>
            </a:r>
            <a:r>
              <a:rPr lang="ja-JP" altLang="en-US" sz="900" dirty="0" smtClean="0">
                <a:latin typeface="HG創英角ｺﾞｼｯｸUB" panose="020B0909000000000000" pitchFamily="49" charset="-128"/>
                <a:ea typeface="HG創英角ｺﾞｼｯｸUB" panose="020B0909000000000000" pitchFamily="49" charset="-128"/>
              </a:rPr>
              <a:t>毎年１月１日</a:t>
            </a:r>
            <a:r>
              <a:rPr lang="ja-JP" altLang="en-US" sz="900" dirty="0">
                <a:latin typeface="HG創英角ｺﾞｼｯｸUB" panose="020B0909000000000000" pitchFamily="49" charset="-128"/>
                <a:ea typeface="HG創英角ｺﾞｼｯｸUB" panose="020B0909000000000000" pitchFamily="49" charset="-128"/>
              </a:rPr>
              <a:t>から</a:t>
            </a:r>
            <a:r>
              <a:rPr lang="en-US" altLang="ja-JP" sz="900" dirty="0">
                <a:latin typeface="HG創英角ｺﾞｼｯｸUB" panose="020B0909000000000000" pitchFamily="49" charset="-128"/>
                <a:ea typeface="HG創英角ｺﾞｼｯｸUB" panose="020B0909000000000000" pitchFamily="49" charset="-128"/>
              </a:rPr>
              <a:t>12</a:t>
            </a:r>
            <a:r>
              <a:rPr lang="ja-JP" altLang="en-US" sz="900" dirty="0">
                <a:latin typeface="HG創英角ｺﾞｼｯｸUB" panose="020B0909000000000000" pitchFamily="49" charset="-128"/>
                <a:ea typeface="HG創英角ｺﾞｼｯｸUB" panose="020B0909000000000000" pitchFamily="49" charset="-128"/>
              </a:rPr>
              <a:t>月</a:t>
            </a:r>
            <a:r>
              <a:rPr lang="en-US" altLang="ja-JP" sz="900" dirty="0">
                <a:latin typeface="HG創英角ｺﾞｼｯｸUB" panose="020B0909000000000000" pitchFamily="49" charset="-128"/>
                <a:ea typeface="HG創英角ｺﾞｼｯｸUB" panose="020B0909000000000000" pitchFamily="49" charset="-128"/>
              </a:rPr>
              <a:t>31</a:t>
            </a:r>
            <a:r>
              <a:rPr lang="ja-JP" altLang="en-US" sz="900" dirty="0">
                <a:latin typeface="HG創英角ｺﾞｼｯｸUB" panose="020B0909000000000000" pitchFamily="49" charset="-128"/>
                <a:ea typeface="HG創英角ｺﾞｼｯｸUB" panose="020B0909000000000000" pitchFamily="49" charset="-128"/>
              </a:rPr>
              <a:t>日まで</a:t>
            </a:r>
            <a:r>
              <a:rPr lang="ja-JP" altLang="en-US" sz="900" dirty="0" smtClean="0">
                <a:latin typeface="HG創英角ｺﾞｼｯｸUB" panose="020B0909000000000000" pitchFamily="49" charset="-128"/>
                <a:ea typeface="HG創英角ｺﾞｼｯｸUB" panose="020B0909000000000000" pitchFamily="49" charset="-128"/>
              </a:rPr>
              <a:t>の１年間</a:t>
            </a:r>
            <a:r>
              <a:rPr lang="ja-JP" altLang="en-US" sz="900" dirty="0">
                <a:latin typeface="HG創英角ｺﾞｼｯｸUB" panose="020B0909000000000000" pitchFamily="49" charset="-128"/>
                <a:ea typeface="HG創英角ｺﾞｼｯｸUB" panose="020B0909000000000000" pitchFamily="49" charset="-128"/>
              </a:rPr>
              <a:t>に生じた全ての所得の金額とそれに対する所得税及び復興特別所得税の額を計算し、</a:t>
            </a:r>
            <a:r>
              <a:rPr lang="ja-JP" altLang="en-US" sz="900" dirty="0" smtClean="0">
                <a:latin typeface="HG創英角ｺﾞｼｯｸUB" panose="020B0909000000000000" pitchFamily="49" charset="-128"/>
                <a:ea typeface="HG創英角ｺﾞｼｯｸUB" panose="020B0909000000000000" pitchFamily="49" charset="-128"/>
              </a:rPr>
              <a:t>翌年２月</a:t>
            </a:r>
            <a:r>
              <a:rPr lang="en-US" altLang="ja-JP" sz="900" dirty="0">
                <a:latin typeface="HG創英角ｺﾞｼｯｸUB" panose="020B0909000000000000" pitchFamily="49" charset="-128"/>
                <a:ea typeface="HG創英角ｺﾞｼｯｸUB" panose="020B0909000000000000" pitchFamily="49" charset="-128"/>
              </a:rPr>
              <a:t>16</a:t>
            </a:r>
            <a:r>
              <a:rPr lang="ja-JP" altLang="en-US" sz="900" dirty="0">
                <a:latin typeface="HG創英角ｺﾞｼｯｸUB" panose="020B0909000000000000" pitchFamily="49" charset="-128"/>
                <a:ea typeface="HG創英角ｺﾞｼｯｸUB" panose="020B0909000000000000" pitchFamily="49" charset="-128"/>
              </a:rPr>
              <a:t>日</a:t>
            </a:r>
            <a:r>
              <a:rPr lang="ja-JP" altLang="en-US" sz="900" dirty="0" smtClean="0">
                <a:latin typeface="HG創英角ｺﾞｼｯｸUB" panose="020B0909000000000000" pitchFamily="49" charset="-128"/>
                <a:ea typeface="HG創英角ｺﾞｼｯｸUB" panose="020B0909000000000000" pitchFamily="49" charset="-128"/>
              </a:rPr>
              <a:t>から３月</a:t>
            </a:r>
            <a:r>
              <a:rPr lang="en-US" altLang="ja-JP" sz="900" dirty="0">
                <a:latin typeface="HG創英角ｺﾞｼｯｸUB" panose="020B0909000000000000" pitchFamily="49" charset="-128"/>
                <a:ea typeface="HG創英角ｺﾞｼｯｸUB" panose="020B0909000000000000" pitchFamily="49" charset="-128"/>
              </a:rPr>
              <a:t>15</a:t>
            </a:r>
            <a:r>
              <a:rPr lang="ja-JP" altLang="en-US" sz="900" dirty="0">
                <a:latin typeface="HG創英角ｺﾞｼｯｸUB" panose="020B0909000000000000" pitchFamily="49" charset="-128"/>
                <a:ea typeface="HG創英角ｺﾞｼｯｸUB" panose="020B0909000000000000" pitchFamily="49" charset="-128"/>
              </a:rPr>
              <a:t>日までの間に確定申告書を税務署に提出して、源泉徴収された税金や予定納税で納めた税金などとの過不足を精算する手続である。</a:t>
            </a:r>
          </a:p>
        </p:txBody>
      </p:sp>
      <p:sp>
        <p:nvSpPr>
          <p:cNvPr id="17413" name="Rectangle 163"/>
          <p:cNvSpPr>
            <a:spLocks noChangeArrowheads="1"/>
          </p:cNvSpPr>
          <p:nvPr/>
        </p:nvSpPr>
        <p:spPr bwMode="auto">
          <a:xfrm>
            <a:off x="7092950" y="3276600"/>
            <a:ext cx="201453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源泉徴収票</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「支払金額」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→収入金額等＝もらったお金「給与所得控除後の金額」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→所得金額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「所得控除の額の合計額」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→所得控除の金額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「源泉徴収税額」</a:t>
            </a: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→所得税額</a:t>
            </a:r>
          </a:p>
        </p:txBody>
      </p:sp>
      <p:sp>
        <p:nvSpPr>
          <p:cNvPr id="17414" name="Line 18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5" name="Line 18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7416" name="AutoShape 183"/>
          <p:cNvSpPr>
            <a:spLocks noChangeArrowheads="1"/>
          </p:cNvSpPr>
          <p:nvPr/>
        </p:nvSpPr>
        <p:spPr bwMode="auto">
          <a:xfrm>
            <a:off x="155575" y="990600"/>
            <a:ext cx="1824038" cy="2322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7417" name="Rectangle 187"/>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sp>
        <p:nvSpPr>
          <p:cNvPr id="17418" name="Rectangle 194"/>
          <p:cNvSpPr>
            <a:spLocks noGrp="1" noChangeArrowheads="1"/>
          </p:cNvSpPr>
          <p:nvPr>
            <p:ph type="title" idx="4294967295"/>
          </p:nvPr>
        </p:nvSpPr>
        <p:spPr bwMode="white">
          <a:xfrm>
            <a:off x="76200" y="131763"/>
            <a:ext cx="7772400" cy="492125"/>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アルバイト代の源泉徴収票を見てみよう</a:t>
            </a:r>
          </a:p>
        </p:txBody>
      </p:sp>
      <p:pic>
        <p:nvPicPr>
          <p:cNvPr id="2" name="図 1"/>
          <p:cNvPicPr>
            <a:picLocks noChangeAspect="1"/>
          </p:cNvPicPr>
          <p:nvPr/>
        </p:nvPicPr>
        <p:blipFill>
          <a:blip r:embed="rId4"/>
          <a:stretch>
            <a:fillRect/>
          </a:stretch>
        </p:blipFill>
        <p:spPr>
          <a:xfrm>
            <a:off x="2123585" y="990600"/>
            <a:ext cx="4942378" cy="370634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255750" y="876801"/>
            <a:ext cx="4576272" cy="3431798"/>
          </a:xfrm>
          <a:prstGeom prst="rect">
            <a:avLst/>
          </a:prstGeom>
        </p:spPr>
      </p:pic>
      <p:pic>
        <p:nvPicPr>
          <p:cNvPr id="19459" name="Picture 87"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6"/>
          <p:cNvSpPr>
            <a:spLocks noChangeArrowheads="1"/>
          </p:cNvSpPr>
          <p:nvPr/>
        </p:nvSpPr>
        <p:spPr bwMode="auto">
          <a:xfrm>
            <a:off x="395288" y="4797425"/>
            <a:ext cx="38893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確定申告書</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確定申告書は、「Ａ」「Ｂ</a:t>
            </a:r>
            <a:r>
              <a:rPr lang="ja-JP" altLang="en-US" sz="1000" dirty="0" smtClean="0">
                <a:latin typeface="HG創英角ｺﾞｼｯｸUB" panose="020B0909000000000000" pitchFamily="49" charset="-128"/>
                <a:ea typeface="HG創英角ｺﾞｼｯｸUB" panose="020B0909000000000000" pitchFamily="49" charset="-128"/>
              </a:rPr>
              <a:t>」２種類</a:t>
            </a:r>
            <a:r>
              <a:rPr lang="ja-JP" altLang="en-US" sz="1000" dirty="0">
                <a:latin typeface="HG創英角ｺﾞｼｯｸUB" panose="020B0909000000000000" pitchFamily="49" charset="-128"/>
                <a:ea typeface="HG創英角ｺﾞｼｯｸUB" panose="020B0909000000000000" pitchFamily="49" charset="-128"/>
              </a:rPr>
              <a:t>あるが、ここでは「Ａ」を使う。</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1000" dirty="0">
                <a:latin typeface="HG創英角ｺﾞｼｯｸUB" panose="020B0909000000000000" pitchFamily="49" charset="-128"/>
                <a:ea typeface="HG創英角ｺﾞｼｯｸUB" panose="020B0909000000000000" pitchFamily="49" charset="-128"/>
              </a:rPr>
              <a:t>確定申告書「Ａ」は、申告する所得が給与所得や公的年金等・その他の雑所得、総合課税の配当所得、一時所得だけの方が使用できます。</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確定申告書「Ｂ」は、所得の種類にかかわらずどなたでも使用できます。</a:t>
            </a:r>
          </a:p>
        </p:txBody>
      </p:sp>
      <p:sp>
        <p:nvSpPr>
          <p:cNvPr id="19461" name="Rectangle 4"/>
          <p:cNvSpPr>
            <a:spLocks noChangeArrowheads="1"/>
          </p:cNvSpPr>
          <p:nvPr/>
        </p:nvSpPr>
        <p:spPr bwMode="auto">
          <a:xfrm>
            <a:off x="228600" y="1066800"/>
            <a:ext cx="16065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実際の確定申告書を配布し記入させながら指導することで、所得税及び復興特別所得税の確定申告の仕組みや手続を学ばせる。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所得税及び復興特別所得税の計算方法を理解させる。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源泉徴収票を参照しながら各項目の数字を記入させる。</a:t>
            </a:r>
          </a:p>
        </p:txBody>
      </p:sp>
      <p:sp>
        <p:nvSpPr>
          <p:cNvPr id="19462" name="AutoShape 33"/>
          <p:cNvSpPr>
            <a:spLocks noChangeArrowheads="1"/>
          </p:cNvSpPr>
          <p:nvPr/>
        </p:nvSpPr>
        <p:spPr bwMode="auto">
          <a:xfrm>
            <a:off x="7223125" y="1773238"/>
            <a:ext cx="285750" cy="163512"/>
          </a:xfrm>
          <a:prstGeom prst="downArrow">
            <a:avLst>
              <a:gd name="adj1" fmla="val 50000"/>
              <a:gd name="adj2" fmla="val 25000"/>
            </a:avLst>
          </a:prstGeom>
          <a:solidFill>
            <a:schemeClr val="bg1"/>
          </a:solidFill>
          <a:ln w="6350">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63" name="AutoShape 34"/>
          <p:cNvSpPr>
            <a:spLocks noChangeArrowheads="1"/>
          </p:cNvSpPr>
          <p:nvPr/>
        </p:nvSpPr>
        <p:spPr bwMode="auto">
          <a:xfrm>
            <a:off x="7100888" y="1303338"/>
            <a:ext cx="1922462" cy="238125"/>
          </a:xfrm>
          <a:prstGeom prst="roundRect">
            <a:avLst>
              <a:gd name="adj" fmla="val 16667"/>
            </a:avLst>
          </a:prstGeom>
          <a:solidFill>
            <a:srgbClr val="339966"/>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A.</a:t>
            </a:r>
            <a:r>
              <a:rPr lang="ja-JP" altLang="en-US" sz="1000">
                <a:solidFill>
                  <a:schemeClr val="bg1"/>
                </a:solidFill>
                <a:latin typeface="HG創英角ｺﾞｼｯｸUB" panose="020B0909000000000000" pitchFamily="49" charset="-128"/>
                <a:ea typeface="HG創英角ｺﾞｼｯｸUB" panose="020B0909000000000000" pitchFamily="49" charset="-128"/>
              </a:rPr>
              <a:t>収入金額等＝もらったお金</a:t>
            </a:r>
          </a:p>
        </p:txBody>
      </p:sp>
      <p:sp>
        <p:nvSpPr>
          <p:cNvPr id="19464" name="AutoShape 35"/>
          <p:cNvSpPr>
            <a:spLocks noChangeArrowheads="1"/>
          </p:cNvSpPr>
          <p:nvPr/>
        </p:nvSpPr>
        <p:spPr bwMode="auto">
          <a:xfrm>
            <a:off x="7100888" y="2133600"/>
            <a:ext cx="1935162" cy="238125"/>
          </a:xfrm>
          <a:prstGeom prst="roundRect">
            <a:avLst>
              <a:gd name="adj" fmla="val 16667"/>
            </a:avLst>
          </a:prstGeom>
          <a:solidFill>
            <a:srgbClr val="00CCFF"/>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B.</a:t>
            </a:r>
            <a:r>
              <a:rPr lang="ja-JP" altLang="en-US" sz="1000">
                <a:solidFill>
                  <a:schemeClr val="bg1"/>
                </a:solidFill>
                <a:latin typeface="HG創英角ｺﾞｼｯｸUB" panose="020B0909000000000000" pitchFamily="49" charset="-128"/>
                <a:ea typeface="HG創英角ｺﾞｼｯｸUB" panose="020B0909000000000000" pitchFamily="49" charset="-128"/>
              </a:rPr>
              <a:t>所得金額</a:t>
            </a:r>
          </a:p>
        </p:txBody>
      </p:sp>
      <p:sp>
        <p:nvSpPr>
          <p:cNvPr id="19465" name="AutoShape 46"/>
          <p:cNvSpPr>
            <a:spLocks noChangeArrowheads="1"/>
          </p:cNvSpPr>
          <p:nvPr/>
        </p:nvSpPr>
        <p:spPr bwMode="auto">
          <a:xfrm>
            <a:off x="7239000" y="2489200"/>
            <a:ext cx="285750" cy="2227263"/>
          </a:xfrm>
          <a:prstGeom prst="downArrow">
            <a:avLst>
              <a:gd name="adj1" fmla="val 50000"/>
              <a:gd name="adj2" fmla="val 80290"/>
            </a:avLst>
          </a:prstGeom>
          <a:solidFill>
            <a:schemeClr val="bg1"/>
          </a:solidFill>
          <a:ln w="6350">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66" name="Text Box 50"/>
          <p:cNvSpPr txBox="1">
            <a:spLocks noChangeArrowheads="1"/>
          </p:cNvSpPr>
          <p:nvPr/>
        </p:nvSpPr>
        <p:spPr bwMode="auto">
          <a:xfrm>
            <a:off x="7885113" y="1631950"/>
            <a:ext cx="1073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１回目の控除</a:t>
            </a:r>
            <a:br>
              <a:rPr lang="ja-JP" altLang="en-US" sz="1000">
                <a:latin typeface="HG創英角ｺﾞｼｯｸUB" panose="020B0909000000000000" pitchFamily="49" charset="-128"/>
                <a:ea typeface="HG創英角ｺﾞｼｯｸUB" panose="020B0909000000000000" pitchFamily="49" charset="-128"/>
              </a:rPr>
            </a:br>
            <a:r>
              <a:rPr lang="ja-JP" altLang="en-US" sz="1000">
                <a:latin typeface="HG創英角ｺﾞｼｯｸUB" panose="020B0909000000000000" pitchFamily="49" charset="-128"/>
                <a:ea typeface="HG創英角ｺﾞｼｯｸUB" panose="020B0909000000000000" pitchFamily="49" charset="-128"/>
              </a:rPr>
              <a:t>＝必要経費など</a:t>
            </a:r>
          </a:p>
        </p:txBody>
      </p:sp>
      <p:sp>
        <p:nvSpPr>
          <p:cNvPr id="19467" name="Rectangle 52"/>
          <p:cNvSpPr>
            <a:spLocks noChangeArrowheads="1"/>
          </p:cNvSpPr>
          <p:nvPr/>
        </p:nvSpPr>
        <p:spPr bwMode="auto">
          <a:xfrm>
            <a:off x="7018338" y="936625"/>
            <a:ext cx="1708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確定申告書　記入の流れ</a:t>
            </a:r>
          </a:p>
        </p:txBody>
      </p:sp>
      <p:grpSp>
        <p:nvGrpSpPr>
          <p:cNvPr id="19468" name="グループ化 41"/>
          <p:cNvGrpSpPr>
            <a:grpSpLocks/>
          </p:cNvGrpSpPr>
          <p:nvPr/>
        </p:nvGrpSpPr>
        <p:grpSpPr bwMode="auto">
          <a:xfrm>
            <a:off x="7524750" y="2947988"/>
            <a:ext cx="1385888" cy="849312"/>
            <a:chOff x="7650163" y="2522538"/>
            <a:chExt cx="1385887" cy="849312"/>
          </a:xfrm>
        </p:grpSpPr>
        <p:sp>
          <p:nvSpPr>
            <p:cNvPr id="19494" name="AutoShape 57"/>
            <p:cNvSpPr>
              <a:spLocks noChangeArrowheads="1"/>
            </p:cNvSpPr>
            <p:nvPr/>
          </p:nvSpPr>
          <p:spPr bwMode="auto">
            <a:xfrm>
              <a:off x="7878763" y="2947988"/>
              <a:ext cx="1157287" cy="336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round/>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２回目の控除</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＝所得控除</a:t>
              </a:r>
            </a:p>
          </p:txBody>
        </p:sp>
        <p:sp>
          <p:nvSpPr>
            <p:cNvPr id="19495" name="AutoShape 60"/>
            <p:cNvSpPr>
              <a:spLocks noChangeArrowheads="1"/>
            </p:cNvSpPr>
            <p:nvPr/>
          </p:nvSpPr>
          <p:spPr bwMode="auto">
            <a:xfrm>
              <a:off x="7653338" y="2522538"/>
              <a:ext cx="1382712" cy="849312"/>
            </a:xfrm>
            <a:prstGeom prst="roundRect">
              <a:avLst>
                <a:gd name="adj" fmla="val 9079"/>
              </a:avLst>
            </a:prstGeom>
            <a:noFill/>
            <a:ln w="63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96" name="AutoShape 61"/>
            <p:cNvSpPr>
              <a:spLocks noChangeArrowheads="1"/>
            </p:cNvSpPr>
            <p:nvPr/>
          </p:nvSpPr>
          <p:spPr bwMode="auto">
            <a:xfrm>
              <a:off x="7650163" y="2522538"/>
              <a:ext cx="1385887" cy="357187"/>
            </a:xfrm>
            <a:prstGeom prst="roundRect">
              <a:avLst>
                <a:gd name="adj" fmla="val 11556"/>
              </a:avLst>
            </a:prstGeom>
            <a:solidFill>
              <a:srgbClr val="FF0000"/>
            </a:solidFill>
            <a:ln w="6350">
              <a:solidFill>
                <a:srgbClr val="FF0000"/>
              </a:solidFill>
              <a:round/>
              <a:headEnd/>
              <a:tailEnd/>
            </a:ln>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C.</a:t>
              </a:r>
              <a:r>
                <a:rPr lang="ja-JP" altLang="en-US" sz="1000">
                  <a:solidFill>
                    <a:schemeClr val="bg1"/>
                  </a:solidFill>
                  <a:latin typeface="HG創英角ｺﾞｼｯｸUB" panose="020B0909000000000000" pitchFamily="49" charset="-128"/>
                  <a:ea typeface="HG創英角ｺﾞｼｯｸUB" panose="020B0909000000000000" pitchFamily="49" charset="-128"/>
                </a:rPr>
                <a:t>所得から</a:t>
              </a:r>
            </a:p>
            <a:p>
              <a:pPr eaLnBrk="1" hangingPunct="1">
                <a:spcBef>
                  <a:spcPct val="0"/>
                </a:spcBef>
                <a:buFontTx/>
                <a:buNone/>
              </a:pPr>
              <a:r>
                <a:rPr lang="ja-JP" altLang="en-US" sz="1000">
                  <a:solidFill>
                    <a:schemeClr val="bg1"/>
                  </a:solidFill>
                  <a:latin typeface="HG創英角ｺﾞｼｯｸUB" panose="020B0909000000000000" pitchFamily="49" charset="-128"/>
                  <a:ea typeface="HG創英角ｺﾞｼｯｸUB" panose="020B0909000000000000" pitchFamily="49" charset="-128"/>
                </a:rPr>
                <a:t>　差し引かれる金額</a:t>
              </a:r>
            </a:p>
          </p:txBody>
        </p:sp>
      </p:grpSp>
      <p:sp>
        <p:nvSpPr>
          <p:cNvPr id="19469" name="Line 67">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70" name="Line 68">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9471" name="AutoShape 69"/>
          <p:cNvSpPr>
            <a:spLocks noChangeArrowheads="1"/>
          </p:cNvSpPr>
          <p:nvPr/>
        </p:nvSpPr>
        <p:spPr bwMode="auto">
          <a:xfrm>
            <a:off x="155575" y="990600"/>
            <a:ext cx="1824038" cy="254158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72" name="Rectangle 7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19473" name="Rectangle 86"/>
          <p:cNvSpPr>
            <a:spLocks noGrp="1" noChangeArrowheads="1"/>
          </p:cNvSpPr>
          <p:nvPr>
            <p:ph type="title" idx="4294967295"/>
          </p:nvPr>
        </p:nvSpPr>
        <p:spPr bwMode="white">
          <a:xfrm>
            <a:off x="88900" y="127000"/>
            <a:ext cx="7772400" cy="528638"/>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a:t>
            </a:r>
          </a:p>
        </p:txBody>
      </p:sp>
      <p:sp>
        <p:nvSpPr>
          <p:cNvPr id="19474" name="Text Box 42"/>
          <p:cNvSpPr txBox="1">
            <a:spLocks noChangeArrowheads="1"/>
          </p:cNvSpPr>
          <p:nvPr/>
        </p:nvSpPr>
        <p:spPr bwMode="auto">
          <a:xfrm>
            <a:off x="3975100" y="2060575"/>
            <a:ext cx="4889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2400" dirty="0">
                <a:latin typeface="HG創英角ｺﾞｼｯｸUB" panose="020B0909000000000000" pitchFamily="49" charset="-128"/>
                <a:ea typeface="HG創英角ｺﾞｼｯｸUB" panose="020B0909000000000000" pitchFamily="49" charset="-128"/>
              </a:rPr>
              <a:t>Ａ</a:t>
            </a:r>
          </a:p>
        </p:txBody>
      </p:sp>
      <p:sp>
        <p:nvSpPr>
          <p:cNvPr id="19475" name="Text Box 43"/>
          <p:cNvSpPr txBox="1">
            <a:spLocks noChangeArrowheads="1"/>
          </p:cNvSpPr>
          <p:nvPr/>
        </p:nvSpPr>
        <p:spPr bwMode="auto">
          <a:xfrm>
            <a:off x="3971925" y="2438400"/>
            <a:ext cx="4889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2400" dirty="0">
                <a:latin typeface="HG創英角ｺﾞｼｯｸUB" panose="020B0909000000000000" pitchFamily="49" charset="-128"/>
                <a:ea typeface="HG創英角ｺﾞｼｯｸUB" panose="020B0909000000000000" pitchFamily="49" charset="-128"/>
              </a:rPr>
              <a:t>Ｂ</a:t>
            </a:r>
          </a:p>
        </p:txBody>
      </p:sp>
      <p:sp>
        <p:nvSpPr>
          <p:cNvPr id="19476" name="Text Box 44"/>
          <p:cNvSpPr txBox="1">
            <a:spLocks noChangeArrowheads="1"/>
          </p:cNvSpPr>
          <p:nvPr/>
        </p:nvSpPr>
        <p:spPr bwMode="auto">
          <a:xfrm>
            <a:off x="3975100" y="3021013"/>
            <a:ext cx="4889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2400" dirty="0">
                <a:latin typeface="HG創英角ｺﾞｼｯｸUB" panose="020B0909000000000000" pitchFamily="49" charset="-128"/>
                <a:ea typeface="HG創英角ｺﾞｼｯｸUB" panose="020B0909000000000000" pitchFamily="49" charset="-128"/>
              </a:rPr>
              <a:t>Ｃ</a:t>
            </a:r>
          </a:p>
        </p:txBody>
      </p:sp>
      <p:sp>
        <p:nvSpPr>
          <p:cNvPr id="19477" name="Text Box 45"/>
          <p:cNvSpPr txBox="1">
            <a:spLocks noChangeArrowheads="1"/>
          </p:cNvSpPr>
          <p:nvPr/>
        </p:nvSpPr>
        <p:spPr bwMode="auto">
          <a:xfrm>
            <a:off x="4778375" y="2371725"/>
            <a:ext cx="4889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2400" dirty="0">
                <a:latin typeface="HG創英角ｺﾞｼｯｸUB" panose="020B0909000000000000" pitchFamily="49" charset="-128"/>
                <a:ea typeface="HG創英角ｺﾞｼｯｸUB" panose="020B0909000000000000" pitchFamily="49" charset="-128"/>
              </a:rPr>
              <a:t>Ｄ</a:t>
            </a:r>
          </a:p>
        </p:txBody>
      </p:sp>
      <p:sp>
        <p:nvSpPr>
          <p:cNvPr id="19478" name="AutoShape 37"/>
          <p:cNvSpPr>
            <a:spLocks noChangeArrowheads="1"/>
          </p:cNvSpPr>
          <p:nvPr/>
        </p:nvSpPr>
        <p:spPr bwMode="auto">
          <a:xfrm>
            <a:off x="7386638" y="5741988"/>
            <a:ext cx="1323975" cy="238125"/>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復興特別所得税額</a:t>
            </a:r>
          </a:p>
        </p:txBody>
      </p:sp>
      <p:sp>
        <p:nvSpPr>
          <p:cNvPr id="19479" name="Text Box 49"/>
          <p:cNvSpPr txBox="1">
            <a:spLocks noChangeArrowheads="1"/>
          </p:cNvSpPr>
          <p:nvPr/>
        </p:nvSpPr>
        <p:spPr bwMode="auto">
          <a:xfrm>
            <a:off x="7745413" y="5438775"/>
            <a:ext cx="6461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a:latin typeface="HG創英角ｺﾞｼｯｸUB" panose="020B0909000000000000" pitchFamily="49" charset="-128"/>
                <a:ea typeface="HG創英角ｺﾞｼｯｸUB" panose="020B0909000000000000" pitchFamily="49" charset="-128"/>
              </a:rPr>
              <a:t>×2.1%</a:t>
            </a:r>
            <a:endParaRPr lang="ja-JP" altLang="en-US" sz="1200">
              <a:latin typeface="HG創英角ｺﾞｼｯｸUB" panose="020B0909000000000000" pitchFamily="49" charset="-128"/>
              <a:ea typeface="HG創英角ｺﾞｼｯｸUB" panose="020B0909000000000000" pitchFamily="49" charset="-128"/>
            </a:endParaRPr>
          </a:p>
        </p:txBody>
      </p:sp>
      <p:grpSp>
        <p:nvGrpSpPr>
          <p:cNvPr id="19480" name="Group 75"/>
          <p:cNvGrpSpPr>
            <a:grpSpLocks/>
          </p:cNvGrpSpPr>
          <p:nvPr/>
        </p:nvGrpSpPr>
        <p:grpSpPr bwMode="auto">
          <a:xfrm>
            <a:off x="7194550" y="4794250"/>
            <a:ext cx="1763713" cy="1320800"/>
            <a:chOff x="4453" y="2863"/>
            <a:chExt cx="1285" cy="891"/>
          </a:xfrm>
        </p:grpSpPr>
        <p:sp>
          <p:nvSpPr>
            <p:cNvPr id="19492" name="AutoShape 59"/>
            <p:cNvSpPr>
              <a:spLocks noChangeArrowheads="1"/>
            </p:cNvSpPr>
            <p:nvPr/>
          </p:nvSpPr>
          <p:spPr bwMode="auto">
            <a:xfrm>
              <a:off x="4455" y="2884"/>
              <a:ext cx="1283" cy="870"/>
            </a:xfrm>
            <a:prstGeom prst="roundRect">
              <a:avLst>
                <a:gd name="adj" fmla="val 9079"/>
              </a:avLst>
            </a:prstGeom>
            <a:noFill/>
            <a:ln w="6350" algn="ctr">
              <a:solidFill>
                <a:srgbClr val="333399"/>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93" name="AutoShape 58"/>
            <p:cNvSpPr>
              <a:spLocks noChangeArrowheads="1"/>
            </p:cNvSpPr>
            <p:nvPr/>
          </p:nvSpPr>
          <p:spPr bwMode="auto">
            <a:xfrm>
              <a:off x="4453" y="2863"/>
              <a:ext cx="1284" cy="150"/>
            </a:xfrm>
            <a:prstGeom prst="roundRect">
              <a:avLst>
                <a:gd name="adj" fmla="val 16667"/>
              </a:avLst>
            </a:prstGeom>
            <a:solidFill>
              <a:srgbClr val="333399"/>
            </a:solidFill>
            <a:ln w="6350">
              <a:solidFill>
                <a:srgbClr val="00008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D.</a:t>
              </a:r>
              <a:r>
                <a:rPr lang="ja-JP" altLang="en-US" sz="1000">
                  <a:solidFill>
                    <a:schemeClr val="bg1"/>
                  </a:solidFill>
                  <a:latin typeface="HG創英角ｺﾞｼｯｸUB" panose="020B0909000000000000" pitchFamily="49" charset="-128"/>
                  <a:ea typeface="HG創英角ｺﾞｼｯｸUB" panose="020B0909000000000000" pitchFamily="49" charset="-128"/>
                </a:rPr>
                <a:t>税金の計算</a:t>
              </a:r>
            </a:p>
          </p:txBody>
        </p:sp>
      </p:grpSp>
      <p:sp>
        <p:nvSpPr>
          <p:cNvPr id="19481" name="AutoShape 36"/>
          <p:cNvSpPr>
            <a:spLocks noChangeArrowheads="1"/>
          </p:cNvSpPr>
          <p:nvPr/>
        </p:nvSpPr>
        <p:spPr bwMode="auto">
          <a:xfrm>
            <a:off x="7245350" y="5119688"/>
            <a:ext cx="1638300" cy="238125"/>
          </a:xfrm>
          <a:prstGeom prst="roundRect">
            <a:avLst>
              <a:gd name="adj" fmla="val 16667"/>
            </a:avLst>
          </a:prstGeom>
          <a:solidFill>
            <a:schemeClr val="bg1"/>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基準所得税額（所得税額）</a:t>
            </a:r>
          </a:p>
        </p:txBody>
      </p:sp>
      <p:sp>
        <p:nvSpPr>
          <p:cNvPr id="19482" name="AutoShape 38"/>
          <p:cNvSpPr>
            <a:spLocks noChangeArrowheads="1"/>
          </p:cNvSpPr>
          <p:nvPr/>
        </p:nvSpPr>
        <p:spPr bwMode="auto">
          <a:xfrm>
            <a:off x="7459663" y="5497513"/>
            <a:ext cx="285750" cy="163512"/>
          </a:xfrm>
          <a:prstGeom prst="downArrow">
            <a:avLst>
              <a:gd name="adj1" fmla="val 50000"/>
              <a:gd name="adj2" fmla="val 25000"/>
            </a:avLst>
          </a:prstGeom>
          <a:solidFill>
            <a:schemeClr val="bg1"/>
          </a:solidFill>
          <a:ln w="6350">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grpSp>
        <p:nvGrpSpPr>
          <p:cNvPr id="19483" name="グループ化 39"/>
          <p:cNvGrpSpPr>
            <a:grpSpLocks/>
          </p:cNvGrpSpPr>
          <p:nvPr/>
        </p:nvGrpSpPr>
        <p:grpSpPr bwMode="auto">
          <a:xfrm>
            <a:off x="5443538" y="4797425"/>
            <a:ext cx="1547812" cy="1317625"/>
            <a:chOff x="2982913" y="5122863"/>
            <a:chExt cx="1548000" cy="1317694"/>
          </a:xfrm>
        </p:grpSpPr>
        <p:sp>
          <p:nvSpPr>
            <p:cNvPr id="19485" name="AutoShape 36"/>
            <p:cNvSpPr>
              <a:spLocks noChangeArrowheads="1"/>
            </p:cNvSpPr>
            <p:nvPr/>
          </p:nvSpPr>
          <p:spPr bwMode="auto">
            <a:xfrm>
              <a:off x="3038475" y="5442039"/>
              <a:ext cx="1333500" cy="238125"/>
            </a:xfrm>
            <a:prstGeom prst="roundRect">
              <a:avLst>
                <a:gd name="adj" fmla="val 16667"/>
              </a:avLst>
            </a:prstGeom>
            <a:solidFill>
              <a:schemeClr val="bg1"/>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課税される所得金額</a:t>
              </a:r>
            </a:p>
          </p:txBody>
        </p:sp>
        <p:grpSp>
          <p:nvGrpSpPr>
            <p:cNvPr id="19486" name="Group 75"/>
            <p:cNvGrpSpPr>
              <a:grpSpLocks/>
            </p:cNvGrpSpPr>
            <p:nvPr/>
          </p:nvGrpSpPr>
          <p:grpSpPr bwMode="auto">
            <a:xfrm>
              <a:off x="2982913" y="5122863"/>
              <a:ext cx="1548000" cy="1317694"/>
              <a:chOff x="4453" y="2863"/>
              <a:chExt cx="1285" cy="891"/>
            </a:xfrm>
          </p:grpSpPr>
          <p:sp>
            <p:nvSpPr>
              <p:cNvPr id="19490" name="AutoShape 59"/>
              <p:cNvSpPr>
                <a:spLocks noChangeArrowheads="1"/>
              </p:cNvSpPr>
              <p:nvPr/>
            </p:nvSpPr>
            <p:spPr bwMode="auto">
              <a:xfrm>
                <a:off x="4455" y="2884"/>
                <a:ext cx="1283" cy="870"/>
              </a:xfrm>
              <a:prstGeom prst="roundRect">
                <a:avLst>
                  <a:gd name="adj" fmla="val 9079"/>
                </a:avLst>
              </a:prstGeom>
              <a:noFill/>
              <a:ln w="6350" algn="ctr">
                <a:solidFill>
                  <a:srgbClr val="333399"/>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91" name="AutoShape 58"/>
              <p:cNvSpPr>
                <a:spLocks noChangeArrowheads="1"/>
              </p:cNvSpPr>
              <p:nvPr/>
            </p:nvSpPr>
            <p:spPr bwMode="auto">
              <a:xfrm>
                <a:off x="4453" y="2863"/>
                <a:ext cx="1284" cy="150"/>
              </a:xfrm>
              <a:prstGeom prst="roundRect">
                <a:avLst>
                  <a:gd name="adj" fmla="val 16667"/>
                </a:avLst>
              </a:prstGeom>
              <a:solidFill>
                <a:srgbClr val="333399"/>
              </a:solidFill>
              <a:ln w="6350">
                <a:solidFill>
                  <a:srgbClr val="00008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bg1"/>
                    </a:solidFill>
                    <a:latin typeface="HG創英角ｺﾞｼｯｸUB" panose="020B0909000000000000" pitchFamily="49" charset="-128"/>
                    <a:ea typeface="HG創英角ｺﾞｼｯｸUB" panose="020B0909000000000000" pitchFamily="49" charset="-128"/>
                  </a:rPr>
                  <a:t>D.</a:t>
                </a:r>
                <a:r>
                  <a:rPr lang="ja-JP" altLang="en-US" sz="1000">
                    <a:solidFill>
                      <a:schemeClr val="bg1"/>
                    </a:solidFill>
                    <a:latin typeface="HG創英角ｺﾞｼｯｸUB" panose="020B0909000000000000" pitchFamily="49" charset="-128"/>
                    <a:ea typeface="HG創英角ｺﾞｼｯｸUB" panose="020B0909000000000000" pitchFamily="49" charset="-128"/>
                  </a:rPr>
                  <a:t>税金の計算</a:t>
                </a:r>
              </a:p>
            </p:txBody>
          </p:sp>
        </p:grpSp>
        <p:sp>
          <p:nvSpPr>
            <p:cNvPr id="19487" name="Text Box 49"/>
            <p:cNvSpPr txBox="1">
              <a:spLocks noChangeArrowheads="1"/>
            </p:cNvSpPr>
            <p:nvPr/>
          </p:nvSpPr>
          <p:spPr bwMode="auto">
            <a:xfrm>
              <a:off x="3452329" y="5745837"/>
              <a:ext cx="6413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a:latin typeface="HG創英角ｺﾞｼｯｸUB" panose="020B0909000000000000" pitchFamily="49" charset="-128"/>
                  <a:ea typeface="HG創英角ｺﾞｼｯｸUB" panose="020B0909000000000000" pitchFamily="49" charset="-128"/>
                </a:rPr>
                <a:t>×</a:t>
              </a:r>
              <a:r>
                <a:rPr lang="ja-JP" altLang="en-US" sz="1200">
                  <a:latin typeface="HG創英角ｺﾞｼｯｸUB" panose="020B0909000000000000" pitchFamily="49" charset="-128"/>
                  <a:ea typeface="HG創英角ｺﾞｼｯｸUB" panose="020B0909000000000000" pitchFamily="49" charset="-128"/>
                </a:rPr>
                <a:t>税率</a:t>
              </a:r>
            </a:p>
          </p:txBody>
        </p:sp>
        <p:sp>
          <p:nvSpPr>
            <p:cNvPr id="19488" name="AutoShape 38"/>
            <p:cNvSpPr>
              <a:spLocks noChangeArrowheads="1"/>
            </p:cNvSpPr>
            <p:nvPr/>
          </p:nvSpPr>
          <p:spPr bwMode="auto">
            <a:xfrm>
              <a:off x="3166579" y="5812403"/>
              <a:ext cx="285750" cy="163513"/>
            </a:xfrm>
            <a:prstGeom prst="downArrow">
              <a:avLst>
                <a:gd name="adj1" fmla="val 50000"/>
                <a:gd name="adj2" fmla="val 25000"/>
              </a:avLst>
            </a:prstGeom>
            <a:solidFill>
              <a:schemeClr val="bg1"/>
            </a:solidFill>
            <a:ln w="6350">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9489" name="AutoShape 37"/>
            <p:cNvSpPr>
              <a:spLocks noChangeArrowheads="1"/>
            </p:cNvSpPr>
            <p:nvPr/>
          </p:nvSpPr>
          <p:spPr bwMode="auto">
            <a:xfrm>
              <a:off x="3038475" y="6053069"/>
              <a:ext cx="1352550" cy="238125"/>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所得税額</a:t>
              </a:r>
            </a:p>
          </p:txBody>
        </p:sp>
      </p:grpSp>
      <p:sp>
        <p:nvSpPr>
          <p:cNvPr id="19484" name="Text Box 49"/>
          <p:cNvSpPr txBox="1">
            <a:spLocks noChangeArrowheads="1"/>
          </p:cNvSpPr>
          <p:nvPr/>
        </p:nvSpPr>
        <p:spPr bwMode="auto">
          <a:xfrm>
            <a:off x="6931025" y="5424488"/>
            <a:ext cx="3397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6"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395288" y="4826000"/>
            <a:ext cx="41767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収入金額等</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収入金額等の</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給与</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欄へ、源泉徴収票の</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支払金額</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を記入する。</a:t>
            </a:r>
          </a:p>
        </p:txBody>
      </p:sp>
      <p:pic>
        <p:nvPicPr>
          <p:cNvPr id="21508" name="Picture 17" descr="マウ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00" y="2597150"/>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20"/>
          <p:cNvSpPr>
            <a:spLocks noChangeArrowheads="1"/>
          </p:cNvSpPr>
          <p:nvPr/>
        </p:nvSpPr>
        <p:spPr bwMode="auto">
          <a:xfrm>
            <a:off x="4316413" y="2414588"/>
            <a:ext cx="481012" cy="161925"/>
          </a:xfrm>
          <a:prstGeom prst="curvedDownArrow">
            <a:avLst>
              <a:gd name="adj1" fmla="val 32745"/>
              <a:gd name="adj2" fmla="val 92157"/>
              <a:gd name="adj3" fmla="val 33051"/>
            </a:avLst>
          </a:prstGeom>
          <a:solidFill>
            <a:srgbClr val="FF000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1510" name="Text Box 21"/>
          <p:cNvSpPr txBox="1">
            <a:spLocks noChangeArrowheads="1"/>
          </p:cNvSpPr>
          <p:nvPr/>
        </p:nvSpPr>
        <p:spPr bwMode="auto">
          <a:xfrm>
            <a:off x="4211638" y="2921000"/>
            <a:ext cx="69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３回</a:t>
            </a:r>
          </a:p>
          <a:p>
            <a:pPr algn="ctr" eaLnBrk="1" hangingPunct="1">
              <a:lnSpc>
                <a:spcPct val="11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21511" name="Line 3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12" name="Line 3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1513" name="Rectangle 33"/>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21514" name="Rectangle 45"/>
          <p:cNvSpPr>
            <a:spLocks noGrp="1" noChangeArrowheads="1"/>
          </p:cNvSpPr>
          <p:nvPr>
            <p:ph type="title" idx="4294967295"/>
          </p:nvPr>
        </p:nvSpPr>
        <p:spPr bwMode="white">
          <a:xfrm>
            <a:off x="76200" y="139700"/>
            <a:ext cx="7772400" cy="515938"/>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①収入金額等</a:t>
            </a:r>
          </a:p>
        </p:txBody>
      </p:sp>
      <p:pic>
        <p:nvPicPr>
          <p:cNvPr id="2" name="図 1"/>
          <p:cNvPicPr>
            <a:picLocks noChangeAspect="1"/>
          </p:cNvPicPr>
          <p:nvPr/>
        </p:nvPicPr>
        <p:blipFill>
          <a:blip r:embed="rId5"/>
          <a:stretch>
            <a:fillRect/>
          </a:stretch>
        </p:blipFill>
        <p:spPr>
          <a:xfrm>
            <a:off x="138164" y="1117008"/>
            <a:ext cx="4114801" cy="3085735"/>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4871986" y="1117008"/>
            <a:ext cx="4114800" cy="3085735"/>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9"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ChangeArrowheads="1"/>
          </p:cNvSpPr>
          <p:nvPr/>
        </p:nvSpPr>
        <p:spPr bwMode="auto">
          <a:xfrm>
            <a:off x="395288" y="4840288"/>
            <a:ext cx="81391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所得金額</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所得金額の</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給与</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欄へ、源泉徴収票の</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給与所得控除後の金額</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（収入金額から給与所得控除額を差し引いた金額）を記入する。</a:t>
            </a:r>
          </a:p>
        </p:txBody>
      </p:sp>
      <p:pic>
        <p:nvPicPr>
          <p:cNvPr id="23556" name="Picture 14" descr="マウ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00" y="2597150"/>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15"/>
          <p:cNvSpPr>
            <a:spLocks noChangeArrowheads="1"/>
          </p:cNvSpPr>
          <p:nvPr/>
        </p:nvSpPr>
        <p:spPr bwMode="auto">
          <a:xfrm>
            <a:off x="4316413" y="2414588"/>
            <a:ext cx="481012" cy="161925"/>
          </a:xfrm>
          <a:prstGeom prst="curvedDownArrow">
            <a:avLst>
              <a:gd name="adj1" fmla="val 32745"/>
              <a:gd name="adj2" fmla="val 92157"/>
              <a:gd name="adj3" fmla="val 33051"/>
            </a:avLst>
          </a:prstGeom>
          <a:solidFill>
            <a:srgbClr val="FF000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3558" name="Text Box 16"/>
          <p:cNvSpPr txBox="1">
            <a:spLocks noChangeArrowheads="1"/>
          </p:cNvSpPr>
          <p:nvPr/>
        </p:nvSpPr>
        <p:spPr bwMode="auto">
          <a:xfrm>
            <a:off x="4211638" y="2921000"/>
            <a:ext cx="69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１回</a:t>
            </a:r>
          </a:p>
          <a:p>
            <a:pPr algn="ctr" eaLnBrk="1" hangingPunct="1">
              <a:lnSpc>
                <a:spcPct val="11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23559" name="Line 2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3560" name="Line 2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3561" name="Rectangle 27"/>
          <p:cNvSpPr>
            <a:spLocks noChangeArrowheads="1"/>
          </p:cNvSpPr>
          <p:nvPr/>
        </p:nvSpPr>
        <p:spPr bwMode="auto">
          <a:xfrm>
            <a:off x="8824913"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23562" name="Rectangle 38"/>
          <p:cNvSpPr>
            <a:spLocks noGrp="1" noChangeArrowheads="1"/>
          </p:cNvSpPr>
          <p:nvPr>
            <p:ph type="title" idx="4294967295"/>
          </p:nvPr>
        </p:nvSpPr>
        <p:spPr bwMode="white">
          <a:xfrm>
            <a:off x="88900" y="90488"/>
            <a:ext cx="7772400" cy="593725"/>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②所得金額</a:t>
            </a:r>
          </a:p>
        </p:txBody>
      </p:sp>
      <p:pic>
        <p:nvPicPr>
          <p:cNvPr id="2" name="図 1"/>
          <p:cNvPicPr>
            <a:picLocks noChangeAspect="1"/>
          </p:cNvPicPr>
          <p:nvPr/>
        </p:nvPicPr>
        <p:blipFill>
          <a:blip r:embed="rId5"/>
          <a:stretch>
            <a:fillRect/>
          </a:stretch>
        </p:blipFill>
        <p:spPr>
          <a:xfrm>
            <a:off x="122238" y="1193561"/>
            <a:ext cx="4125912" cy="3094068"/>
          </a:xfrm>
          <a:prstGeom prst="rect">
            <a:avLst/>
          </a:prstGeom>
          <a:ln>
            <a:solidFill>
              <a:srgbClr val="000000"/>
            </a:solidFill>
          </a:ln>
        </p:spPr>
      </p:pic>
      <p:pic>
        <p:nvPicPr>
          <p:cNvPr id="3" name="図 2"/>
          <p:cNvPicPr>
            <a:picLocks noChangeAspect="1"/>
          </p:cNvPicPr>
          <p:nvPr/>
        </p:nvPicPr>
        <p:blipFill>
          <a:blip r:embed="rId6"/>
          <a:stretch>
            <a:fillRect/>
          </a:stretch>
        </p:blipFill>
        <p:spPr>
          <a:xfrm>
            <a:off x="4864100" y="1193561"/>
            <a:ext cx="4125912" cy="3094068"/>
          </a:xfrm>
          <a:prstGeom prst="rect">
            <a:avLst/>
          </a:prstGeom>
          <a:ln>
            <a:solidFill>
              <a:srgbClr val="000000"/>
            </a:solid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5"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3" name="Object 32"/>
          <p:cNvGraphicFramePr>
            <a:graphicFrameLocks noChangeAspect="1"/>
          </p:cNvGraphicFramePr>
          <p:nvPr/>
        </p:nvGraphicFramePr>
        <p:xfrm>
          <a:off x="193675" y="5218113"/>
          <a:ext cx="4735513" cy="790575"/>
        </p:xfrm>
        <a:graphic>
          <a:graphicData uri="http://schemas.openxmlformats.org/presentationml/2006/ole">
            <mc:AlternateContent xmlns:mc="http://schemas.openxmlformats.org/markup-compatibility/2006">
              <mc:Choice xmlns:v="urn:schemas-microsoft-com:vml" Requires="v">
                <p:oleObj spid="_x0000_s25642" name="ワークシート" r:id="rId6" imgW="5191233" imgH="866757" progId="Excel.Sheet.8">
                  <p:embed/>
                </p:oleObj>
              </mc:Choice>
              <mc:Fallback>
                <p:oleObj name="ワークシート" r:id="rId6" imgW="5191233" imgH="866757" progId="Excel.Sheet.8">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75" y="5218113"/>
                        <a:ext cx="47355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228600" y="1066800"/>
            <a:ext cx="17510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「１回目の控除」の仕組みについて理解させる。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誰でも同じ額の控除を受けられる（給与の金額が同じなら控除の額は同じ）ことを理解させる。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所得税法では、収入を</a:t>
            </a:r>
            <a:r>
              <a:rPr lang="en-US" altLang="ja-JP" sz="1000">
                <a:latin typeface="HG創英角ｺﾞｼｯｸUB" panose="020B0909000000000000" pitchFamily="49" charset="-128"/>
                <a:ea typeface="HG創英角ｺﾞｼｯｸUB" panose="020B0909000000000000" pitchFamily="49" charset="-128"/>
              </a:rPr>
              <a:t>10</a:t>
            </a:r>
            <a:r>
              <a:rPr lang="ja-JP" altLang="en-US" sz="1000">
                <a:latin typeface="HG創英角ｺﾞｼｯｸUB" panose="020B0909000000000000" pitchFamily="49" charset="-128"/>
                <a:ea typeface="HG創英角ｺﾞｼｯｸUB" panose="020B0909000000000000" pitchFamily="49" charset="-128"/>
              </a:rPr>
              <a:t>種類に分類し、それぞれの種類ごとに所得を算出している（すべての所得について説明せず、給与所得と事業所得の説明に留める）。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アルバイトで得た収入がどの種類にあてはまるか。</a:t>
            </a:r>
          </a:p>
        </p:txBody>
      </p:sp>
      <p:sp>
        <p:nvSpPr>
          <p:cNvPr id="25605" name="Rectangle 6"/>
          <p:cNvSpPr>
            <a:spLocks noChangeArrowheads="1"/>
          </p:cNvSpPr>
          <p:nvPr/>
        </p:nvSpPr>
        <p:spPr bwMode="auto">
          <a:xfrm>
            <a:off x="7235825" y="908050"/>
            <a:ext cx="18542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給与所得控除額</a:t>
            </a:r>
          </a:p>
          <a:p>
            <a:pPr eaLnBrk="1" hangingPunct="1">
              <a:lnSpc>
                <a:spcPct val="11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ja-JP" altLang="en-US" sz="900">
                <a:solidFill>
                  <a:srgbClr val="444444"/>
                </a:solidFill>
                <a:latin typeface="HG創英角ｺﾞｼｯｸUB" panose="020B0909000000000000" pitchFamily="49" charset="-128"/>
                <a:ea typeface="HG創英角ｺﾞｼｯｸUB" panose="020B0909000000000000" pitchFamily="49" charset="-128"/>
              </a:rPr>
              <a:t>給与所得の金額は、給与等の収入金額から給与所得控除額を差し引いて算出する。給与所得控除額は、給与等の収入金額に応じて下表のとおりになる。</a:t>
            </a:r>
          </a:p>
          <a:p>
            <a:pPr eaLnBrk="1" hangingPunct="1">
              <a:lnSpc>
                <a:spcPct val="11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給与所得は、事業所得などのように必要経費を差し引くことはできないので、それに見合うものとして、一定の給与所得控除額を給与の収入金額から差し引くことができる</a:t>
            </a:r>
            <a:r>
              <a:rPr lang="ja-JP" altLang="en-US" sz="1000">
                <a:latin typeface="HG創英角ｺﾞｼｯｸUB" panose="020B0909000000000000" pitchFamily="49" charset="-128"/>
                <a:ea typeface="HG創英角ｺﾞｼｯｸUB" panose="020B0909000000000000" pitchFamily="49" charset="-128"/>
              </a:rPr>
              <a:t>。</a:t>
            </a:r>
            <a:endParaRPr lang="ja-JP" altLang="en-US" sz="1000">
              <a:solidFill>
                <a:srgbClr val="444444"/>
              </a:solidFill>
              <a:latin typeface="HG創英角ｺﾞｼｯｸUB" panose="020B0909000000000000" pitchFamily="49" charset="-128"/>
              <a:ea typeface="HG創英角ｺﾞｼｯｸUB" panose="020B0909000000000000" pitchFamily="49" charset="-128"/>
            </a:endParaRPr>
          </a:p>
        </p:txBody>
      </p:sp>
      <p:sp>
        <p:nvSpPr>
          <p:cNvPr id="25606" name="Text Box 18"/>
          <p:cNvSpPr txBox="1">
            <a:spLocks noChangeArrowheads="1"/>
          </p:cNvSpPr>
          <p:nvPr/>
        </p:nvSpPr>
        <p:spPr bwMode="auto">
          <a:xfrm>
            <a:off x="77788" y="5984875"/>
            <a:ext cx="43926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　</a:t>
            </a:r>
            <a:r>
              <a:rPr lang="ja-JP" altLang="en-US" sz="1000">
                <a:latin typeface="HG創英角ｺﾞｼｯｸUB" panose="020B0909000000000000" pitchFamily="49" charset="-128"/>
                <a:ea typeface="HG創英角ｺﾞｼｯｸUB" panose="020B0909000000000000" pitchFamily="49" charset="-128"/>
              </a:rPr>
              <a:t>その他の所得</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不動産所得、利子所得、配当所得、雑所得（公的年金等・その他）、</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譲渡所得、一時所得、山林所得、退職所得</a:t>
            </a:r>
          </a:p>
        </p:txBody>
      </p:sp>
      <p:sp>
        <p:nvSpPr>
          <p:cNvPr id="25607" name="Text Box 21"/>
          <p:cNvSpPr txBox="1">
            <a:spLocks noChangeArrowheads="1"/>
          </p:cNvSpPr>
          <p:nvPr/>
        </p:nvSpPr>
        <p:spPr bwMode="auto">
          <a:xfrm>
            <a:off x="92075" y="4948238"/>
            <a:ext cx="946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所得の種類</a:t>
            </a:r>
          </a:p>
        </p:txBody>
      </p:sp>
      <p:sp>
        <p:nvSpPr>
          <p:cNvPr id="25608" name="Text Box 26"/>
          <p:cNvSpPr txBox="1">
            <a:spLocks noChangeArrowheads="1"/>
          </p:cNvSpPr>
          <p:nvPr/>
        </p:nvSpPr>
        <p:spPr bwMode="auto">
          <a:xfrm>
            <a:off x="4972050" y="4948238"/>
            <a:ext cx="22365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給与所得控除額表</a:t>
            </a:r>
            <a:r>
              <a:rPr lang="ja-JP" altLang="en-US" sz="1000" dirty="0" smtClean="0">
                <a:solidFill>
                  <a:srgbClr val="CC0000"/>
                </a:solidFill>
                <a:latin typeface="HG創英角ｺﾞｼｯｸUB" panose="020B0909000000000000" pitchFamily="49" charset="-128"/>
                <a:ea typeface="HG創英角ｺﾞｼｯｸUB" panose="020B0909000000000000" pitchFamily="49" charset="-128"/>
              </a:rPr>
              <a:t>（令和２年分</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a:t>
            </a:r>
          </a:p>
        </p:txBody>
      </p:sp>
      <p:graphicFrame>
        <p:nvGraphicFramePr>
          <p:cNvPr id="25609" name="Object 111"/>
          <p:cNvGraphicFramePr>
            <a:graphicFrameLocks noChangeAspect="1"/>
          </p:cNvGraphicFramePr>
          <p:nvPr/>
        </p:nvGraphicFramePr>
        <p:xfrm>
          <a:off x="5064125" y="5218113"/>
          <a:ext cx="3816350" cy="1343025"/>
        </p:xfrm>
        <a:graphic>
          <a:graphicData uri="http://schemas.openxmlformats.org/presentationml/2006/ole">
            <mc:AlternateContent xmlns:mc="http://schemas.openxmlformats.org/markup-compatibility/2006">
              <mc:Choice xmlns:v="urn:schemas-microsoft-com:vml" Requires="v">
                <p:oleObj spid="_x0000_s25643" name="ワークシート" r:id="rId9" imgW="4638664" imgH="1181229" progId="Excel.Sheet.8">
                  <p:embed/>
                </p:oleObj>
              </mc:Choice>
              <mc:Fallback>
                <p:oleObj name="ワークシート" r:id="rId9" imgW="4638664" imgH="1181229" progId="Excel.Sheet.8">
                  <p:embed/>
                  <p:pic>
                    <p:nvPicPr>
                      <p:cNvPr id="0" name="Object 1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4125" y="5218113"/>
                        <a:ext cx="38163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0" name="Line 11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5611" name="Line 11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5612" name="AutoShape 117"/>
          <p:cNvSpPr>
            <a:spLocks noChangeArrowheads="1"/>
          </p:cNvSpPr>
          <p:nvPr/>
        </p:nvSpPr>
        <p:spPr bwMode="auto">
          <a:xfrm>
            <a:off x="155575" y="990600"/>
            <a:ext cx="1824038" cy="29432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5613" name="Rectangle 118"/>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sp>
        <p:nvSpPr>
          <p:cNvPr id="25614" name="Rectangle 124"/>
          <p:cNvSpPr>
            <a:spLocks noGrp="1" noChangeArrowheads="1"/>
          </p:cNvSpPr>
          <p:nvPr>
            <p:ph type="title" idx="4294967295"/>
          </p:nvPr>
        </p:nvSpPr>
        <p:spPr bwMode="white">
          <a:xfrm>
            <a:off x="85725" y="149225"/>
            <a:ext cx="7772400" cy="503238"/>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1500" dirty="0" smtClean="0">
                <a:solidFill>
                  <a:srgbClr val="FFFFFF"/>
                </a:solidFill>
                <a:latin typeface="HG創英角ｺﾞｼｯｸUB" panose="020B0909000000000000" pitchFamily="49" charset="-128"/>
                <a:ea typeface="HG創英角ｺﾞｼｯｸUB" panose="020B0909000000000000" pitchFamily="49" charset="-128"/>
              </a:rPr>
              <a:t>～１回目の控除（必要経費など）～</a:t>
            </a:r>
          </a:p>
        </p:txBody>
      </p:sp>
      <p:pic>
        <p:nvPicPr>
          <p:cNvPr id="25615" name="Picture 18" descr="C:\Users\j-ono\Desktop\15.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3438" y="1003300"/>
            <a:ext cx="494982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4"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ChangeArrowheads="1"/>
          </p:cNvSpPr>
          <p:nvPr/>
        </p:nvSpPr>
        <p:spPr bwMode="auto">
          <a:xfrm>
            <a:off x="395288" y="4797425"/>
            <a:ext cx="5400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所得から差し引かれる金額</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勤労学生、障害者控除</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欄と</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基礎控除</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欄に、所得税法で決められた金額を記入する。</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勤労学生控除：</a:t>
            </a:r>
            <a:r>
              <a:rPr lang="en-US" altLang="ja-JP" sz="1000">
                <a:latin typeface="HG創英角ｺﾞｼｯｸUB" panose="020B0909000000000000" pitchFamily="49" charset="-128"/>
                <a:ea typeface="HG創英角ｺﾞｼｯｸUB" panose="020B0909000000000000" pitchFamily="49" charset="-128"/>
              </a:rPr>
              <a:t>27</a:t>
            </a:r>
            <a:r>
              <a:rPr lang="ja-JP" altLang="en-US" sz="1000">
                <a:latin typeface="HG創英角ｺﾞｼｯｸUB" panose="020B0909000000000000" pitchFamily="49" charset="-128"/>
                <a:ea typeface="HG創英角ｺﾞｼｯｸUB" panose="020B0909000000000000" pitchFamily="49" charset="-128"/>
              </a:rPr>
              <a:t>万円、基礎控除：</a:t>
            </a:r>
            <a:r>
              <a:rPr lang="en-US" altLang="ja-JP" sz="1000">
                <a:latin typeface="HG創英角ｺﾞｼｯｸUB" panose="020B0909000000000000" pitchFamily="49" charset="-128"/>
                <a:ea typeface="HG創英角ｺﾞｼｯｸUB" panose="020B0909000000000000" pitchFamily="49" charset="-128"/>
              </a:rPr>
              <a:t>38</a:t>
            </a:r>
            <a:r>
              <a:rPr lang="ja-JP" altLang="en-US" sz="1000">
                <a:latin typeface="HG創英角ｺﾞｼｯｸUB" panose="020B0909000000000000" pitchFamily="49" charset="-128"/>
                <a:ea typeface="HG創英角ｺﾞｼｯｸUB" panose="020B0909000000000000" pitchFamily="49" charset="-128"/>
              </a:rPr>
              <a:t>万円</a:t>
            </a:r>
          </a:p>
        </p:txBody>
      </p:sp>
      <p:pic>
        <p:nvPicPr>
          <p:cNvPr id="27652" name="Picture 18" descr="マウ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00" y="2625725"/>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19"/>
          <p:cNvSpPr>
            <a:spLocks noChangeArrowheads="1"/>
          </p:cNvSpPr>
          <p:nvPr/>
        </p:nvSpPr>
        <p:spPr bwMode="auto">
          <a:xfrm>
            <a:off x="4316413" y="2443163"/>
            <a:ext cx="481012" cy="161925"/>
          </a:xfrm>
          <a:prstGeom prst="curvedDownArrow">
            <a:avLst>
              <a:gd name="adj1" fmla="val 32745"/>
              <a:gd name="adj2" fmla="val 92157"/>
              <a:gd name="adj3" fmla="val 33051"/>
            </a:avLst>
          </a:prstGeom>
          <a:solidFill>
            <a:srgbClr val="FF000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7654" name="Text Box 20"/>
          <p:cNvSpPr txBox="1">
            <a:spLocks noChangeArrowheads="1"/>
          </p:cNvSpPr>
          <p:nvPr/>
        </p:nvSpPr>
        <p:spPr bwMode="auto">
          <a:xfrm>
            <a:off x="4211638" y="2949575"/>
            <a:ext cx="69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２回</a:t>
            </a:r>
          </a:p>
          <a:p>
            <a:pPr algn="ctr" eaLnBrk="1" hangingPunct="1">
              <a:lnSpc>
                <a:spcPct val="11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27655" name="Line 30">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7656" name="Line 31">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7657" name="Rectangle 33"/>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sp>
        <p:nvSpPr>
          <p:cNvPr id="27658" name="Rectangle 43"/>
          <p:cNvSpPr>
            <a:spLocks noGrp="1" noChangeArrowheads="1"/>
          </p:cNvSpPr>
          <p:nvPr>
            <p:ph type="title" idx="4294967295"/>
          </p:nvPr>
        </p:nvSpPr>
        <p:spPr bwMode="white">
          <a:xfrm>
            <a:off x="85725" y="174625"/>
            <a:ext cx="7772400" cy="449263"/>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③所得から差し引かれる金額</a:t>
            </a:r>
          </a:p>
        </p:txBody>
      </p:sp>
      <p:pic>
        <p:nvPicPr>
          <p:cNvPr id="2" name="図 1"/>
          <p:cNvPicPr>
            <a:picLocks noChangeAspect="1"/>
          </p:cNvPicPr>
          <p:nvPr/>
        </p:nvPicPr>
        <p:blipFill>
          <a:blip r:embed="rId5"/>
          <a:stretch>
            <a:fillRect/>
          </a:stretch>
        </p:blipFill>
        <p:spPr>
          <a:xfrm>
            <a:off x="72175" y="1109851"/>
            <a:ext cx="4174310" cy="3130362"/>
          </a:xfrm>
          <a:prstGeom prst="rect">
            <a:avLst/>
          </a:prstGeom>
          <a:ln>
            <a:solidFill>
              <a:srgbClr val="000000"/>
            </a:solidFill>
          </a:ln>
        </p:spPr>
      </p:pic>
      <p:pic>
        <p:nvPicPr>
          <p:cNvPr id="3" name="図 2"/>
          <p:cNvPicPr>
            <a:picLocks noChangeAspect="1"/>
          </p:cNvPicPr>
          <p:nvPr/>
        </p:nvPicPr>
        <p:blipFill>
          <a:blip r:embed="rId6"/>
          <a:stretch>
            <a:fillRect/>
          </a:stretch>
        </p:blipFill>
        <p:spPr>
          <a:xfrm>
            <a:off x="4854575" y="1122917"/>
            <a:ext cx="4139463" cy="3104230"/>
          </a:xfrm>
          <a:prstGeom prst="rect">
            <a:avLst/>
          </a:prstGeom>
          <a:ln>
            <a:solidFill>
              <a:srgbClr val="000000"/>
            </a:solid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838200"/>
            <a:ext cx="4930775" cy="370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158"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228600" y="1066800"/>
            <a:ext cx="16795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「２回目の控除」の仕組みについて理解させる。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人によって控除される金額が異なることを理解させる。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所得控除は</a:t>
            </a:r>
            <a:r>
              <a:rPr lang="en-US" altLang="ja-JP" sz="1000">
                <a:latin typeface="HG創英角ｺﾞｼｯｸUB" panose="020B0909000000000000" pitchFamily="49" charset="-128"/>
                <a:ea typeface="HG創英角ｺﾞｼｯｸUB" panose="020B0909000000000000" pitchFamily="49" charset="-128"/>
              </a:rPr>
              <a:t>14</a:t>
            </a:r>
            <a:r>
              <a:rPr lang="ja-JP" altLang="en-US" sz="1000">
                <a:latin typeface="HG創英角ｺﾞｼｯｸUB" panose="020B0909000000000000" pitchFamily="49" charset="-128"/>
                <a:ea typeface="HG創英角ｺﾞｼｯｸUB" panose="020B0909000000000000" pitchFamily="49" charset="-128"/>
              </a:rPr>
              <a:t>種類に分類される（すべてについて説明せず、勤労学生控除・基礎控除の説明に留める）。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学生がアルバイトで収入を得た場合、どのような控除が受けられるか考えさせる。</a:t>
            </a:r>
          </a:p>
        </p:txBody>
      </p:sp>
      <p:sp>
        <p:nvSpPr>
          <p:cNvPr id="29701" name="Rectangle 6"/>
          <p:cNvSpPr>
            <a:spLocks noChangeArrowheads="1"/>
          </p:cNvSpPr>
          <p:nvPr/>
        </p:nvSpPr>
        <p:spPr bwMode="auto">
          <a:xfrm>
            <a:off x="323850" y="5402263"/>
            <a:ext cx="37719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税率</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所得税の税率は、分離課税に対する</a:t>
            </a:r>
            <a:r>
              <a:rPr lang="ja-JP" altLang="en-US" sz="1000" dirty="0" smtClean="0">
                <a:latin typeface="HG創英角ｺﾞｼｯｸUB" panose="020B0909000000000000" pitchFamily="49" charset="-128"/>
                <a:ea typeface="HG創英角ｺﾞｼｯｸUB" panose="020B0909000000000000" pitchFamily="49" charset="-128"/>
              </a:rPr>
              <a:t>もの</a:t>
            </a:r>
            <a:r>
              <a:rPr lang="ja-JP" altLang="en-US" sz="1000" dirty="0">
                <a:latin typeface="HG創英角ｺﾞｼｯｸUB" panose="020B0909000000000000" pitchFamily="49" charset="-128"/>
                <a:ea typeface="HG創英角ｺﾞｼｯｸUB" panose="020B0909000000000000" pitchFamily="49" charset="-128"/>
              </a:rPr>
              <a:t>などを除くと、</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５</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から</a:t>
            </a:r>
            <a:r>
              <a:rPr lang="en-US" altLang="ja-JP" sz="1000" dirty="0">
                <a:latin typeface="HG創英角ｺﾞｼｯｸUB" panose="020B0909000000000000" pitchFamily="49" charset="-128"/>
                <a:ea typeface="HG創英角ｺﾞｼｯｸUB" panose="020B0909000000000000" pitchFamily="49" charset="-128"/>
              </a:rPr>
              <a:t>45%</a:t>
            </a:r>
            <a:r>
              <a:rPr lang="ja-JP" altLang="en-US" sz="1000" dirty="0">
                <a:latin typeface="HG創英角ｺﾞｼｯｸUB" panose="020B0909000000000000" pitchFamily="49" charset="-128"/>
                <a:ea typeface="HG創英角ｺﾞｼｯｸUB" panose="020B0909000000000000" pitchFamily="49" charset="-128"/>
              </a:rPr>
              <a:t>の７段階に区分されている。</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課税される総所得金額に対する所得税の金額は、次の速算表を使用すると簡単に求められる。</a:t>
            </a:r>
          </a:p>
        </p:txBody>
      </p:sp>
      <p:sp>
        <p:nvSpPr>
          <p:cNvPr id="29702" name="Text Box 12"/>
          <p:cNvSpPr txBox="1">
            <a:spLocks noChangeArrowheads="1"/>
          </p:cNvSpPr>
          <p:nvPr/>
        </p:nvSpPr>
        <p:spPr bwMode="auto">
          <a:xfrm>
            <a:off x="323850" y="4637088"/>
            <a:ext cx="43751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その他の控除</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雑損控除、医療費控除、</a:t>
            </a:r>
            <a:r>
              <a:rPr lang="zh-CN" altLang="en-US" sz="1000" dirty="0">
                <a:latin typeface="HG創英角ｺﾞｼｯｸUB" panose="020B0909000000000000" pitchFamily="49" charset="-128"/>
                <a:ea typeface="HG創英角ｺﾞｼｯｸUB" panose="020B0909000000000000" pitchFamily="49" charset="-128"/>
              </a:rPr>
              <a:t>社会保険料控除</a:t>
            </a:r>
            <a:r>
              <a:rPr lang="ja-JP" altLang="en-US" sz="1000" dirty="0" err="1">
                <a:latin typeface="HG創英角ｺﾞｼｯｸUB" panose="020B0909000000000000" pitchFamily="49" charset="-128"/>
                <a:ea typeface="HG創英角ｺﾞｼｯｸUB" panose="020B0909000000000000" pitchFamily="49" charset="-128"/>
              </a:rPr>
              <a:t>、</a:t>
            </a:r>
            <a:r>
              <a:rPr lang="zh-TW" altLang="en-US" sz="1000" dirty="0">
                <a:latin typeface="HG創英角ｺﾞｼｯｸUB" panose="020B0909000000000000" pitchFamily="49" charset="-128"/>
                <a:ea typeface="HG創英角ｺﾞｼｯｸUB" panose="020B0909000000000000" pitchFamily="49" charset="-128"/>
              </a:rPr>
              <a:t>小規模企業共済等掛金控除</a:t>
            </a:r>
            <a:r>
              <a:rPr lang="ja-JP" altLang="en-US" sz="1000" dirty="0" err="1">
                <a:latin typeface="HG創英角ｺﾞｼｯｸUB" panose="020B0909000000000000" pitchFamily="49" charset="-128"/>
                <a:ea typeface="HG創英角ｺﾞｼｯｸUB" panose="020B0909000000000000" pitchFamily="49" charset="-128"/>
              </a:rPr>
              <a:t>、</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生命保険料控除、</a:t>
            </a:r>
            <a:r>
              <a:rPr lang="zh-TW" altLang="en-US" sz="1000" dirty="0">
                <a:latin typeface="HG創英角ｺﾞｼｯｸUB" panose="020B0909000000000000" pitchFamily="49" charset="-128"/>
                <a:ea typeface="HG創英角ｺﾞｼｯｸUB" panose="020B0909000000000000" pitchFamily="49" charset="-128"/>
              </a:rPr>
              <a:t>損害保険料控除</a:t>
            </a:r>
            <a:r>
              <a:rPr lang="ja-JP" altLang="en-US" sz="1000" dirty="0" err="1">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寄付金控除、寡婦・寡夫控除、</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障害者控除、配偶者控除、</a:t>
            </a:r>
            <a:r>
              <a:rPr lang="zh-TW" altLang="en-US" sz="1000" dirty="0">
                <a:latin typeface="HG創英角ｺﾞｼｯｸUB" panose="020B0909000000000000" pitchFamily="49" charset="-128"/>
                <a:ea typeface="HG創英角ｺﾞｼｯｸUB" panose="020B0909000000000000" pitchFamily="49" charset="-128"/>
              </a:rPr>
              <a:t>配偶者特別控除</a:t>
            </a:r>
            <a:r>
              <a:rPr lang="ja-JP" altLang="en-US" sz="1000" dirty="0" err="1">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扶養控除、</a:t>
            </a:r>
          </a:p>
        </p:txBody>
      </p:sp>
      <p:sp>
        <p:nvSpPr>
          <p:cNvPr id="29703" name="Rectangle 24"/>
          <p:cNvSpPr>
            <a:spLocks noChangeArrowheads="1"/>
          </p:cNvSpPr>
          <p:nvPr/>
        </p:nvSpPr>
        <p:spPr bwMode="auto">
          <a:xfrm>
            <a:off x="7235825" y="908050"/>
            <a:ext cx="18542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所得控除</a:t>
            </a:r>
          </a:p>
          <a:p>
            <a:pPr eaLnBrk="1" hangingPunct="1">
              <a:lnSpc>
                <a:spcPct val="11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ja-JP" altLang="en-US" sz="900">
                <a:solidFill>
                  <a:srgbClr val="444444"/>
                </a:solidFill>
                <a:latin typeface="HG創英角ｺﾞｼｯｸUB" panose="020B0909000000000000" pitchFamily="49" charset="-128"/>
                <a:ea typeface="HG創英角ｺﾞｼｯｸUB" panose="020B0909000000000000" pitchFamily="49" charset="-128"/>
              </a:rPr>
              <a:t>所得税法では所得控除の制度を設けている。</a:t>
            </a:r>
          </a:p>
          <a:p>
            <a:pPr eaLnBrk="1" hangingPunct="1">
              <a:lnSpc>
                <a:spcPct val="110000"/>
              </a:lnSpc>
              <a:spcBef>
                <a:spcPct val="0"/>
              </a:spcBef>
              <a:buFontTx/>
              <a:buNone/>
            </a:pPr>
            <a:r>
              <a:rPr lang="ja-JP" altLang="en-US" sz="900">
                <a:solidFill>
                  <a:srgbClr val="444444"/>
                </a:solidFill>
                <a:latin typeface="HG創英角ｺﾞｼｯｸUB" panose="020B0909000000000000" pitchFamily="49" charset="-128"/>
                <a:ea typeface="HG創英角ｺﾞｼｯｸUB" panose="020B0909000000000000" pitchFamily="49" charset="-128"/>
              </a:rPr>
              <a:t>　これは、所得税を計算するときに個人的事情を加味しようとするためである。</a:t>
            </a:r>
          </a:p>
          <a:p>
            <a:pPr eaLnBrk="1" hangingPunct="1">
              <a:lnSpc>
                <a:spcPct val="110000"/>
              </a:lnSpc>
              <a:spcBef>
                <a:spcPct val="0"/>
              </a:spcBef>
              <a:buFontTx/>
              <a:buNone/>
            </a:pPr>
            <a:r>
              <a:rPr lang="ja-JP" altLang="en-US" sz="900">
                <a:solidFill>
                  <a:srgbClr val="444444"/>
                </a:solidFill>
                <a:latin typeface="HG創英角ｺﾞｼｯｸUB" panose="020B0909000000000000" pitchFamily="49" charset="-128"/>
                <a:ea typeface="HG創英角ｺﾞｼｯｸUB" panose="020B0909000000000000" pitchFamily="49" charset="-128"/>
              </a:rPr>
              <a:t>　それぞれの所得控除の要件に当てはまる場合には、所得金額からその所得控除を差し引くことができる。</a:t>
            </a:r>
          </a:p>
          <a:p>
            <a:pPr eaLnBrk="1" hangingPunct="1">
              <a:lnSpc>
                <a:spcPct val="110000"/>
              </a:lnSpc>
              <a:spcBef>
                <a:spcPct val="0"/>
              </a:spcBef>
              <a:buFontTx/>
              <a:buNone/>
            </a:pPr>
            <a:r>
              <a:rPr lang="ja-JP" altLang="en-US" sz="900">
                <a:solidFill>
                  <a:srgbClr val="444444"/>
                </a:solidFill>
                <a:latin typeface="HG創英角ｺﾞｼｯｸUB" panose="020B0909000000000000" pitchFamily="49" charset="-128"/>
                <a:ea typeface="HG創英角ｺﾞｼｯｸUB" panose="020B0909000000000000" pitchFamily="49" charset="-128"/>
              </a:rPr>
              <a:t>　税金は、その残りの金額を基礎に計算される。</a:t>
            </a:r>
          </a:p>
        </p:txBody>
      </p:sp>
      <p:sp>
        <p:nvSpPr>
          <p:cNvPr id="29704" name="Line 14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9705" name="Line 14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9706" name="AutoShape 150"/>
          <p:cNvSpPr>
            <a:spLocks noChangeArrowheads="1"/>
          </p:cNvSpPr>
          <p:nvPr/>
        </p:nvSpPr>
        <p:spPr bwMode="auto">
          <a:xfrm>
            <a:off x="155575" y="990600"/>
            <a:ext cx="1824038" cy="29432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29707" name="Rectangle 15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17</a:t>
            </a:r>
          </a:p>
        </p:txBody>
      </p:sp>
      <p:sp>
        <p:nvSpPr>
          <p:cNvPr id="29708" name="Rectangle 157"/>
          <p:cNvSpPr>
            <a:spLocks noGrp="1" noChangeArrowheads="1"/>
          </p:cNvSpPr>
          <p:nvPr>
            <p:ph type="title" idx="4294967295"/>
          </p:nvPr>
        </p:nvSpPr>
        <p:spPr bwMode="white">
          <a:xfrm>
            <a:off x="85725" y="130175"/>
            <a:ext cx="7772400" cy="541338"/>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1500" dirty="0" smtClean="0">
                <a:solidFill>
                  <a:srgbClr val="FFFFFF"/>
                </a:solidFill>
                <a:latin typeface="HG創英角ｺﾞｼｯｸUB" panose="020B0909000000000000" pitchFamily="49" charset="-128"/>
                <a:ea typeface="HG創英角ｺﾞｼｯｸUB" panose="020B0909000000000000" pitchFamily="49" charset="-128"/>
              </a:rPr>
              <a:t>～２回目の控除（所得控除）～</a:t>
            </a:r>
          </a:p>
        </p:txBody>
      </p:sp>
      <p:graphicFrame>
        <p:nvGraphicFramePr>
          <p:cNvPr id="31" name="表 30"/>
          <p:cNvGraphicFramePr>
            <a:graphicFrameLocks noGrp="1"/>
          </p:cNvGraphicFramePr>
          <p:nvPr>
            <p:extLst>
              <p:ext uri="{D42A27DB-BD31-4B8C-83A1-F6EECF244321}">
                <p14:modId xmlns:p14="http://schemas.microsoft.com/office/powerpoint/2010/main" val="3604640892"/>
              </p:ext>
            </p:extLst>
          </p:nvPr>
        </p:nvGraphicFramePr>
        <p:xfrm>
          <a:off x="4572000" y="4637088"/>
          <a:ext cx="3962400" cy="1744659"/>
        </p:xfrm>
        <a:graphic>
          <a:graphicData uri="http://schemas.openxmlformats.org/drawingml/2006/table">
            <a:tbl>
              <a:tblPr/>
              <a:tblGrid>
                <a:gridCol w="2247900"/>
                <a:gridCol w="495300"/>
                <a:gridCol w="1219200"/>
              </a:tblGrid>
              <a:tr h="193851">
                <a:tc gridSpan="3">
                  <a:txBody>
                    <a:bodyPr/>
                    <a:lstStyle/>
                    <a:p>
                      <a:pPr algn="ctr" fontAlgn="ctr"/>
                      <a:r>
                        <a:rPr lang="ja-JP" altLang="en-US" sz="900" b="1" i="0" u="none" strike="noStrike" dirty="0" smtClean="0">
                          <a:solidFill>
                            <a:srgbClr val="FFFFFF"/>
                          </a:solidFill>
                          <a:latin typeface="ＭＳ ゴシック"/>
                        </a:rPr>
                        <a:t>令和２</a:t>
                      </a:r>
                      <a:r>
                        <a:rPr lang="ja-JP" sz="900" b="1" i="0" u="none" strike="noStrike" dirty="0" smtClean="0">
                          <a:solidFill>
                            <a:srgbClr val="FFFFFF"/>
                          </a:solidFill>
                          <a:latin typeface="ＭＳ ゴシック"/>
                        </a:rPr>
                        <a:t>年分</a:t>
                      </a:r>
                      <a:r>
                        <a:rPr lang="ja-JP" sz="900" b="1" i="0" u="none" strike="noStrike" dirty="0">
                          <a:solidFill>
                            <a:srgbClr val="FFFFFF"/>
                          </a:solidFill>
                          <a:latin typeface="ＭＳ ゴシック"/>
                        </a:rPr>
                        <a:t>の所得税の速算表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r>
              <a:tr h="193851">
                <a:tc>
                  <a:txBody>
                    <a:bodyPr/>
                    <a:lstStyle/>
                    <a:p>
                      <a:pPr algn="ctr" fontAlgn="t"/>
                      <a:r>
                        <a:rPr lang="ja-JP" sz="900" b="0" i="0" u="none" strike="noStrike" dirty="0">
                          <a:solidFill>
                            <a:srgbClr val="000000"/>
                          </a:solidFill>
                          <a:latin typeface="ＭＳ ゴシック"/>
                        </a:rPr>
                        <a:t>課税される所得金額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sz="900" b="0" i="0" u="none" strike="noStrike">
                          <a:solidFill>
                            <a:srgbClr val="000000"/>
                          </a:solidFill>
                          <a:latin typeface="ＭＳ ゴシック"/>
                        </a:rPr>
                        <a:t>税率</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sz="900" b="0" i="0" u="none" strike="noStrike">
                          <a:solidFill>
                            <a:srgbClr val="000000"/>
                          </a:solidFill>
                          <a:latin typeface="ＭＳ ゴシック"/>
                        </a:rPr>
                        <a:t>控除額</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3851">
                <a:tc>
                  <a:txBody>
                    <a:bodyPr/>
                    <a:lstStyle/>
                    <a:p>
                      <a:pPr algn="just" fontAlgn="t"/>
                      <a:r>
                        <a:rPr lang="en-US" sz="900" b="0" i="0" u="none" strike="noStrike" dirty="0">
                          <a:solidFill>
                            <a:srgbClr val="000000"/>
                          </a:solidFill>
                          <a:latin typeface="ＭＳ ゴシック"/>
                        </a:rPr>
                        <a:t>     1,000円から　　　</a:t>
                      </a:r>
                      <a:r>
                        <a:rPr lang="en-US" sz="900" b="0" i="0" u="none" strike="noStrike" dirty="0" smtClean="0">
                          <a:solidFill>
                            <a:srgbClr val="000000"/>
                          </a:solidFill>
                          <a:latin typeface="ＭＳ ゴシック"/>
                        </a:rPr>
                        <a:t>1,949,000</a:t>
                      </a:r>
                      <a:r>
                        <a:rPr lang="en-US" sz="900" b="0" i="0" u="none" strike="noStrike" dirty="0">
                          <a:solidFill>
                            <a:srgbClr val="000000"/>
                          </a:solidFill>
                          <a:latin typeface="ＭＳ ゴシック"/>
                        </a:rPr>
                        <a:t>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5%</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smtClean="0">
                          <a:solidFill>
                            <a:srgbClr val="000000"/>
                          </a:solidFill>
                          <a:latin typeface="ＭＳ ゴシック"/>
                        </a:rPr>
                        <a:t>　　　　　　　</a:t>
                      </a:r>
                      <a:r>
                        <a:rPr lang="en-US" sz="900" b="0" i="0" u="none" strike="noStrike" dirty="0" smtClean="0">
                          <a:solidFill>
                            <a:srgbClr val="000000"/>
                          </a:solidFill>
                          <a:latin typeface="ＭＳ ゴシック"/>
                        </a:rPr>
                        <a:t>0円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3851">
                <a:tc>
                  <a:txBody>
                    <a:bodyPr/>
                    <a:lstStyle/>
                    <a:p>
                      <a:pPr algn="just" fontAlgn="t"/>
                      <a:r>
                        <a:rPr lang="en-US" sz="900" b="0" i="0" u="none" strike="noStrike" dirty="0" smtClean="0">
                          <a:solidFill>
                            <a:srgbClr val="000000"/>
                          </a:solidFill>
                          <a:latin typeface="ＭＳ ゴシック"/>
                        </a:rPr>
                        <a:t> </a:t>
                      </a:r>
                      <a:r>
                        <a:rPr lang="en-US" sz="900" b="0" i="0" u="none" strike="noStrike" dirty="0">
                          <a:solidFill>
                            <a:srgbClr val="000000"/>
                          </a:solidFill>
                          <a:latin typeface="ＭＳ ゴシック"/>
                        </a:rPr>
                        <a:t>1,950,000円から　　　3,299,000円まで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10%</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smtClean="0">
                          <a:solidFill>
                            <a:srgbClr val="000000"/>
                          </a:solidFill>
                          <a:latin typeface="ＭＳ ゴシック"/>
                        </a:rPr>
                        <a:t>　　　　</a:t>
                      </a:r>
                      <a:r>
                        <a:rPr lang="ja-JP" altLang="en-US" sz="900" b="0" i="0" u="none" strike="noStrike" baseline="0" dirty="0" smtClean="0">
                          <a:solidFill>
                            <a:srgbClr val="000000"/>
                          </a:solidFill>
                          <a:latin typeface="ＭＳ ゴシック"/>
                        </a:rPr>
                        <a:t> </a:t>
                      </a:r>
                      <a:r>
                        <a:rPr lang="en-US" sz="900" b="0" i="0" u="none" strike="noStrike" dirty="0" smtClean="0">
                          <a:solidFill>
                            <a:srgbClr val="000000"/>
                          </a:solidFill>
                          <a:latin typeface="ＭＳ ゴシック"/>
                        </a:rPr>
                        <a:t>97,500</a:t>
                      </a:r>
                      <a:r>
                        <a:rPr lang="en-US" sz="900" b="0" i="0" u="none" strike="noStrike" dirty="0">
                          <a:solidFill>
                            <a:srgbClr val="000000"/>
                          </a:solidFill>
                          <a:latin typeface="ＭＳ ゴシック"/>
                        </a:rPr>
                        <a:t>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3851">
                <a:tc>
                  <a:txBody>
                    <a:bodyPr/>
                    <a:lstStyle/>
                    <a:p>
                      <a:pPr algn="just" fontAlgn="t"/>
                      <a:r>
                        <a:rPr lang="en-US" sz="900" b="0" i="0" u="none" strike="noStrike">
                          <a:solidFill>
                            <a:srgbClr val="000000"/>
                          </a:solidFill>
                          <a:latin typeface="ＭＳ ゴシック"/>
                        </a:rPr>
                        <a:t> 3,300,000円から　　　6,949,000円まで</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20%</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smtClean="0">
                          <a:solidFill>
                            <a:srgbClr val="000000"/>
                          </a:solidFill>
                          <a:latin typeface="ＭＳ ゴシック"/>
                        </a:rPr>
                        <a:t>　　　　</a:t>
                      </a:r>
                      <a:r>
                        <a:rPr lang="en-US" sz="900" b="0" i="0" u="none" strike="noStrike" dirty="0" smtClean="0">
                          <a:solidFill>
                            <a:srgbClr val="000000"/>
                          </a:solidFill>
                          <a:latin typeface="ＭＳ ゴシック"/>
                        </a:rPr>
                        <a:t>425,500</a:t>
                      </a:r>
                      <a:r>
                        <a:rPr lang="en-US" sz="900" b="0" i="0" u="none" strike="noStrike" dirty="0">
                          <a:solidFill>
                            <a:srgbClr val="000000"/>
                          </a:solidFill>
                          <a:latin typeface="ＭＳ ゴシック"/>
                        </a:rPr>
                        <a:t>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3851">
                <a:tc>
                  <a:txBody>
                    <a:bodyPr/>
                    <a:lstStyle/>
                    <a:p>
                      <a:pPr algn="just" fontAlgn="t"/>
                      <a:r>
                        <a:rPr lang="en-US" sz="900" b="0" i="0" u="none" strike="noStrike" dirty="0">
                          <a:solidFill>
                            <a:srgbClr val="000000"/>
                          </a:solidFill>
                          <a:latin typeface="ＭＳ ゴシック"/>
                        </a:rPr>
                        <a:t> 6,950,000円から　　　8,999,000円まで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23%</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smtClean="0">
                          <a:solidFill>
                            <a:srgbClr val="000000"/>
                          </a:solidFill>
                          <a:latin typeface="ＭＳ ゴシック"/>
                        </a:rPr>
                        <a:t>　　　　</a:t>
                      </a:r>
                      <a:r>
                        <a:rPr lang="en-US" sz="900" b="0" i="0" u="none" strike="noStrike" dirty="0" smtClean="0">
                          <a:solidFill>
                            <a:srgbClr val="000000"/>
                          </a:solidFill>
                          <a:latin typeface="ＭＳ ゴシック"/>
                        </a:rPr>
                        <a:t>636,000</a:t>
                      </a:r>
                      <a:r>
                        <a:rPr lang="en-US" sz="900" b="0" i="0" u="none" strike="noStrike" dirty="0">
                          <a:solidFill>
                            <a:srgbClr val="000000"/>
                          </a:solidFill>
                          <a:latin typeface="ＭＳ ゴシック"/>
                        </a:rPr>
                        <a:t>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3851">
                <a:tc>
                  <a:txBody>
                    <a:bodyPr/>
                    <a:lstStyle/>
                    <a:p>
                      <a:pPr algn="just" fontAlgn="t"/>
                      <a:r>
                        <a:rPr lang="en-US" sz="900" b="0" i="0" u="none" strike="noStrike" dirty="0">
                          <a:solidFill>
                            <a:srgbClr val="000000"/>
                          </a:solidFill>
                          <a:latin typeface="ＭＳ ゴシック"/>
                        </a:rPr>
                        <a:t> 9,000,000円から　　 17,999,000円まで</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33%</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smtClean="0">
                          <a:solidFill>
                            <a:srgbClr val="000000"/>
                          </a:solidFill>
                          <a:latin typeface="ＭＳ ゴシック"/>
                        </a:rPr>
                        <a:t>　　　</a:t>
                      </a:r>
                      <a:r>
                        <a:rPr lang="en-US" sz="900" b="0" i="0" u="none" strike="noStrike" dirty="0" smtClean="0">
                          <a:solidFill>
                            <a:srgbClr val="000000"/>
                          </a:solidFill>
                          <a:latin typeface="ＭＳ ゴシック"/>
                        </a:rPr>
                        <a:t>1,536,000</a:t>
                      </a:r>
                      <a:r>
                        <a:rPr lang="en-US" sz="900" b="0" i="0" u="none" strike="noStrike" dirty="0">
                          <a:solidFill>
                            <a:srgbClr val="000000"/>
                          </a:solidFill>
                          <a:latin typeface="ＭＳ ゴシック"/>
                        </a:rPr>
                        <a:t>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3851">
                <a:tc>
                  <a:txBody>
                    <a:bodyPr/>
                    <a:lstStyle/>
                    <a:p>
                      <a:pPr algn="just" fontAlgn="t"/>
                      <a:r>
                        <a:rPr lang="en-US" sz="900" b="0" i="0" u="none" strike="noStrike">
                          <a:solidFill>
                            <a:srgbClr val="000000"/>
                          </a:solidFill>
                          <a:latin typeface="ＭＳ ゴシック"/>
                        </a:rPr>
                        <a:t>18,000,000円から　　 39,999,000円まで</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40%</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smtClean="0">
                          <a:solidFill>
                            <a:srgbClr val="000000"/>
                          </a:solidFill>
                          <a:latin typeface="ＭＳ ゴシック"/>
                        </a:rPr>
                        <a:t>　　　</a:t>
                      </a:r>
                      <a:r>
                        <a:rPr lang="en-US" sz="900" b="0" i="0" u="none" strike="noStrike" dirty="0" smtClean="0">
                          <a:solidFill>
                            <a:srgbClr val="000000"/>
                          </a:solidFill>
                          <a:latin typeface="ＭＳ ゴシック"/>
                        </a:rPr>
                        <a:t>2,796,000</a:t>
                      </a:r>
                      <a:r>
                        <a:rPr lang="en-US" sz="900" b="0" i="0" u="none" strike="noStrike" dirty="0">
                          <a:solidFill>
                            <a:srgbClr val="000000"/>
                          </a:solidFill>
                          <a:latin typeface="ＭＳ ゴシック"/>
                        </a:rPr>
                        <a:t>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3851">
                <a:tc>
                  <a:txBody>
                    <a:bodyPr/>
                    <a:lstStyle/>
                    <a:p>
                      <a:pPr algn="just" fontAlgn="t"/>
                      <a:r>
                        <a:rPr lang="en-US" sz="900" b="0" i="0" u="none" strike="noStrike">
                          <a:solidFill>
                            <a:srgbClr val="000000"/>
                          </a:solidFill>
                          <a:latin typeface="ＭＳ ゴシック"/>
                        </a:rPr>
                        <a:t>40,000,000円以上</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latin typeface="ＭＳ ゴシック"/>
                        </a:rPr>
                        <a:t>45%</a:t>
                      </a:r>
                      <a:endParaRPr lang="ja-JP" sz="900" b="0" i="0" u="none" strike="noStrike">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900" b="0" i="0" u="none" strike="noStrike" dirty="0" smtClean="0">
                          <a:solidFill>
                            <a:srgbClr val="000000"/>
                          </a:solidFill>
                          <a:latin typeface="ＭＳ ゴシック"/>
                        </a:rPr>
                        <a:t>　　　</a:t>
                      </a:r>
                      <a:r>
                        <a:rPr lang="en-US" sz="900" b="0" i="0" u="none" strike="noStrike" dirty="0" smtClean="0">
                          <a:solidFill>
                            <a:srgbClr val="000000"/>
                          </a:solidFill>
                          <a:latin typeface="ＭＳ ゴシック"/>
                        </a:rPr>
                        <a:t>4,796,000</a:t>
                      </a:r>
                      <a:r>
                        <a:rPr lang="en-US" sz="900" b="0" i="0" u="none" strike="noStrike" dirty="0">
                          <a:solidFill>
                            <a:srgbClr val="000000"/>
                          </a:solidFill>
                          <a:latin typeface="ＭＳ ゴシック"/>
                        </a:rPr>
                        <a:t>円</a:t>
                      </a:r>
                      <a:endParaRPr lang="ja-JP" sz="900" b="0" i="0" u="none" strike="noStrike" dirty="0">
                        <a:solidFill>
                          <a:srgbClr val="000000"/>
                        </a:solidFill>
                        <a:latin typeface="ＭＳ ゴシック"/>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57"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36"/>
          <p:cNvSpPr>
            <a:spLocks noChangeArrowheads="1"/>
          </p:cNvSpPr>
          <p:nvPr/>
        </p:nvSpPr>
        <p:spPr bwMode="auto">
          <a:xfrm>
            <a:off x="473075" y="5313363"/>
            <a:ext cx="419100" cy="184150"/>
          </a:xfrm>
          <a:prstGeom prst="roundRect">
            <a:avLst>
              <a:gd name="adj" fmla="val 37069"/>
            </a:avLst>
          </a:prstGeom>
          <a:solidFill>
            <a:srgbClr val="CC0000"/>
          </a:solidFill>
          <a:ln>
            <a:noFill/>
          </a:ln>
          <a:extLst>
            <a:ext uri="{91240B29-F687-4F45-9708-019B960494DF}">
              <a14:hiddenLine xmlns:a14="http://schemas.microsoft.com/office/drawing/2010/main" w="6350" algn="ctr">
                <a:solidFill>
                  <a:srgbClr val="000000"/>
                </a:solidFill>
                <a:round/>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31748" name="Rectangle 24"/>
          <p:cNvSpPr>
            <a:spLocks noChangeArrowheads="1"/>
          </p:cNvSpPr>
          <p:nvPr/>
        </p:nvSpPr>
        <p:spPr bwMode="auto">
          <a:xfrm>
            <a:off x="395288" y="5265738"/>
            <a:ext cx="433863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cmpd="dbl"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参考</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国税庁ホームページには、画面の指示通りにデータを入力すれば、</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申告書が作成できる、</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「確定申告書等作成コーナー」</a:t>
            </a:r>
            <a:r>
              <a:rPr lang="ja-JP" altLang="en-US" sz="1000" dirty="0">
                <a:latin typeface="HG創英角ｺﾞｼｯｸUB" panose="020B0909000000000000" pitchFamily="49" charset="-128"/>
                <a:ea typeface="HG創英角ｺﾞｼｯｸUB" panose="020B0909000000000000" pitchFamily="49" charset="-128"/>
              </a:rPr>
              <a:t>がある。</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a:t>
            </a:r>
            <a:r>
              <a:rPr lang="en-US" altLang="ja-JP" sz="1000" dirty="0">
                <a:latin typeface="HG創英角ｺﾞｼｯｸUB" panose="020B0909000000000000" pitchFamily="49" charset="-128"/>
                <a:ea typeface="HG創英角ｺﾞｼｯｸUB" panose="020B0909000000000000" pitchFamily="49" charset="-128"/>
                <a:hlinkClick r:id="rId4"/>
              </a:rPr>
              <a:t>https://www.keisan.nta.go.jp</a:t>
            </a:r>
            <a:r>
              <a:rPr lang="ja-JP" altLang="en-US" sz="1000" dirty="0">
                <a:latin typeface="HG創英角ｺﾞｼｯｸUB" panose="020B0909000000000000" pitchFamily="49" charset="-128"/>
                <a:ea typeface="HG創英角ｺﾞｼｯｸUB" panose="020B0909000000000000" pitchFamily="49" charset="-128"/>
              </a:rPr>
              <a:t>）</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また、</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国税電子申告・納税システム（</a:t>
            </a: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e-Tax</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もあり、インターネットを利用すると、税務署に行かなくても申告書を送信することができる。</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a:t>
            </a:r>
            <a:r>
              <a:rPr lang="en-US" altLang="ja-JP" sz="1000" dirty="0" smtClean="0">
                <a:latin typeface="HG創英角ｺﾞｼｯｸUB" panose="020B0909000000000000" pitchFamily="49" charset="-128"/>
                <a:ea typeface="HG創英角ｺﾞｼｯｸUB" panose="020B0909000000000000" pitchFamily="49" charset="-128"/>
                <a:hlinkClick r:id="rId5"/>
              </a:rPr>
              <a:t>https://</a:t>
            </a:r>
            <a:r>
              <a:rPr lang="en-US" altLang="ja-JP" sz="1000" dirty="0">
                <a:latin typeface="HG創英角ｺﾞｼｯｸUB" panose="020B0909000000000000" pitchFamily="49" charset="-128"/>
                <a:ea typeface="HG創英角ｺﾞｼｯｸUB" panose="020B0909000000000000" pitchFamily="49" charset="-128"/>
                <a:hlinkClick r:id="rId5"/>
              </a:rPr>
              <a:t>www.e-tax.nta.go.jp/</a:t>
            </a:r>
            <a:r>
              <a:rPr lang="ja-JP" altLang="en-US" sz="1000" dirty="0">
                <a:latin typeface="HG創英角ｺﾞｼｯｸUB" panose="020B0909000000000000" pitchFamily="49" charset="-128"/>
                <a:ea typeface="HG創英角ｺﾞｼｯｸUB" panose="020B0909000000000000" pitchFamily="49" charset="-128"/>
              </a:rPr>
              <a:t>）</a:t>
            </a:r>
          </a:p>
        </p:txBody>
      </p:sp>
      <p:sp>
        <p:nvSpPr>
          <p:cNvPr id="31749" name="AutoShape 37"/>
          <p:cNvSpPr>
            <a:spLocks noChangeArrowheads="1"/>
          </p:cNvSpPr>
          <p:nvPr/>
        </p:nvSpPr>
        <p:spPr bwMode="auto">
          <a:xfrm>
            <a:off x="311150" y="5270500"/>
            <a:ext cx="4416425" cy="1435100"/>
          </a:xfrm>
          <a:prstGeom prst="roundRect">
            <a:avLst>
              <a:gd name="adj" fmla="val 8296"/>
            </a:avLst>
          </a:prstGeom>
          <a:noFill/>
          <a:ln w="6350"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31750" name="Rectangle 3"/>
          <p:cNvSpPr>
            <a:spLocks noChangeArrowheads="1"/>
          </p:cNvSpPr>
          <p:nvPr/>
        </p:nvSpPr>
        <p:spPr bwMode="auto">
          <a:xfrm>
            <a:off x="395288" y="3933825"/>
            <a:ext cx="433863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税金の計算</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課税される所得金額</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欄へ、所得金額から所得控除額を差し引いた金額を記入する。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源泉徴収税額</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欄へ、源泉徴収票の源泉徴収税額を記入する。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分からない生徒は解答を見て記入するよう説明する。</a:t>
            </a:r>
          </a:p>
        </p:txBody>
      </p:sp>
      <p:pic>
        <p:nvPicPr>
          <p:cNvPr id="31751" name="Picture 20" descr="マウ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2600" y="2274888"/>
            <a:ext cx="528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21"/>
          <p:cNvSpPr>
            <a:spLocks noChangeArrowheads="1"/>
          </p:cNvSpPr>
          <p:nvPr/>
        </p:nvSpPr>
        <p:spPr bwMode="auto">
          <a:xfrm>
            <a:off x="4316413" y="2092325"/>
            <a:ext cx="481012" cy="161925"/>
          </a:xfrm>
          <a:prstGeom prst="curvedDownArrow">
            <a:avLst>
              <a:gd name="adj1" fmla="val 32745"/>
              <a:gd name="adj2" fmla="val 92157"/>
              <a:gd name="adj3" fmla="val 33051"/>
            </a:avLst>
          </a:prstGeom>
          <a:solidFill>
            <a:srgbClr val="FF000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31753" name="Text Box 22"/>
          <p:cNvSpPr txBox="1">
            <a:spLocks noChangeArrowheads="1"/>
          </p:cNvSpPr>
          <p:nvPr/>
        </p:nvSpPr>
        <p:spPr bwMode="auto">
          <a:xfrm>
            <a:off x="4211638" y="2598738"/>
            <a:ext cx="69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３回</a:t>
            </a:r>
          </a:p>
          <a:p>
            <a:pPr algn="ctr" eaLnBrk="1" hangingPunct="1">
              <a:lnSpc>
                <a:spcPct val="11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31754" name="AutoShape 23"/>
          <p:cNvSpPr>
            <a:spLocks noChangeArrowheads="1"/>
          </p:cNvSpPr>
          <p:nvPr/>
        </p:nvSpPr>
        <p:spPr bwMode="auto">
          <a:xfrm>
            <a:off x="6804025" y="4076700"/>
            <a:ext cx="215900" cy="215900"/>
          </a:xfrm>
          <a:prstGeom prst="downArrow">
            <a:avLst>
              <a:gd name="adj1" fmla="val 50000"/>
              <a:gd name="adj2" fmla="val 25000"/>
            </a:avLst>
          </a:prstGeom>
          <a:solidFill>
            <a:srgbClr val="FF0000"/>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pic>
        <p:nvPicPr>
          <p:cNvPr id="31755" name="Picture 26" descr="マウ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388" y="4005263"/>
            <a:ext cx="5286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27"/>
          <p:cNvSpPr txBox="1">
            <a:spLocks noChangeArrowheads="1"/>
          </p:cNvSpPr>
          <p:nvPr/>
        </p:nvSpPr>
        <p:spPr bwMode="auto">
          <a:xfrm>
            <a:off x="7693025" y="4024313"/>
            <a:ext cx="11493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400">
                <a:solidFill>
                  <a:srgbClr val="CC0000"/>
                </a:solidFill>
                <a:latin typeface="HG創英角ｺﾞｼｯｸUB" panose="020B0909000000000000" pitchFamily="49" charset="-128"/>
                <a:ea typeface="HG創英角ｺﾞｼｯｸUB" panose="020B0909000000000000" pitchFamily="49" charset="-128"/>
              </a:rPr>
              <a:t>１回</a:t>
            </a:r>
            <a:r>
              <a:rPr lang="ja-JP" altLang="en-US" sz="800">
                <a:latin typeface="HG創英角ｺﾞｼｯｸUB" panose="020B0909000000000000" pitchFamily="49" charset="-128"/>
                <a:ea typeface="HG創英角ｺﾞｼｯｸUB" panose="020B0909000000000000" pitchFamily="49" charset="-128"/>
              </a:rPr>
              <a:t>クリック後</a:t>
            </a:r>
          </a:p>
        </p:txBody>
      </p:sp>
      <p:sp>
        <p:nvSpPr>
          <p:cNvPr id="31757" name="Line 4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31758" name="Line 4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31759" name="Rectangle 43"/>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18</a:t>
            </a:r>
          </a:p>
        </p:txBody>
      </p:sp>
      <p:sp>
        <p:nvSpPr>
          <p:cNvPr id="31760" name="Rectangle 56"/>
          <p:cNvSpPr>
            <a:spLocks noGrp="1" noChangeArrowheads="1"/>
          </p:cNvSpPr>
          <p:nvPr>
            <p:ph type="title" idx="4294967295"/>
          </p:nvPr>
        </p:nvSpPr>
        <p:spPr bwMode="white">
          <a:xfrm>
            <a:off x="85725" y="130175"/>
            <a:ext cx="7772400" cy="541338"/>
          </a:xfrm>
        </p:spPr>
        <p:txBody>
          <a:bodyPr/>
          <a:lstStyle/>
          <a:p>
            <a:pPr algn="l" eaLnBrk="1" hangingPunct="1"/>
            <a:r>
              <a:rPr lang="en-US" altLang="ja-JP" sz="15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④税金の計算</a:t>
            </a:r>
          </a:p>
        </p:txBody>
      </p:sp>
      <p:pic>
        <p:nvPicPr>
          <p:cNvPr id="5" name="図 4"/>
          <p:cNvPicPr>
            <a:picLocks noChangeAspect="1"/>
          </p:cNvPicPr>
          <p:nvPr/>
        </p:nvPicPr>
        <p:blipFill>
          <a:blip r:embed="rId7"/>
          <a:stretch>
            <a:fillRect/>
          </a:stretch>
        </p:blipFill>
        <p:spPr>
          <a:xfrm>
            <a:off x="282575" y="989013"/>
            <a:ext cx="3937000" cy="2952401"/>
          </a:xfrm>
          <a:prstGeom prst="rect">
            <a:avLst/>
          </a:prstGeom>
          <a:ln>
            <a:solidFill>
              <a:srgbClr val="000000"/>
            </a:solidFill>
          </a:ln>
        </p:spPr>
      </p:pic>
      <p:pic>
        <p:nvPicPr>
          <p:cNvPr id="6" name="図 5"/>
          <p:cNvPicPr>
            <a:picLocks noChangeAspect="1"/>
          </p:cNvPicPr>
          <p:nvPr/>
        </p:nvPicPr>
        <p:blipFill>
          <a:blip r:embed="rId8"/>
          <a:stretch>
            <a:fillRect/>
          </a:stretch>
        </p:blipFill>
        <p:spPr>
          <a:xfrm>
            <a:off x="4922838" y="987426"/>
            <a:ext cx="3967162" cy="2975020"/>
          </a:xfrm>
          <a:prstGeom prst="rect">
            <a:avLst/>
          </a:prstGeom>
          <a:ln>
            <a:solidFill>
              <a:srgbClr val="000000"/>
            </a:solidFill>
          </a:ln>
        </p:spPr>
      </p:pic>
      <p:pic>
        <p:nvPicPr>
          <p:cNvPr id="7" name="図 6"/>
          <p:cNvPicPr>
            <a:picLocks noChangeAspect="1"/>
          </p:cNvPicPr>
          <p:nvPr/>
        </p:nvPicPr>
        <p:blipFill>
          <a:blip r:embed="rId9"/>
          <a:stretch>
            <a:fillRect/>
          </a:stretch>
        </p:blipFill>
        <p:spPr>
          <a:xfrm>
            <a:off x="5386633" y="4440622"/>
            <a:ext cx="3082434" cy="2311552"/>
          </a:xfrm>
          <a:prstGeom prst="rect">
            <a:avLst/>
          </a:prstGeom>
          <a:ln>
            <a:solidFill>
              <a:srgbClr val="000000"/>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7"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201613" y="4289425"/>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「税の本質」</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自らの代表が、国の支出のあり方を決めることの裏腹として、国を支える税金を負担しなければならない</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税の使い道を監視する（関心を持つ）</a:t>
            </a:r>
          </a:p>
        </p:txBody>
      </p:sp>
      <p:sp>
        <p:nvSpPr>
          <p:cNvPr id="6148" name="Rectangle 6"/>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sp>
        <p:nvSpPr>
          <p:cNvPr id="6149" name="AutoShape 7"/>
          <p:cNvSpPr>
            <a:spLocks noChangeArrowheads="1"/>
          </p:cNvSpPr>
          <p:nvPr/>
        </p:nvSpPr>
        <p:spPr bwMode="auto">
          <a:xfrm>
            <a:off x="230188" y="989013"/>
            <a:ext cx="2286000" cy="499745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6150" name="Rectangle 8"/>
          <p:cNvSpPr>
            <a:spLocks noChangeArrowheads="1"/>
          </p:cNvSpPr>
          <p:nvPr/>
        </p:nvSpPr>
        <p:spPr bwMode="auto">
          <a:xfrm>
            <a:off x="152400" y="11430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100">
                <a:solidFill>
                  <a:srgbClr val="CC0000"/>
                </a:solidFill>
                <a:latin typeface="HG創英角ｺﾞｼｯｸUB" panose="020B0909000000000000" pitchFamily="49" charset="-128"/>
                <a:ea typeface="HG創英角ｺﾞｼｯｸUB" panose="020B0909000000000000" pitchFamily="49" charset="-128"/>
              </a:rPr>
              <a:t>パワーポイント教材を</a:t>
            </a:r>
          </a:p>
          <a:p>
            <a:pPr algn="ctr" eaLnBrk="1" hangingPunct="1">
              <a:spcBef>
                <a:spcPct val="0"/>
              </a:spcBef>
              <a:buFontTx/>
              <a:buNone/>
            </a:pPr>
            <a:r>
              <a:rPr lang="ja-JP" altLang="en-US" sz="1100">
                <a:solidFill>
                  <a:srgbClr val="CC0000"/>
                </a:solidFill>
                <a:latin typeface="HG創英角ｺﾞｼｯｸUB" panose="020B0909000000000000" pitchFamily="49" charset="-128"/>
                <a:ea typeface="HG創英角ｺﾞｼｯｸUB" panose="020B0909000000000000" pitchFamily="49" charset="-128"/>
              </a:rPr>
              <a:t>活用されるにあたってのお願い</a:t>
            </a:r>
          </a:p>
        </p:txBody>
      </p:sp>
      <p:sp>
        <p:nvSpPr>
          <p:cNvPr id="6151" name="Rectangle 9"/>
          <p:cNvSpPr>
            <a:spLocks noChangeArrowheads="1"/>
          </p:cNvSpPr>
          <p:nvPr/>
        </p:nvSpPr>
        <p:spPr bwMode="auto">
          <a:xfrm>
            <a:off x="228600" y="1611313"/>
            <a:ext cx="2286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この副教材は、生徒に「税の本質」を学ばせること及び実際の税の手続方法を知ることを念頭において作成しています。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基本的には、パワーポイント教材の差し替えは、授業をされる方の自由としていますが、「税の本質」を考えさせる、授業構成案の２</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９については、授業に取り入れていただきますようお願いします。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なお、学習を進めるに当たっては、生徒に自由に意見を発表させ、主体的に考えさせることに重点を置いたものになるよう配意願います。</a:t>
            </a:r>
          </a:p>
        </p:txBody>
      </p:sp>
      <p:sp>
        <p:nvSpPr>
          <p:cNvPr id="6152" name="Line 10">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3" name="Line 11">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154" name="Rectangle 12"/>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授業構成案</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6155" name="Text Box 14"/>
          <p:cNvSpPr txBox="1">
            <a:spLocks noChangeArrowheads="1"/>
          </p:cNvSpPr>
          <p:nvPr/>
        </p:nvSpPr>
        <p:spPr bwMode="auto">
          <a:xfrm>
            <a:off x="2954338" y="900113"/>
            <a:ext cx="9461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1200">
                <a:latin typeface="ＭＳ ゴシック" panose="020B0609070205080204" pitchFamily="49" charset="-128"/>
                <a:ea typeface="ＭＳ ゴシック" panose="020B0609070205080204" pitchFamily="49" charset="-128"/>
              </a:rPr>
              <a:t>授業構成案</a:t>
            </a:r>
          </a:p>
        </p:txBody>
      </p:sp>
      <p:pic>
        <p:nvPicPr>
          <p:cNvPr id="6156" name="図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1143000"/>
            <a:ext cx="484663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sp>
        <p:nvSpPr>
          <p:cNvPr id="8196" name="Rectangle 5"/>
          <p:cNvSpPr>
            <a:spLocks noChangeArrowheads="1"/>
          </p:cNvSpPr>
          <p:nvPr/>
        </p:nvSpPr>
        <p:spPr bwMode="auto">
          <a:xfrm>
            <a:off x="155575" y="1066800"/>
            <a:ext cx="18240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税についての学習を始めるにあたって、身近な税を自由に発表させることにより、まず、税に興味をもたせる。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なのかを考えさせるためのきっかけとするため、自分たちの身の回りにある税を自由に発表させ、なぜ、いろいろな税があるのかを考えさせる。（ここでは、税の種類等について、あえて説明する必要はない。）</a:t>
            </a:r>
          </a:p>
        </p:txBody>
      </p:sp>
      <p:sp>
        <p:nvSpPr>
          <p:cNvPr id="8197" name="AutoShape 6"/>
          <p:cNvSpPr>
            <a:spLocks noChangeArrowheads="1"/>
          </p:cNvSpPr>
          <p:nvPr/>
        </p:nvSpPr>
        <p:spPr bwMode="auto">
          <a:xfrm>
            <a:off x="155575" y="990600"/>
            <a:ext cx="1824038" cy="30146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198" name="Rectangle 10"/>
          <p:cNvSpPr>
            <a:spLocks noChangeArrowheads="1"/>
          </p:cNvSpPr>
          <p:nvPr/>
        </p:nvSpPr>
        <p:spPr bwMode="auto">
          <a:xfrm>
            <a:off x="1920875" y="5270500"/>
            <a:ext cx="42672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199" name="Rectangle 11"/>
          <p:cNvSpPr>
            <a:spLocks noChangeArrowheads="1"/>
          </p:cNvSpPr>
          <p:nvPr/>
        </p:nvSpPr>
        <p:spPr bwMode="auto">
          <a:xfrm>
            <a:off x="1920875" y="5257800"/>
            <a:ext cx="365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所得税、法人税、相続税、贈与税、消費税、酒税、たばこ税、</a:t>
            </a:r>
          </a:p>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自動車重量税、印紙税、登録免許税、関税など</a:t>
            </a:r>
          </a:p>
        </p:txBody>
      </p:sp>
      <p:sp>
        <p:nvSpPr>
          <p:cNvPr id="8200" name="Rectangle 12"/>
          <p:cNvSpPr>
            <a:spLocks noChangeArrowheads="1"/>
          </p:cNvSpPr>
          <p:nvPr/>
        </p:nvSpPr>
        <p:spPr bwMode="auto">
          <a:xfrm>
            <a:off x="1920875" y="5715000"/>
            <a:ext cx="42672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1" name="Rectangle 13"/>
          <p:cNvSpPr>
            <a:spLocks noChangeArrowheads="1"/>
          </p:cNvSpPr>
          <p:nvPr/>
        </p:nvSpPr>
        <p:spPr bwMode="auto">
          <a:xfrm>
            <a:off x="1920875" y="6172200"/>
            <a:ext cx="42672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2" name="Rectangle 14"/>
          <p:cNvSpPr>
            <a:spLocks noChangeArrowheads="1"/>
          </p:cNvSpPr>
          <p:nvPr/>
        </p:nvSpPr>
        <p:spPr bwMode="auto">
          <a:xfrm>
            <a:off x="1920875" y="5702300"/>
            <a:ext cx="434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道府県民税、事業税、自動車税、固定資産税（特例分）、地方消費税、</a:t>
            </a:r>
          </a:p>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不動産取得税、道府県たばこ税、ゴルフ場利用税、自動車取得税など</a:t>
            </a:r>
          </a:p>
        </p:txBody>
      </p:sp>
      <p:sp>
        <p:nvSpPr>
          <p:cNvPr id="8203" name="Rectangle 15"/>
          <p:cNvSpPr>
            <a:spLocks noChangeArrowheads="1"/>
          </p:cNvSpPr>
          <p:nvPr/>
        </p:nvSpPr>
        <p:spPr bwMode="auto">
          <a:xfrm>
            <a:off x="1920875" y="6221413"/>
            <a:ext cx="48006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900">
                <a:latin typeface="ＭＳ ゴシック" panose="020B0609070205080204" pitchFamily="49" charset="-128"/>
                <a:ea typeface="ＭＳ ゴシック" panose="020B0609070205080204" pitchFamily="49" charset="-128"/>
              </a:rPr>
              <a:t>市町村民税、固定資産税、事業所税、軽自動車税、市町村たばこ税、入湯税など</a:t>
            </a:r>
          </a:p>
        </p:txBody>
      </p:sp>
      <p:sp>
        <p:nvSpPr>
          <p:cNvPr id="8204" name="Rectangle 16"/>
          <p:cNvSpPr>
            <a:spLocks noChangeArrowheads="1"/>
          </p:cNvSpPr>
          <p:nvPr/>
        </p:nvSpPr>
        <p:spPr bwMode="auto">
          <a:xfrm>
            <a:off x="777875" y="5270500"/>
            <a:ext cx="10668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5" name="Rectangle 17"/>
          <p:cNvSpPr>
            <a:spLocks noChangeArrowheads="1"/>
          </p:cNvSpPr>
          <p:nvPr/>
        </p:nvSpPr>
        <p:spPr bwMode="auto">
          <a:xfrm>
            <a:off x="1158875" y="5715000"/>
            <a:ext cx="6858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6" name="Rectangle 18"/>
          <p:cNvSpPr>
            <a:spLocks noChangeArrowheads="1"/>
          </p:cNvSpPr>
          <p:nvPr/>
        </p:nvSpPr>
        <p:spPr bwMode="auto">
          <a:xfrm>
            <a:off x="1158875" y="6172200"/>
            <a:ext cx="6858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07" name="Rectangle 19"/>
          <p:cNvSpPr>
            <a:spLocks noChangeArrowheads="1"/>
          </p:cNvSpPr>
          <p:nvPr/>
        </p:nvSpPr>
        <p:spPr bwMode="auto">
          <a:xfrm>
            <a:off x="1196975" y="57912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道府県税</a:t>
            </a:r>
          </a:p>
        </p:txBody>
      </p:sp>
      <p:sp>
        <p:nvSpPr>
          <p:cNvPr id="8208" name="Rectangle 20"/>
          <p:cNvSpPr>
            <a:spLocks noChangeArrowheads="1"/>
          </p:cNvSpPr>
          <p:nvPr/>
        </p:nvSpPr>
        <p:spPr bwMode="auto">
          <a:xfrm>
            <a:off x="1196975" y="62484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市町村税</a:t>
            </a:r>
          </a:p>
        </p:txBody>
      </p:sp>
      <p:sp>
        <p:nvSpPr>
          <p:cNvPr id="8209" name="Rectangle 21"/>
          <p:cNvSpPr>
            <a:spLocks noChangeArrowheads="1"/>
          </p:cNvSpPr>
          <p:nvPr/>
        </p:nvSpPr>
        <p:spPr bwMode="auto">
          <a:xfrm>
            <a:off x="1082675" y="5375275"/>
            <a:ext cx="415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7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国税</a:t>
            </a:r>
          </a:p>
        </p:txBody>
      </p:sp>
      <p:sp>
        <p:nvSpPr>
          <p:cNvPr id="8210" name="Rectangle 22"/>
          <p:cNvSpPr>
            <a:spLocks noChangeArrowheads="1"/>
          </p:cNvSpPr>
          <p:nvPr/>
        </p:nvSpPr>
        <p:spPr bwMode="auto">
          <a:xfrm>
            <a:off x="777875" y="5715000"/>
            <a:ext cx="304800" cy="838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8211" name="Rectangle 23"/>
          <p:cNvSpPr>
            <a:spLocks noChangeArrowheads="1"/>
          </p:cNvSpPr>
          <p:nvPr/>
        </p:nvSpPr>
        <p:spPr bwMode="auto">
          <a:xfrm>
            <a:off x="762000" y="5867400"/>
            <a:ext cx="320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地方税</a:t>
            </a:r>
          </a:p>
        </p:txBody>
      </p:sp>
      <p:sp>
        <p:nvSpPr>
          <p:cNvPr id="8212" name="Rectangle 24"/>
          <p:cNvSpPr>
            <a:spLocks noChangeArrowheads="1"/>
          </p:cNvSpPr>
          <p:nvPr/>
        </p:nvSpPr>
        <p:spPr bwMode="auto">
          <a:xfrm>
            <a:off x="685800" y="5032375"/>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税の種類</a:t>
            </a:r>
          </a:p>
        </p:txBody>
      </p:sp>
      <p:sp>
        <p:nvSpPr>
          <p:cNvPr id="8213" name="Rectangle 27"/>
          <p:cNvSpPr>
            <a:spLocks noChangeArrowheads="1"/>
          </p:cNvSpPr>
          <p:nvPr/>
        </p:nvSpPr>
        <p:spPr bwMode="auto">
          <a:xfrm>
            <a:off x="609600" y="4876800"/>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参考</a:t>
            </a:r>
            <a:r>
              <a:rPr lang="en-US" altLang="ja-JP" sz="1000">
                <a:latin typeface="HG創英角ｺﾞｼｯｸUB" panose="020B0909000000000000" pitchFamily="49" charset="-128"/>
                <a:ea typeface="HG創英角ｺﾞｼｯｸUB" panose="020B0909000000000000" pitchFamily="49" charset="-128"/>
              </a:rPr>
              <a:t>〕</a:t>
            </a:r>
            <a:endParaRPr lang="en-US" altLang="ja-JP" sz="1000">
              <a:solidFill>
                <a:srgbClr val="C00000"/>
              </a:solidFill>
              <a:latin typeface="HG創英角ｺﾞｼｯｸUB" panose="020B0909000000000000" pitchFamily="49" charset="-128"/>
              <a:ea typeface="HG創英角ｺﾞｼｯｸUB" panose="020B0909000000000000" pitchFamily="49" charset="-128"/>
            </a:endParaRPr>
          </a:p>
        </p:txBody>
      </p:sp>
      <p:sp>
        <p:nvSpPr>
          <p:cNvPr id="8214" name="Line 3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8215" name="Line 3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8216" name="Rectangle 34"/>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暮らしの中の税①</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8217" name="Rectangle 46"/>
          <p:cNvSpPr>
            <a:spLocks noChangeArrowheads="1"/>
          </p:cNvSpPr>
          <p:nvPr/>
        </p:nvSpPr>
        <p:spPr bwMode="auto">
          <a:xfrm>
            <a:off x="6588125" y="5026025"/>
            <a:ext cx="23510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税の分類方法</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「どこに納めるか」による分類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→国税・地方税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「何に対して課税するか」による分類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→所得課税・消費課税・資産課税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「納め方」による分類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→直接税・間接税</a:t>
            </a:r>
          </a:p>
        </p:txBody>
      </p:sp>
      <p:sp>
        <p:nvSpPr>
          <p:cNvPr id="8218" name="Rectangle 47"/>
          <p:cNvSpPr>
            <a:spLocks noChangeArrowheads="1"/>
          </p:cNvSpPr>
          <p:nvPr/>
        </p:nvSpPr>
        <p:spPr bwMode="auto">
          <a:xfrm>
            <a:off x="7127875" y="990600"/>
            <a:ext cx="1600200" cy="7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10</a:t>
            </a:r>
            <a:r>
              <a:rPr lang="en-US" altLang="ja-JP" sz="900" dirty="0" smtClean="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の消費税のうち</a:t>
            </a:r>
          </a:p>
          <a:p>
            <a:pPr eaLnBrk="1" hangingPunct="1">
              <a:lnSpc>
                <a:spcPct val="120000"/>
              </a:lnSpc>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a:t>
            </a:r>
            <a:r>
              <a:rPr lang="en-US" altLang="ja-JP" sz="900" dirty="0" smtClean="0">
                <a:latin typeface="HG創英角ｺﾞｼｯｸUB" panose="020B0909000000000000" pitchFamily="49" charset="-128"/>
                <a:ea typeface="HG創英角ｺﾞｼｯｸUB" panose="020B0909000000000000" pitchFamily="49" charset="-128"/>
              </a:rPr>
              <a:t>7.8%</a:t>
            </a:r>
            <a:r>
              <a:rPr lang="ja-JP" altLang="en-US" sz="900" dirty="0">
                <a:latin typeface="HG創英角ｺﾞｼｯｸUB" panose="020B0909000000000000" pitchFamily="49" charset="-128"/>
                <a:ea typeface="HG創英角ｺﾞｼｯｸUB" panose="020B0909000000000000" pitchFamily="49" charset="-128"/>
              </a:rPr>
              <a:t>は国へ</a:t>
            </a:r>
          </a:p>
          <a:p>
            <a:pPr eaLnBrk="1" hangingPunct="1">
              <a:lnSpc>
                <a:spcPct val="120000"/>
              </a:lnSpc>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a:t>
            </a:r>
            <a:r>
              <a:rPr lang="en-US" altLang="ja-JP" sz="900" dirty="0" smtClean="0">
                <a:latin typeface="HG創英角ｺﾞｼｯｸUB" panose="020B0909000000000000" pitchFamily="49" charset="-128"/>
                <a:ea typeface="HG創英角ｺﾞｼｯｸUB" panose="020B0909000000000000" pitchFamily="49" charset="-128"/>
              </a:rPr>
              <a:t>2.2%</a:t>
            </a:r>
            <a:r>
              <a:rPr lang="ja-JP" altLang="en-US" sz="900" dirty="0">
                <a:latin typeface="HG創英角ｺﾞｼｯｸUB" panose="020B0909000000000000" pitchFamily="49" charset="-128"/>
                <a:ea typeface="HG創英角ｺﾞｼｯｸUB" panose="020B0909000000000000" pitchFamily="49" charset="-128"/>
              </a:rPr>
              <a:t>は都道府県へ</a:t>
            </a:r>
            <a:endParaRPr lang="ja-JP" altLang="en-US" sz="1000" dirty="0">
              <a:latin typeface="HG創英角ｺﾞｼｯｸUB" panose="020B0909000000000000" pitchFamily="49" charset="-128"/>
              <a:ea typeface="HG創英角ｺﾞｼｯｸUB" panose="020B0909000000000000" pitchFamily="49" charset="-128"/>
            </a:endParaRPr>
          </a:p>
        </p:txBody>
      </p:sp>
      <p:sp>
        <p:nvSpPr>
          <p:cNvPr id="8219" name="Rectangle 48"/>
          <p:cNvSpPr>
            <a:spLocks noChangeArrowheads="1"/>
          </p:cNvSpPr>
          <p:nvPr/>
        </p:nvSpPr>
        <p:spPr bwMode="auto">
          <a:xfrm>
            <a:off x="7127875" y="1828800"/>
            <a:ext cx="1908175"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消費税の歴史</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1988</a:t>
            </a:r>
            <a:r>
              <a:rPr lang="ja-JP" altLang="en-US" sz="900" dirty="0">
                <a:latin typeface="HG創英角ｺﾞｼｯｸUB" panose="020B0909000000000000" pitchFamily="49" charset="-128"/>
                <a:ea typeface="HG創英角ｺﾞｼｯｸUB" panose="020B0909000000000000" pitchFamily="49" charset="-128"/>
              </a:rPr>
              <a:t>年　消費税法成立</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1989</a:t>
            </a:r>
            <a:r>
              <a:rPr lang="ja-JP" altLang="en-US" sz="900" dirty="0">
                <a:latin typeface="HG創英角ｺﾞｼｯｸUB" panose="020B0909000000000000" pitchFamily="49" charset="-128"/>
                <a:ea typeface="HG創英角ｺﾞｼｯｸUB" panose="020B0909000000000000" pitchFamily="49" charset="-128"/>
              </a:rPr>
              <a:t>年　消費税法施行 税率</a:t>
            </a:r>
            <a:r>
              <a:rPr lang="en-US" altLang="ja-JP" sz="900" dirty="0">
                <a:latin typeface="HG創英角ｺﾞｼｯｸUB" panose="020B0909000000000000" pitchFamily="49" charset="-128"/>
                <a:ea typeface="HG創英角ｺﾞｼｯｸUB" panose="020B0909000000000000" pitchFamily="49" charset="-128"/>
              </a:rPr>
              <a:t>3%</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1997</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5%</a:t>
            </a:r>
            <a:r>
              <a:rPr lang="ja-JP" altLang="en-US" sz="900" dirty="0">
                <a:latin typeface="HG創英角ｺﾞｼｯｸUB" panose="020B0909000000000000" pitchFamily="49" charset="-128"/>
                <a:ea typeface="HG創英角ｺﾞｼｯｸUB" panose="020B0909000000000000" pitchFamily="49" charset="-128"/>
              </a:rPr>
              <a:t>に引き上げ</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2004</a:t>
            </a:r>
            <a:r>
              <a:rPr lang="ja-JP" altLang="en-US" sz="900" dirty="0">
                <a:latin typeface="HG創英角ｺﾞｼｯｸUB" panose="020B0909000000000000" pitchFamily="49" charset="-128"/>
                <a:ea typeface="HG創英角ｺﾞｼｯｸUB" panose="020B0909000000000000" pitchFamily="49" charset="-128"/>
              </a:rPr>
              <a:t>年　「税別」表示から</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「総額表示」義務付け</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2014</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に</a:t>
            </a:r>
            <a:r>
              <a:rPr lang="ja-JP" altLang="en-US" sz="900" dirty="0" smtClean="0">
                <a:latin typeface="HG創英角ｺﾞｼｯｸUB" panose="020B0909000000000000" pitchFamily="49" charset="-128"/>
                <a:ea typeface="HG創英角ｺﾞｼｯｸUB" panose="020B0909000000000000" pitchFamily="49" charset="-128"/>
              </a:rPr>
              <a:t>引き上げ</a:t>
            </a:r>
            <a:endParaRPr lang="en-US" altLang="ja-JP" sz="900" dirty="0" smtClean="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2019</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10%</a:t>
            </a:r>
            <a:r>
              <a:rPr lang="ja-JP" altLang="en-US" sz="900" dirty="0">
                <a:latin typeface="HG創英角ｺﾞｼｯｸUB" panose="020B0909000000000000" pitchFamily="49" charset="-128"/>
                <a:ea typeface="HG創英角ｺﾞｼｯｸUB" panose="020B0909000000000000" pitchFamily="49" charset="-128"/>
              </a:rPr>
              <a:t>に引き上げ</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（軽減税率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導入</a:t>
            </a:r>
            <a:r>
              <a:rPr lang="ja-JP" altLang="en-US" sz="900" dirty="0" smtClean="0">
                <a:latin typeface="HG創英角ｺﾞｼｯｸUB" panose="020B0909000000000000" pitchFamily="49" charset="-128"/>
                <a:ea typeface="HG創英角ｺﾞｼｯｸUB" panose="020B0909000000000000" pitchFamily="49" charset="-128"/>
              </a:rPr>
              <a:t>）</a:t>
            </a:r>
            <a:endParaRPr lang="en-US" altLang="ja-JP" sz="900" dirty="0">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3"/>
          <a:stretch>
            <a:fillRect/>
          </a:stretch>
        </p:blipFill>
        <p:spPr>
          <a:xfrm>
            <a:off x="2183303" y="990877"/>
            <a:ext cx="4893772" cy="3669895"/>
          </a:xfrm>
          <a:prstGeom prst="rect">
            <a:avLst/>
          </a:prstGeom>
          <a:ln w="3175">
            <a:solidFill>
              <a:schemeClr val="tx1"/>
            </a:solid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sp>
        <p:nvSpPr>
          <p:cNvPr id="9220" name="Rectangle 5"/>
          <p:cNvSpPr>
            <a:spLocks noChangeArrowheads="1"/>
          </p:cNvSpPr>
          <p:nvPr/>
        </p:nvSpPr>
        <p:spPr bwMode="auto">
          <a:xfrm>
            <a:off x="228600" y="1066800"/>
            <a:ext cx="1679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公共サービス」や「公共施設」（いわゆる公共財）を利用するのに、なぜ利用料がかからないのか（利用料という形で個々の利用者から徴収できないのか）を、ゴミ収集・道路・警察などを例に理解させる。</a:t>
            </a:r>
          </a:p>
        </p:txBody>
      </p:sp>
      <p:sp>
        <p:nvSpPr>
          <p:cNvPr id="9221" name="Rectangle 47"/>
          <p:cNvSpPr>
            <a:spLocks noChangeArrowheads="1"/>
          </p:cNvSpPr>
          <p:nvPr/>
        </p:nvSpPr>
        <p:spPr bwMode="auto">
          <a:xfrm>
            <a:off x="7086600" y="990600"/>
            <a:ext cx="2057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公共施設</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公立学校や公園、道路など、誰もが利用できる施設。</a:t>
            </a:r>
          </a:p>
        </p:txBody>
      </p:sp>
      <p:sp>
        <p:nvSpPr>
          <p:cNvPr id="9222" name="Rectangle 50"/>
          <p:cNvSpPr>
            <a:spLocks noChangeArrowheads="1"/>
          </p:cNvSpPr>
          <p:nvPr/>
        </p:nvSpPr>
        <p:spPr bwMode="auto">
          <a:xfrm>
            <a:off x="7086600" y="1676400"/>
            <a:ext cx="205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公共サービス</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ゴミの収集や処理、警察や消防など、生活に欠くことができないもので、民間の経済活動では生み出せないサービス。</a:t>
            </a:r>
          </a:p>
        </p:txBody>
      </p:sp>
      <p:sp>
        <p:nvSpPr>
          <p:cNvPr id="9223" name="Rectangle 52"/>
          <p:cNvSpPr>
            <a:spLocks noChangeArrowheads="1"/>
          </p:cNvSpPr>
          <p:nvPr/>
        </p:nvSpPr>
        <p:spPr bwMode="auto">
          <a:xfrm>
            <a:off x="76200" y="4800600"/>
            <a:ext cx="44196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公共財の補足説明</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共財には、非排除性・非競合性という２つの性質がある。例えば、国防サービスは、同時に国中の人々が消費しているサービスであり、ある人が国防サービスを消費したからといって、他の人が同時に同じ国防サービスを消費できないものではない。→非競合性</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また、国防サービスはある人を守るが、その隣に住んでいる人を守らないということはできない。国防サービスの供給は必然的にその国の住人すべてを防衛することになる。→非排除性</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のような性質を持ったサービスに対して、個々に利用料金を徴収しようとすると、対象となる利用者を限定することが難しく困難である。公共財を最適に供給しようとすると、その公共財に対する各人の評価を正確に把握し、その評価に応じた</a:t>
            </a:r>
          </a:p>
        </p:txBody>
      </p:sp>
      <p:sp>
        <p:nvSpPr>
          <p:cNvPr id="9224" name="Rectangle 54"/>
          <p:cNvSpPr>
            <a:spLocks noChangeArrowheads="1"/>
          </p:cNvSpPr>
          <p:nvPr/>
        </p:nvSpPr>
        <p:spPr bwMode="auto">
          <a:xfrm>
            <a:off x="4616450" y="4800600"/>
            <a:ext cx="441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endParaRPr lang="en-US" altLang="ja-JP"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料金を徴収して公共財供給の費用を賄わなければならない。</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しかし、費用の徴収に関して各消費者は、費用負担を避けるため、その公共財に対する評価を正直に申告しようとはせず、ただ乗り（フリー・ライダー）しようとするようになる。</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そのため、公共財を市場経済に任せた場合、これらのサービスは供給されないか、されても著しく過少になるという問題が生じる。しかしながら、このようなサービスはすべての国民に必要不可欠なものであるから、政府や地方自治体が、税の徴収という形で、その公共財の供給費用を一括して徴収している。</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これが国防料金、警察料金、消防料金が存在しない理由である。</a:t>
            </a:r>
          </a:p>
        </p:txBody>
      </p:sp>
      <p:sp>
        <p:nvSpPr>
          <p:cNvPr id="9225" name="Line 57"/>
          <p:cNvSpPr>
            <a:spLocks noChangeShapeType="1"/>
          </p:cNvSpPr>
          <p:nvPr/>
        </p:nvSpPr>
        <p:spPr bwMode="auto">
          <a:xfrm>
            <a:off x="4495800" y="5029200"/>
            <a:ext cx="0" cy="16764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226" name="Line 64">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7" name="Line 65">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228" name="Rectangle 6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暮らしの中の税②</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9229" name="AutoShape 78"/>
          <p:cNvSpPr>
            <a:spLocks noChangeArrowheads="1"/>
          </p:cNvSpPr>
          <p:nvPr/>
        </p:nvSpPr>
        <p:spPr bwMode="auto">
          <a:xfrm>
            <a:off x="155575" y="990600"/>
            <a:ext cx="1824038" cy="186213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pic>
        <p:nvPicPr>
          <p:cNvPr id="9230" name="図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4749800" cy="356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sp>
        <p:nvSpPr>
          <p:cNvPr id="7173" name="Rectangle 5"/>
          <p:cNvSpPr>
            <a:spLocks noChangeArrowheads="1"/>
          </p:cNvSpPr>
          <p:nvPr/>
        </p:nvSpPr>
        <p:spPr bwMode="auto">
          <a:xfrm>
            <a:off x="228600" y="1066800"/>
            <a:ext cx="17510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身近な「公共サービス」や「公共施設」などにどれくらいの費用がかかっているかを具体的に示し、「税」でまかなわれていることを理解させる。</a:t>
            </a:r>
          </a:p>
          <a:p>
            <a:pPr eaLnBrk="1" hangingPunct="1">
              <a:spcBef>
                <a:spcPct val="0"/>
              </a:spcBef>
              <a:buFontTx/>
              <a:buNone/>
            </a:pPr>
            <a:endParaRPr lang="ja-JP" altLang="en-US" sz="1000" b="1">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■学習活動</a:t>
            </a:r>
          </a:p>
        </p:txBody>
      </p:sp>
      <p:sp>
        <p:nvSpPr>
          <p:cNvPr id="7174" name="Rectangle 14"/>
          <p:cNvSpPr>
            <a:spLocks noChangeArrowheads="1"/>
          </p:cNvSpPr>
          <p:nvPr/>
        </p:nvSpPr>
        <p:spPr bwMode="auto">
          <a:xfrm>
            <a:off x="2139950" y="4797425"/>
            <a:ext cx="495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年間教育費の負担額（公立学校の児童・生徒</a:t>
            </a: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1</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人当たり）：</a:t>
            </a:r>
            <a:r>
              <a:rPr lang="ja-JP" altLang="en-US" sz="1000" dirty="0" smtClean="0">
                <a:solidFill>
                  <a:srgbClr val="C00000"/>
                </a:solidFill>
                <a:latin typeface="HG創英角ｺﾞｼｯｸUB" panose="020B0909000000000000" pitchFamily="49" charset="-128"/>
                <a:ea typeface="HG創英角ｺﾞｼｯｸUB" panose="020B0909000000000000" pitchFamily="49" charset="-128"/>
              </a:rPr>
              <a:t>平成</a:t>
            </a:r>
            <a:r>
              <a:rPr lang="en-US" altLang="ja-JP" sz="1000" dirty="0" smtClean="0">
                <a:solidFill>
                  <a:srgbClr val="C00000"/>
                </a:solidFill>
                <a:latin typeface="HG創英角ｺﾞｼｯｸUB" panose="020B0909000000000000" pitchFamily="49" charset="-128"/>
                <a:ea typeface="HG創英角ｺﾞｼｯｸUB" panose="020B0909000000000000" pitchFamily="49" charset="-128"/>
              </a:rPr>
              <a:t>29</a:t>
            </a:r>
            <a:r>
              <a:rPr lang="ja-JP" altLang="en-US" sz="1000" dirty="0" smtClean="0">
                <a:solidFill>
                  <a:srgbClr val="C00000"/>
                </a:solidFill>
                <a:latin typeface="HG創英角ｺﾞｼｯｸUB" panose="020B0909000000000000" pitchFamily="49" charset="-128"/>
                <a:ea typeface="HG創英角ｺﾞｼｯｸUB" panose="020B0909000000000000" pitchFamily="49" charset="-128"/>
              </a:rPr>
              <a:t>年度</a:t>
            </a:r>
            <a:endParaRPr lang="ja-JP" altLang="en-US" sz="1000" dirty="0">
              <a:solidFill>
                <a:srgbClr val="C00000"/>
              </a:solidFill>
              <a:latin typeface="HG創英角ｺﾞｼｯｸUB" panose="020B0909000000000000" pitchFamily="49" charset="-128"/>
              <a:ea typeface="HG創英角ｺﾞｼｯｸUB" panose="020B0909000000000000" pitchFamily="49" charset="-128"/>
            </a:endParaRPr>
          </a:p>
        </p:txBody>
      </p:sp>
      <p:grpSp>
        <p:nvGrpSpPr>
          <p:cNvPr id="7175" name="Group 52"/>
          <p:cNvGrpSpPr>
            <a:grpSpLocks/>
          </p:cNvGrpSpPr>
          <p:nvPr/>
        </p:nvGrpSpPr>
        <p:grpSpPr bwMode="auto">
          <a:xfrm>
            <a:off x="2171700" y="5157788"/>
            <a:ext cx="5264150" cy="1079500"/>
            <a:chOff x="1152" y="3400"/>
            <a:chExt cx="3316" cy="680"/>
          </a:xfrm>
        </p:grpSpPr>
        <p:sp>
          <p:nvSpPr>
            <p:cNvPr id="7186" name="Rectangle 15"/>
            <p:cNvSpPr>
              <a:spLocks noChangeArrowheads="1"/>
            </p:cNvSpPr>
            <p:nvPr/>
          </p:nvSpPr>
          <p:spPr bwMode="auto">
            <a:xfrm>
              <a:off x="1152" y="3404"/>
              <a:ext cx="1152" cy="192"/>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7" name="Rectangle 16"/>
            <p:cNvSpPr>
              <a:spLocks noChangeArrowheads="1"/>
            </p:cNvSpPr>
            <p:nvPr/>
          </p:nvSpPr>
          <p:spPr bwMode="auto">
            <a:xfrm>
              <a:off x="1152" y="3644"/>
              <a:ext cx="1152" cy="192"/>
            </a:xfrm>
            <a:prstGeom prst="rect">
              <a:avLst/>
            </a:prstGeom>
            <a:solidFill>
              <a:srgbClr val="94FF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8" name="Rectangle 17"/>
            <p:cNvSpPr>
              <a:spLocks noChangeArrowheads="1"/>
            </p:cNvSpPr>
            <p:nvPr/>
          </p:nvSpPr>
          <p:spPr bwMode="auto">
            <a:xfrm>
              <a:off x="1152" y="3888"/>
              <a:ext cx="1152" cy="192"/>
            </a:xfrm>
            <a:prstGeom prst="rect">
              <a:avLst/>
            </a:prstGeom>
            <a:solidFill>
              <a:srgbClr val="BBE0E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9" name="Rectangle 18"/>
            <p:cNvSpPr>
              <a:spLocks noChangeArrowheads="1"/>
            </p:cNvSpPr>
            <p:nvPr/>
          </p:nvSpPr>
          <p:spPr bwMode="auto">
            <a:xfrm>
              <a:off x="1152" y="3400"/>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小学生</a:t>
              </a:r>
            </a:p>
          </p:txBody>
        </p:sp>
        <p:sp>
          <p:nvSpPr>
            <p:cNvPr id="7190" name="Rectangle 19"/>
            <p:cNvSpPr>
              <a:spLocks noChangeArrowheads="1"/>
            </p:cNvSpPr>
            <p:nvPr/>
          </p:nvSpPr>
          <p:spPr bwMode="auto">
            <a:xfrm>
              <a:off x="1152" y="3644"/>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中学生</a:t>
              </a:r>
            </a:p>
          </p:txBody>
        </p:sp>
        <p:sp>
          <p:nvSpPr>
            <p:cNvPr id="7191" name="Rectangle 20"/>
            <p:cNvSpPr>
              <a:spLocks noChangeArrowheads="1"/>
            </p:cNvSpPr>
            <p:nvPr/>
          </p:nvSpPr>
          <p:spPr bwMode="auto">
            <a:xfrm>
              <a:off x="1152" y="3906"/>
              <a:ext cx="100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高校生（全日制）</a:t>
              </a:r>
            </a:p>
          </p:txBody>
        </p:sp>
        <p:sp>
          <p:nvSpPr>
            <p:cNvPr id="7192" name="Rectangle 21"/>
            <p:cNvSpPr>
              <a:spLocks noChangeArrowheads="1"/>
            </p:cNvSpPr>
            <p:nvPr/>
          </p:nvSpPr>
          <p:spPr bwMode="auto">
            <a:xfrm>
              <a:off x="1755" y="3428"/>
              <a:ext cx="5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885,000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3" name="Rectangle 22"/>
            <p:cNvSpPr>
              <a:spLocks noChangeArrowheads="1"/>
            </p:cNvSpPr>
            <p:nvPr/>
          </p:nvSpPr>
          <p:spPr bwMode="auto">
            <a:xfrm>
              <a:off x="1674" y="3667"/>
              <a:ext cx="6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1,043,000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4" name="Rectangle 23"/>
            <p:cNvSpPr>
              <a:spLocks noChangeArrowheads="1"/>
            </p:cNvSpPr>
            <p:nvPr/>
          </p:nvSpPr>
          <p:spPr bwMode="auto">
            <a:xfrm>
              <a:off x="1584" y="3906"/>
              <a:ext cx="75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988,000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5" name="AutoShape 24"/>
            <p:cNvSpPr>
              <a:spLocks/>
            </p:cNvSpPr>
            <p:nvPr/>
          </p:nvSpPr>
          <p:spPr bwMode="auto">
            <a:xfrm>
              <a:off x="2352" y="3452"/>
              <a:ext cx="96" cy="336"/>
            </a:xfrm>
            <a:prstGeom prst="rightBrace">
              <a:avLst>
                <a:gd name="adj1" fmla="val 29167"/>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96" name="Rectangle 25"/>
            <p:cNvSpPr>
              <a:spLocks noChangeArrowheads="1"/>
            </p:cNvSpPr>
            <p:nvPr/>
          </p:nvSpPr>
          <p:spPr bwMode="auto">
            <a:xfrm>
              <a:off x="2496" y="3524"/>
              <a:ext cx="197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dirty="0" smtClean="0">
                  <a:solidFill>
                    <a:srgbClr val="FF8000"/>
                  </a:solidFill>
                  <a:latin typeface="HG創英角ｺﾞｼｯｸUB" panose="020B0909000000000000" pitchFamily="49" charset="-128"/>
                  <a:ea typeface="HG創英角ｺﾞｼｯｸUB" panose="020B0909000000000000" pitchFamily="49" charset="-128"/>
                </a:rPr>
                <a:t>885,000</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200" dirty="0" smtClean="0">
                  <a:solidFill>
                    <a:srgbClr val="FF8000"/>
                  </a:solidFill>
                  <a:latin typeface="HG創英角ｺﾞｼｯｸUB" panose="020B0909000000000000" pitchFamily="49" charset="-128"/>
                  <a:ea typeface="HG創英角ｺﾞｼｯｸUB" panose="020B0909000000000000" pitchFamily="49" charset="-128"/>
                </a:rPr>
                <a:t>×</a:t>
              </a:r>
              <a:r>
                <a:rPr lang="ja-JP" altLang="en-US" sz="1200" dirty="0" smtClean="0">
                  <a:solidFill>
                    <a:srgbClr val="FF8000"/>
                  </a:solidFill>
                  <a:latin typeface="HG創英角ｺﾞｼｯｸUB" panose="020B0909000000000000" pitchFamily="49" charset="-128"/>
                  <a:ea typeface="HG創英角ｺﾞｼｯｸUB" panose="020B0909000000000000" pitchFamily="49" charset="-128"/>
                </a:rPr>
                <a:t>６年 </a:t>
              </a:r>
              <a:r>
                <a:rPr lang="en-US" altLang="ja-JP" sz="1200" dirty="0">
                  <a:latin typeface="HG創英角ｺﾞｼｯｸUB" panose="020B0909000000000000" pitchFamily="49" charset="-128"/>
                  <a:ea typeface="HG創英角ｺﾞｼｯｸUB" panose="020B0909000000000000" pitchFamily="49" charset="-128"/>
                </a:rPr>
                <a:t>+ </a:t>
              </a:r>
              <a:r>
                <a:rPr lang="en-US" altLang="ja-JP" sz="1200" dirty="0" smtClean="0">
                  <a:solidFill>
                    <a:srgbClr val="00C000"/>
                  </a:solidFill>
                  <a:latin typeface="HG創英角ｺﾞｼｯｸUB" panose="020B0909000000000000" pitchFamily="49" charset="-128"/>
                  <a:ea typeface="HG創英角ｺﾞｼｯｸUB" panose="020B0909000000000000" pitchFamily="49" charset="-128"/>
                </a:rPr>
                <a:t>1,043,000</a:t>
              </a:r>
              <a:r>
                <a:rPr lang="ja-JP" altLang="en-US" sz="1200" dirty="0">
                  <a:solidFill>
                    <a:srgbClr val="00C000"/>
                  </a:solidFill>
                  <a:latin typeface="HG創英角ｺﾞｼｯｸUB" panose="020B0909000000000000" pitchFamily="49" charset="-128"/>
                  <a:ea typeface="HG創英角ｺﾞｼｯｸUB" panose="020B0909000000000000" pitchFamily="49" charset="-128"/>
                </a:rPr>
                <a:t>円</a:t>
              </a:r>
              <a:r>
                <a:rPr lang="en-US" altLang="ja-JP" sz="1200" dirty="0" smtClean="0">
                  <a:solidFill>
                    <a:srgbClr val="00C000"/>
                  </a:solidFill>
                  <a:latin typeface="HG創英角ｺﾞｼｯｸUB" panose="020B0909000000000000" pitchFamily="49" charset="-128"/>
                  <a:ea typeface="HG創英角ｺﾞｼｯｸUB" panose="020B0909000000000000" pitchFamily="49" charset="-128"/>
                </a:rPr>
                <a:t>×</a:t>
              </a:r>
              <a:r>
                <a:rPr lang="ja-JP" altLang="en-US" sz="1200" dirty="0" smtClean="0">
                  <a:solidFill>
                    <a:srgbClr val="00C000"/>
                  </a:solidFill>
                  <a:latin typeface="HG創英角ｺﾞｼｯｸUB" panose="020B0909000000000000" pitchFamily="49" charset="-128"/>
                  <a:ea typeface="HG創英角ｺﾞｼｯｸUB" panose="020B0909000000000000" pitchFamily="49" charset="-128"/>
                </a:rPr>
                <a:t>３年</a:t>
              </a:r>
              <a:endParaRPr lang="ja-JP" altLang="en-US" sz="1200" dirty="0">
                <a:solidFill>
                  <a:srgbClr val="00C000"/>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a:t>
              </a:r>
              <a:r>
                <a:rPr lang="en-US" altLang="ja-JP" sz="1200" dirty="0" smtClean="0">
                  <a:latin typeface="HG創英角ｺﾞｼｯｸUB" panose="020B0909000000000000" pitchFamily="49" charset="-128"/>
                  <a:ea typeface="HG創英角ｺﾞｼｯｸUB" panose="020B0909000000000000" pitchFamily="49" charset="-128"/>
                </a:rPr>
                <a:t>8,439,000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97" name="Rectangle 26"/>
            <p:cNvSpPr>
              <a:spLocks noChangeArrowheads="1"/>
            </p:cNvSpPr>
            <p:nvPr/>
          </p:nvSpPr>
          <p:spPr bwMode="auto">
            <a:xfrm>
              <a:off x="2496" y="3404"/>
              <a:ext cx="7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義務</a:t>
              </a:r>
              <a:r>
                <a:rPr lang="ja-JP" altLang="en-US" sz="900" dirty="0" smtClean="0">
                  <a:latin typeface="HG創英角ｺﾞｼｯｸUB" panose="020B0909000000000000" pitchFamily="49" charset="-128"/>
                  <a:ea typeface="HG創英角ｺﾞｼｯｸUB" panose="020B0909000000000000" pitchFamily="49" charset="-128"/>
                </a:rPr>
                <a:t>教育９年間</a:t>
              </a:r>
              <a:r>
                <a:rPr lang="ja-JP" altLang="en-US" sz="900" dirty="0">
                  <a:latin typeface="HG創英角ｺﾞｼｯｸUB" panose="020B0909000000000000" pitchFamily="49" charset="-128"/>
                  <a:ea typeface="HG創英角ｺﾞｼｯｸUB" panose="020B0909000000000000" pitchFamily="49" charset="-128"/>
                </a:rPr>
                <a:t>で</a:t>
              </a:r>
            </a:p>
          </p:txBody>
        </p:sp>
      </p:grpSp>
      <p:sp>
        <p:nvSpPr>
          <p:cNvPr id="7176" name="Line 3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77" name="Line 3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7178" name="Rectangle 39"/>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暮らしの中の税③</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7179" name="Rectangle 47"/>
          <p:cNvSpPr>
            <a:spLocks noChangeArrowheads="1"/>
          </p:cNvSpPr>
          <p:nvPr/>
        </p:nvSpPr>
        <p:spPr bwMode="auto">
          <a:xfrm>
            <a:off x="179388" y="2492375"/>
            <a:ext cx="17287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や「公共施設」などを提供するには、費用がかかる。しかし、利用者（受益者）から、個々に使用料などの料金を徴収することができないので、利用の有無に関わらず、「税」という形で、国民が負担しあわなければならない。</a:t>
            </a:r>
          </a:p>
          <a:p>
            <a:pPr eaLnBrk="1" hangingPunct="1">
              <a:spcBef>
                <a:spcPct val="0"/>
              </a:spcBef>
              <a:buFont typeface="Wingdings" panose="05000000000000000000" pitchFamily="2" charset="2"/>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具体的に身近な財政支出の例を挙げて、多くのコストがかかっていることを理解させる。</a:t>
            </a:r>
          </a:p>
        </p:txBody>
      </p:sp>
      <p:sp>
        <p:nvSpPr>
          <p:cNvPr id="7180" name="AutoShape 51"/>
          <p:cNvSpPr>
            <a:spLocks noChangeArrowheads="1"/>
          </p:cNvSpPr>
          <p:nvPr/>
        </p:nvSpPr>
        <p:spPr bwMode="auto">
          <a:xfrm>
            <a:off x="155575" y="990600"/>
            <a:ext cx="1824038" cy="40227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1" name="Rectangle 58"/>
          <p:cNvSpPr>
            <a:spLocks noChangeArrowheads="1"/>
          </p:cNvSpPr>
          <p:nvPr/>
        </p:nvSpPr>
        <p:spPr bwMode="auto">
          <a:xfrm>
            <a:off x="7105650" y="981075"/>
            <a:ext cx="2038350"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身近な財政支出</a:t>
            </a: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900" dirty="0" smtClean="0">
                <a:solidFill>
                  <a:srgbClr val="C00000"/>
                </a:solidFill>
                <a:latin typeface="HG創英角ｺﾞｼｯｸUB" panose="020B0909000000000000" pitchFamily="49" charset="-128"/>
                <a:ea typeface="HG創英角ｺﾞｼｯｸUB" panose="020B0909000000000000" pitchFamily="49" charset="-128"/>
              </a:rPr>
              <a:t>平成</a:t>
            </a:r>
            <a:r>
              <a:rPr lang="en-US" altLang="ja-JP" sz="900" dirty="0" smtClean="0">
                <a:solidFill>
                  <a:srgbClr val="C00000"/>
                </a:solidFill>
                <a:latin typeface="HG創英角ｺﾞｼｯｸUB" panose="020B0909000000000000" pitchFamily="49" charset="-128"/>
                <a:ea typeface="HG創英角ｺﾞｼｯｸUB" panose="020B0909000000000000" pitchFamily="49" charset="-128"/>
              </a:rPr>
              <a:t>29</a:t>
            </a:r>
            <a:r>
              <a:rPr lang="ja-JP" altLang="en-US" sz="900" dirty="0" smtClean="0">
                <a:solidFill>
                  <a:srgbClr val="C00000"/>
                </a:solidFill>
                <a:latin typeface="HG創英角ｺﾞｼｯｸUB" panose="020B0909000000000000" pitchFamily="49" charset="-128"/>
                <a:ea typeface="HG創英角ｺﾞｼｯｸUB" panose="020B0909000000000000" pitchFamily="49" charset="-128"/>
              </a:rPr>
              <a:t>年度</a:t>
            </a: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（国と地方公共団体の負担額合計）</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警察・消防費</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総額５兆</a:t>
            </a:r>
            <a:r>
              <a:rPr lang="en-US" altLang="ja-JP" sz="900" dirty="0" smtClean="0">
                <a:latin typeface="HG創英角ｺﾞｼｯｸUB" panose="020B0909000000000000" pitchFamily="49" charset="-128"/>
                <a:ea typeface="HG創英角ｺﾞｼｯｸUB" panose="020B0909000000000000" pitchFamily="49" charset="-128"/>
              </a:rPr>
              <a:t>2,666</a:t>
            </a:r>
            <a:r>
              <a:rPr lang="ja-JP" altLang="en-US" sz="900" dirty="0" smtClean="0">
                <a:latin typeface="HG創英角ｺﾞｼｯｸUB" panose="020B0909000000000000" pitchFamily="49" charset="-128"/>
                <a:ea typeface="HG創英角ｺﾞｼｯｸUB" panose="020B0909000000000000" pitchFamily="49" charset="-128"/>
              </a:rPr>
              <a:t>億円</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ja-JP" altLang="en-US" sz="900" dirty="0" smtClean="0">
                <a:latin typeface="HG創英角ｺﾞｼｯｸUB" panose="020B0909000000000000" pitchFamily="49" charset="-128"/>
                <a:ea typeface="HG創英角ｺﾞｼｯｸUB" panose="020B0909000000000000" pitchFamily="49" charset="-128"/>
              </a:rPr>
              <a:t>国民１人当たり</a:t>
            </a: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41,565</a:t>
            </a:r>
            <a:r>
              <a:rPr lang="ja-JP" altLang="en-US" sz="900" dirty="0" smtClean="0">
                <a:latin typeface="HG創英角ｺﾞｼｯｸUB" panose="020B0909000000000000" pitchFamily="49" charset="-128"/>
                <a:ea typeface="HG創英角ｺﾞｼｯｸUB" panose="020B0909000000000000" pitchFamily="49" charset="-128"/>
              </a:rPr>
              <a:t>円</a:t>
            </a:r>
            <a:r>
              <a:rPr lang="ja-JP" altLang="en-US" sz="900" dirty="0">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ゴミ処理費用</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a:t>
            </a:r>
            <a:r>
              <a:rPr lang="ja-JP" altLang="en-US" sz="900" dirty="0" smtClean="0">
                <a:latin typeface="HG創英角ｺﾞｼｯｸUB" panose="020B0909000000000000" pitchFamily="49" charset="-128"/>
                <a:ea typeface="HG創英角ｺﾞｼｯｸUB" panose="020B0909000000000000" pitchFamily="49" charset="-128"/>
              </a:rPr>
              <a:t>総額２兆</a:t>
            </a:r>
            <a:r>
              <a:rPr lang="en-US" altLang="ja-JP" sz="900" dirty="0" smtClean="0">
                <a:latin typeface="HG創英角ｺﾞｼｯｸUB" panose="020B0909000000000000" pitchFamily="49" charset="-128"/>
                <a:ea typeface="HG創英角ｺﾞｼｯｸUB" panose="020B0909000000000000" pitchFamily="49" charset="-128"/>
              </a:rPr>
              <a:t>3,202</a:t>
            </a:r>
            <a:r>
              <a:rPr lang="ja-JP" altLang="en-US" sz="900" dirty="0" smtClean="0">
                <a:latin typeface="HG創英角ｺﾞｼｯｸUB" panose="020B0909000000000000" pitchFamily="49" charset="-128"/>
                <a:ea typeface="HG創英角ｺﾞｼｯｸUB" panose="020B0909000000000000" pitchFamily="49" charset="-128"/>
              </a:rPr>
              <a:t>億円</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ja-JP" altLang="en-US" sz="900" dirty="0" smtClean="0">
                <a:latin typeface="HG創英角ｺﾞｼｯｸUB" panose="020B0909000000000000" pitchFamily="49" charset="-128"/>
                <a:ea typeface="HG創英角ｺﾞｼｯｸUB" panose="020B0909000000000000" pitchFamily="49" charset="-128"/>
              </a:rPr>
              <a:t>国民１人当たり</a:t>
            </a: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18,312</a:t>
            </a:r>
            <a:r>
              <a:rPr lang="ja-JP" altLang="en-US" sz="900" dirty="0" smtClean="0">
                <a:latin typeface="HG創英角ｺﾞｼｯｸUB" panose="020B0909000000000000" pitchFamily="49" charset="-128"/>
                <a:ea typeface="HG創英角ｺﾞｼｯｸUB" panose="020B0909000000000000" pitchFamily="49" charset="-128"/>
              </a:rPr>
              <a:t>円</a:t>
            </a:r>
            <a:r>
              <a:rPr lang="ja-JP" altLang="en-US" sz="900" dirty="0">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国民医療費の公費負担額</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a:t>
            </a:r>
            <a:r>
              <a:rPr lang="en-US" altLang="ja-JP" sz="900" dirty="0">
                <a:latin typeface="HG創英角ｺﾞｼｯｸUB" panose="020B0909000000000000" pitchFamily="49" charset="-128"/>
                <a:ea typeface="HG創英角ｺﾞｼｯｸUB" panose="020B0909000000000000" pitchFamily="49" charset="-128"/>
              </a:rPr>
              <a:t>16</a:t>
            </a:r>
            <a:r>
              <a:rPr lang="ja-JP" altLang="en-US" sz="900" dirty="0" smtClean="0">
                <a:latin typeface="HG創英角ｺﾞｼｯｸUB" panose="020B0909000000000000" pitchFamily="49" charset="-128"/>
                <a:ea typeface="HG創英角ｺﾞｼｯｸUB" panose="020B0909000000000000" pitchFamily="49" charset="-128"/>
              </a:rPr>
              <a:t>兆</a:t>
            </a:r>
            <a:r>
              <a:rPr lang="en-US" altLang="ja-JP" sz="900" dirty="0" smtClean="0">
                <a:latin typeface="HG創英角ｺﾞｼｯｸUB" panose="020B0909000000000000" pitchFamily="49" charset="-128"/>
                <a:ea typeface="HG創英角ｺﾞｼｯｸUB" panose="020B0909000000000000" pitchFamily="49" charset="-128"/>
              </a:rPr>
              <a:t>5,181</a:t>
            </a:r>
            <a:r>
              <a:rPr lang="ja-JP" altLang="en-US" sz="900" dirty="0" smtClean="0">
                <a:latin typeface="HG創英角ｺﾞｼｯｸUB" panose="020B0909000000000000" pitchFamily="49" charset="-128"/>
                <a:ea typeface="HG創英角ｺﾞｼｯｸUB" panose="020B0909000000000000" pitchFamily="49" charset="-128"/>
              </a:rPr>
              <a:t>億円</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ja-JP" altLang="en-US" sz="900" dirty="0" smtClean="0">
                <a:latin typeface="HG創英角ｺﾞｼｯｸUB" panose="020B0909000000000000" pitchFamily="49" charset="-128"/>
                <a:ea typeface="HG創英角ｺﾞｼｯｸUB" panose="020B0909000000000000" pitchFamily="49" charset="-128"/>
              </a:rPr>
              <a:t>国民１人当たり</a:t>
            </a: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smtClean="0">
                <a:latin typeface="HG創英角ｺﾞｼｯｸUB" panose="020B0909000000000000" pitchFamily="49" charset="-128"/>
                <a:ea typeface="HG創英角ｺﾞｼｯｸUB" panose="020B0909000000000000" pitchFamily="49" charset="-128"/>
              </a:rPr>
              <a:t>130,366</a:t>
            </a:r>
            <a:r>
              <a:rPr lang="ja-JP" altLang="en-US" sz="900" dirty="0" smtClean="0">
                <a:latin typeface="HG創英角ｺﾞｼｯｸUB" panose="020B0909000000000000" pitchFamily="49" charset="-128"/>
                <a:ea typeface="HG創英角ｺﾞｼｯｸUB" panose="020B0909000000000000" pitchFamily="49" charset="-128"/>
              </a:rPr>
              <a:t>円</a:t>
            </a:r>
            <a:r>
              <a:rPr lang="ja-JP" altLang="en-US" sz="900" dirty="0">
                <a:latin typeface="HG創英角ｺﾞｼｯｸUB" panose="020B0909000000000000" pitchFamily="49" charset="-128"/>
                <a:ea typeface="HG創英角ｺﾞｼｯｸUB" panose="020B0909000000000000" pitchFamily="49" charset="-128"/>
              </a:rPr>
              <a:t>）</a:t>
            </a:r>
          </a:p>
        </p:txBody>
      </p:sp>
      <p:sp>
        <p:nvSpPr>
          <p:cNvPr id="7182" name="Text Box 59"/>
          <p:cNvSpPr txBox="1">
            <a:spLocks noChangeArrowheads="1"/>
          </p:cNvSpPr>
          <p:nvPr/>
        </p:nvSpPr>
        <p:spPr bwMode="auto">
          <a:xfrm>
            <a:off x="4284663" y="5948363"/>
            <a:ext cx="8771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dirty="0" smtClean="0">
                <a:latin typeface="HG創英角ｺﾞｼｯｸUB" panose="020B0909000000000000" pitchFamily="49" charset="-128"/>
                <a:ea typeface="HG創英角ｺﾞｼｯｸUB" panose="020B0909000000000000" pitchFamily="49" charset="-128"/>
              </a:rPr>
              <a:t>高校３年間</a:t>
            </a:r>
            <a:r>
              <a:rPr lang="ja-JP" altLang="en-US" sz="900" dirty="0">
                <a:latin typeface="HG創英角ｺﾞｼｯｸUB" panose="020B0909000000000000" pitchFamily="49" charset="-128"/>
                <a:ea typeface="HG創英角ｺﾞｼｯｸUB" panose="020B0909000000000000" pitchFamily="49" charset="-128"/>
              </a:rPr>
              <a:t>で</a:t>
            </a:r>
          </a:p>
        </p:txBody>
      </p:sp>
      <p:sp>
        <p:nvSpPr>
          <p:cNvPr id="7183" name="Rectangle 62"/>
          <p:cNvSpPr>
            <a:spLocks noChangeArrowheads="1"/>
          </p:cNvSpPr>
          <p:nvPr/>
        </p:nvSpPr>
        <p:spPr bwMode="auto">
          <a:xfrm>
            <a:off x="4284663" y="6092825"/>
            <a:ext cx="45720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dirty="0" smtClean="0">
                <a:solidFill>
                  <a:srgbClr val="FF8000"/>
                </a:solidFill>
                <a:latin typeface="HG創英角ｺﾞｼｯｸUB" panose="020B0909000000000000" pitchFamily="49" charset="-128"/>
                <a:ea typeface="HG創英角ｺﾞｼｯｸUB" panose="020B0909000000000000" pitchFamily="49" charset="-128"/>
              </a:rPr>
              <a:t>988,000</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200" dirty="0" smtClean="0">
                <a:solidFill>
                  <a:srgbClr val="FF8000"/>
                </a:solidFill>
                <a:latin typeface="HG創英角ｺﾞｼｯｸUB" panose="020B0909000000000000" pitchFamily="49" charset="-128"/>
                <a:ea typeface="HG創英角ｺﾞｼｯｸUB" panose="020B0909000000000000" pitchFamily="49" charset="-128"/>
              </a:rPr>
              <a:t>×</a:t>
            </a:r>
            <a:r>
              <a:rPr lang="ja-JP" altLang="en-US" sz="1200" dirty="0" smtClean="0">
                <a:solidFill>
                  <a:srgbClr val="FF8000"/>
                </a:solidFill>
                <a:latin typeface="HG創英角ｺﾞｼｯｸUB" panose="020B0909000000000000" pitchFamily="49" charset="-128"/>
                <a:ea typeface="HG創英角ｺﾞｼｯｸUB" panose="020B0909000000000000" pitchFamily="49" charset="-128"/>
              </a:rPr>
              <a:t>３年</a:t>
            </a:r>
            <a:endParaRPr lang="ja-JP" altLang="en-US" sz="1200" dirty="0">
              <a:solidFill>
                <a:srgbClr val="FF8000"/>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200" dirty="0" smtClean="0">
                <a:latin typeface="HG創英角ｺﾞｼｯｸUB" panose="020B0909000000000000" pitchFamily="49" charset="-128"/>
                <a:ea typeface="HG創英角ｺﾞｼｯｸUB" panose="020B0909000000000000" pitchFamily="49" charset="-128"/>
              </a:rPr>
              <a:t>＝</a:t>
            </a:r>
            <a:r>
              <a:rPr lang="en-US" altLang="ja-JP" sz="1200" dirty="0" smtClean="0">
                <a:latin typeface="HG創英角ｺﾞｼｯｸUB" panose="020B0909000000000000" pitchFamily="49" charset="-128"/>
                <a:ea typeface="HG創英角ｺﾞｼｯｸUB" panose="020B0909000000000000" pitchFamily="49" charset="-128"/>
              </a:rPr>
              <a:t>2,964,000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84" name="Text Box 65"/>
          <p:cNvSpPr txBox="1">
            <a:spLocks noChangeArrowheads="1"/>
          </p:cNvSpPr>
          <p:nvPr/>
        </p:nvSpPr>
        <p:spPr bwMode="auto">
          <a:xfrm>
            <a:off x="7307263" y="5715000"/>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200" dirty="0" smtClean="0">
                <a:latin typeface="HG創英角ｺﾞｼｯｸUB" panose="020B0909000000000000" pitchFamily="49" charset="-128"/>
                <a:ea typeface="HG創英角ｺﾞｼｯｸUB" panose="020B0909000000000000" pitchFamily="49" charset="-128"/>
              </a:rPr>
              <a:t>11,403,000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85" name="AutoShape 24"/>
          <p:cNvSpPr>
            <a:spLocks/>
          </p:cNvSpPr>
          <p:nvPr/>
        </p:nvSpPr>
        <p:spPr bwMode="auto">
          <a:xfrm>
            <a:off x="7116763" y="5240338"/>
            <a:ext cx="152400" cy="1296987"/>
          </a:xfrm>
          <a:prstGeom prst="rightBrace">
            <a:avLst>
              <a:gd name="adj1" fmla="val 29156"/>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extLst>
      <p:ext uri="{BB962C8B-B14F-4D97-AF65-F5344CB8AC3E}">
        <p14:creationId xmlns:p14="http://schemas.microsoft.com/office/powerpoint/2010/main" val="38255931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sp>
        <p:nvSpPr>
          <p:cNvPr id="11268" name="Rectangle 5"/>
          <p:cNvSpPr>
            <a:spLocks noChangeArrowheads="1"/>
          </p:cNvSpPr>
          <p:nvPr/>
        </p:nvSpPr>
        <p:spPr bwMode="auto">
          <a:xfrm>
            <a:off x="161925" y="1066800"/>
            <a:ext cx="1817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「税」とはなにか、なぜ必要かを議論を通じて理解させる。</a:t>
            </a:r>
          </a:p>
        </p:txBody>
      </p:sp>
      <p:sp>
        <p:nvSpPr>
          <p:cNvPr id="11269" name="Rectangle 25"/>
          <p:cNvSpPr>
            <a:spLocks noChangeArrowheads="1"/>
          </p:cNvSpPr>
          <p:nvPr/>
        </p:nvSpPr>
        <p:spPr bwMode="auto">
          <a:xfrm>
            <a:off x="2124075" y="4875213"/>
            <a:ext cx="50514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オリバー・ウェンデル・ホームズ（</a:t>
            </a:r>
            <a:r>
              <a:rPr lang="en-US" altLang="ja-JP" sz="1000">
                <a:solidFill>
                  <a:srgbClr val="C00000"/>
                </a:solidFill>
                <a:latin typeface="HG創英角ｺﾞｼｯｸUB" panose="020B0909000000000000" pitchFamily="49" charset="-128"/>
                <a:ea typeface="HG創英角ｺﾞｼｯｸUB" panose="020B0909000000000000" pitchFamily="49" charset="-128"/>
              </a:rPr>
              <a:t>1841〜1935</a:t>
            </a:r>
            <a:r>
              <a:rPr lang="ja-JP" altLang="en-US" sz="1000">
                <a:solidFill>
                  <a:srgbClr val="C00000"/>
                </a:solidFill>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アメリカの最高裁判所判事・法律家。</a:t>
            </a:r>
            <a:r>
              <a:rPr lang="en-US" altLang="ja-JP" sz="900">
                <a:latin typeface="HG創英角ｺﾞｼｯｸUB" panose="020B0909000000000000" pitchFamily="49" charset="-128"/>
                <a:ea typeface="HG創英角ｺﾞｼｯｸUB" panose="020B0909000000000000" pitchFamily="49" charset="-128"/>
              </a:rPr>
              <a:t>1902</a:t>
            </a:r>
            <a:r>
              <a:rPr lang="ja-JP" altLang="en-US" sz="900">
                <a:latin typeface="HG創英角ｺﾞｼｯｸUB" panose="020B0909000000000000" pitchFamily="49" charset="-128"/>
                <a:ea typeface="HG創英角ｺﾞｼｯｸUB" panose="020B0909000000000000" pitchFamily="49" charset="-128"/>
              </a:rPr>
              <a:t>年にセオドア・ルーズベルト大統領に任命されて</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年間最高裁判事を務める</a:t>
            </a:r>
            <a:r>
              <a:rPr lang="en-US" altLang="ja-JP" sz="900">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この言葉は、オリバー・ウェンデル・ホームズ判事が判決文の中で示した一節で、アメリカの</a:t>
            </a:r>
            <a:r>
              <a:rPr lang="ja-JP" altLang="ja-JP" sz="900">
                <a:latin typeface="HG創英角ｺﾞｼｯｸUB" panose="020B0909000000000000" pitchFamily="49" charset="-128"/>
                <a:ea typeface="HG創英角ｺﾞｼｯｸUB" panose="020B0909000000000000" pitchFamily="49" charset="-128"/>
              </a:rPr>
              <a:t>IRS</a:t>
            </a:r>
            <a:r>
              <a:rPr lang="ja-JP" altLang="en-US" sz="900">
                <a:latin typeface="HG創英角ｺﾞｼｯｸUB" panose="020B0909000000000000" pitchFamily="49" charset="-128"/>
                <a:ea typeface="HG創英角ｺﾞｼｯｸUB" panose="020B0909000000000000" pitchFamily="49" charset="-128"/>
              </a:rPr>
              <a:t>（内国歳入庁＝日本の国税庁に相当）の建物の入口に刻まれている。</a:t>
            </a:r>
          </a:p>
        </p:txBody>
      </p:sp>
      <p:sp>
        <p:nvSpPr>
          <p:cNvPr id="11270" name="Line 34">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1" name="Line 35">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1272" name="Rectangle 3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暮らしの中の税④</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1273" name="Rectangle 43"/>
          <p:cNvSpPr>
            <a:spLocks noChangeArrowheads="1"/>
          </p:cNvSpPr>
          <p:nvPr/>
        </p:nvSpPr>
        <p:spPr bwMode="auto">
          <a:xfrm>
            <a:off x="179388" y="4149725"/>
            <a:ext cx="1728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以上のことを、生徒たちに議論させることを通じて理解させる。</a:t>
            </a:r>
          </a:p>
        </p:txBody>
      </p:sp>
      <p:sp>
        <p:nvSpPr>
          <p:cNvPr id="11274" name="AutoShape 48"/>
          <p:cNvSpPr>
            <a:spLocks noChangeArrowheads="1"/>
          </p:cNvSpPr>
          <p:nvPr/>
        </p:nvSpPr>
        <p:spPr bwMode="auto">
          <a:xfrm>
            <a:off x="155575" y="990600"/>
            <a:ext cx="1824038" cy="38782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1275" name="Rectangle 54"/>
          <p:cNvSpPr>
            <a:spLocks noChangeArrowheads="1"/>
          </p:cNvSpPr>
          <p:nvPr/>
        </p:nvSpPr>
        <p:spPr bwMode="auto">
          <a:xfrm>
            <a:off x="179388" y="1916113"/>
            <a:ext cx="18002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「税」は公共サービスの対価であること。</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国や地方は「公共サービス」を提供するための費用を「税」という形で調達していること。</a:t>
            </a: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「公共サービス」を受け取るのに</a:t>
            </a:r>
            <a:r>
              <a:rPr lang="en-US" altLang="ja-JP" sz="1000">
                <a:latin typeface="HG創英角ｺﾞｼｯｸUB" panose="020B0909000000000000" pitchFamily="49" charset="-128"/>
                <a:ea typeface="HG創英角ｺﾞｼｯｸUB" panose="020B0909000000000000" pitchFamily="49" charset="-128"/>
              </a:rPr>
              <a:t>1</a:t>
            </a:r>
            <a:r>
              <a:rPr lang="ja-JP" altLang="en-US" sz="1000">
                <a:latin typeface="HG創英角ｺﾞｼｯｸUB" panose="020B0909000000000000" pitchFamily="49" charset="-128"/>
                <a:ea typeface="HG創英角ｺﾞｼｯｸUB" panose="020B0909000000000000" pitchFamily="49" charset="-128"/>
              </a:rPr>
              <a:t>円も支払っていないので無料のようだが、みんなで負担した税で「公共サービス」が提供されていること。</a:t>
            </a:r>
          </a:p>
        </p:txBody>
      </p:sp>
      <p:pic>
        <p:nvPicPr>
          <p:cNvPr id="11276" name="Picture 64" descr="高オリバ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979488"/>
            <a:ext cx="4984750" cy="3749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8" descr="スライド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sp>
        <p:nvSpPr>
          <p:cNvPr id="12293" name="Rectangle 5"/>
          <p:cNvSpPr>
            <a:spLocks noChangeArrowheads="1"/>
          </p:cNvSpPr>
          <p:nvPr/>
        </p:nvSpPr>
        <p:spPr bwMode="auto">
          <a:xfrm>
            <a:off x="228600" y="1066800"/>
            <a:ext cx="1679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アメリカを例に、アメリカ独立の根底にある、市民の税に対する考え方を理解させる。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「代表なくして課税なし」の言葉に込められた意味を考え話し合う。</a:t>
            </a:r>
          </a:p>
        </p:txBody>
      </p:sp>
      <p:sp>
        <p:nvSpPr>
          <p:cNvPr id="12294" name="Rectangle 9"/>
          <p:cNvSpPr>
            <a:spLocks noChangeArrowheads="1"/>
          </p:cNvSpPr>
          <p:nvPr/>
        </p:nvSpPr>
        <p:spPr bwMode="auto">
          <a:xfrm>
            <a:off x="7092950" y="1052513"/>
            <a:ext cx="20510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アメリカ人の税に対する思い</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税がきっかけとなり、アメリカ独立戦争は起こった。そのため、アメリカ人には、自分たちの国を築き上げたという自覚・思いがあるので、税を進んで支払い、その使い道にも強い関心を持っている。</a:t>
            </a:r>
          </a:p>
        </p:txBody>
      </p:sp>
      <p:sp>
        <p:nvSpPr>
          <p:cNvPr id="12295" name="Rectangle 10"/>
          <p:cNvSpPr>
            <a:spLocks noChangeArrowheads="1"/>
          </p:cNvSpPr>
          <p:nvPr/>
        </p:nvSpPr>
        <p:spPr bwMode="auto">
          <a:xfrm>
            <a:off x="2124075" y="4868863"/>
            <a:ext cx="5184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パトリック・ヘンリー</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1736〜1799</a:t>
            </a:r>
            <a:r>
              <a:rPr lang="ja-JP" altLang="en-US" sz="900">
                <a:latin typeface="HG創英角ｺﾞｼｯｸUB" panose="020B0909000000000000" pitchFamily="49" charset="-128"/>
                <a:ea typeface="HG創英角ｺﾞｼｯｸUB" panose="020B0909000000000000" pitchFamily="49" charset="-128"/>
              </a:rPr>
              <a:t>年。アメリカの政治家。（ヴァージニア代表。リンカーンと並んでアメリカ合衆国最大の演説の名手の一人に数えられる。）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「我に自由を与えよ！しからずんば死を」（</a:t>
            </a:r>
            <a:r>
              <a:rPr lang="en-US" altLang="ja-JP" sz="900">
                <a:latin typeface="HG創英角ｺﾞｼｯｸUB" panose="020B0909000000000000" pitchFamily="49" charset="-128"/>
                <a:ea typeface="HG創英角ｺﾞｼｯｸUB" panose="020B0909000000000000" pitchFamily="49" charset="-128"/>
              </a:rPr>
              <a:t>1775</a:t>
            </a:r>
            <a:r>
              <a:rPr lang="ja-JP" altLang="en-US" sz="900">
                <a:latin typeface="HG創英角ｺﾞｼｯｸUB" panose="020B0909000000000000" pitchFamily="49" charset="-128"/>
                <a:ea typeface="HG創英角ｺﾞｼｯｸUB" panose="020B0909000000000000" pitchFamily="49" charset="-128"/>
              </a:rPr>
              <a:t>年</a:t>
            </a:r>
            <a:r>
              <a:rPr lang="en-US" altLang="ja-JP" sz="900">
                <a:latin typeface="HG創英角ｺﾞｼｯｸUB" panose="020B0909000000000000" pitchFamily="49" charset="-128"/>
                <a:ea typeface="HG創英角ｺﾞｼｯｸUB" panose="020B0909000000000000" pitchFamily="49" charset="-128"/>
              </a:rPr>
              <a:t>3</a:t>
            </a:r>
            <a:r>
              <a:rPr lang="ja-JP" altLang="en-US" sz="900">
                <a:latin typeface="HG創英角ｺﾞｼｯｸUB" panose="020B0909000000000000" pitchFamily="49" charset="-128"/>
                <a:ea typeface="HG創英角ｺﾞｼｯｸUB" panose="020B0909000000000000" pitchFamily="49" charset="-128"/>
              </a:rPr>
              <a:t>月</a:t>
            </a:r>
            <a:r>
              <a:rPr lang="en-US" altLang="ja-JP" sz="900">
                <a:latin typeface="HG創英角ｺﾞｼｯｸUB" panose="020B0909000000000000" pitchFamily="49" charset="-128"/>
                <a:ea typeface="HG創英角ｺﾞｼｯｸUB" panose="020B0909000000000000" pitchFamily="49" charset="-128"/>
              </a:rPr>
              <a:t>23</a:t>
            </a:r>
            <a:r>
              <a:rPr lang="ja-JP" altLang="en-US" sz="900">
                <a:latin typeface="HG創英角ｺﾞｼｯｸUB" panose="020B0909000000000000" pitchFamily="49" charset="-128"/>
                <a:ea typeface="HG創英角ｺﾞｼｯｸUB" panose="020B0909000000000000" pitchFamily="49" charset="-128"/>
              </a:rPr>
              <a:t>日、ヴァージニア植民地協議会での有名な演説の一節。アメリカ独立の気運を盛り上げていった。）</a:t>
            </a:r>
          </a:p>
        </p:txBody>
      </p:sp>
      <p:sp>
        <p:nvSpPr>
          <p:cNvPr id="12296" name="Line 1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2297" name="Line 1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2298" name="Rectangle 21"/>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2299" name="AutoShape 29"/>
          <p:cNvSpPr>
            <a:spLocks noChangeArrowheads="1"/>
          </p:cNvSpPr>
          <p:nvPr/>
        </p:nvSpPr>
        <p:spPr bwMode="auto">
          <a:xfrm>
            <a:off x="155575" y="990600"/>
            <a:ext cx="1824038" cy="19161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0" descr="スライド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2"/>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sp>
        <p:nvSpPr>
          <p:cNvPr id="13317" name="Rectangle 3"/>
          <p:cNvSpPr>
            <a:spLocks noChangeArrowheads="1"/>
          </p:cNvSpPr>
          <p:nvPr/>
        </p:nvSpPr>
        <p:spPr bwMode="auto">
          <a:xfrm>
            <a:off x="228600" y="1066800"/>
            <a:ext cx="1751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生徒に「なぜ納税が必要なのか」を考えさせるためのヒントとして、福澤諭吉が著書「学問のすすめ」の中で、欧米の租税思想を紹介し、「税は約束」と説いていることを説明する。</a:t>
            </a:r>
          </a:p>
        </p:txBody>
      </p:sp>
      <p:sp>
        <p:nvSpPr>
          <p:cNvPr id="13318" name="Rectangle 4"/>
          <p:cNvSpPr>
            <a:spLocks noChangeArrowheads="1"/>
          </p:cNvSpPr>
          <p:nvPr/>
        </p:nvSpPr>
        <p:spPr bwMode="auto">
          <a:xfrm>
            <a:off x="2124075" y="5373688"/>
            <a:ext cx="49117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訳</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「政府は法令を設けて悪人を取り締まり、善人を保護する（人々の生活や安全を守る）。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しかし、それを行うには多くの費用が必要になるが、政府自体にはそのお金がないので、</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税金としてみんなに負担してもらう。これは政府と国民双方が一致した約束である。」</a:t>
            </a:r>
          </a:p>
        </p:txBody>
      </p:sp>
      <p:sp>
        <p:nvSpPr>
          <p:cNvPr id="13319" name="Rectangle 5"/>
          <p:cNvSpPr>
            <a:spLocks noChangeArrowheads="1"/>
          </p:cNvSpPr>
          <p:nvPr/>
        </p:nvSpPr>
        <p:spPr bwMode="auto">
          <a:xfrm>
            <a:off x="2124075" y="4868863"/>
            <a:ext cx="4752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福澤諭吉</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1835〜1901</a:t>
            </a:r>
            <a:r>
              <a:rPr lang="ja-JP" altLang="en-US" sz="900">
                <a:latin typeface="HG創英角ｺﾞｼｯｸUB" panose="020B0909000000000000" pitchFamily="49" charset="-128"/>
                <a:ea typeface="HG創英角ｺﾞｼｯｸUB" panose="020B0909000000000000" pitchFamily="49" charset="-128"/>
              </a:rPr>
              <a:t>年。明治時代の啓蒙思想家・教育家。慶應義塾大学創設者。</a:t>
            </a:r>
          </a:p>
        </p:txBody>
      </p:sp>
      <p:sp>
        <p:nvSpPr>
          <p:cNvPr id="13320" name="Rectangle 6"/>
          <p:cNvSpPr>
            <a:spLocks noChangeArrowheads="1"/>
          </p:cNvSpPr>
          <p:nvPr/>
        </p:nvSpPr>
        <p:spPr bwMode="auto">
          <a:xfrm>
            <a:off x="7016750" y="1052513"/>
            <a:ext cx="21272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「学問のすすめ」</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1872</a:t>
            </a:r>
            <a:r>
              <a:rPr lang="ja-JP" altLang="en-US" sz="900">
                <a:latin typeface="HG創英角ｺﾞｼｯｸUB" panose="020B0909000000000000" pitchFamily="49" charset="-128"/>
                <a:ea typeface="HG創英角ｺﾞｼｯｸUB" panose="020B0909000000000000" pitchFamily="49" charset="-128"/>
              </a:rPr>
              <a:t>年から</a:t>
            </a:r>
            <a:r>
              <a:rPr lang="en-US" altLang="ja-JP" sz="900">
                <a:latin typeface="HG創英角ｺﾞｼｯｸUB" panose="020B0909000000000000" pitchFamily="49" charset="-128"/>
                <a:ea typeface="HG創英角ｺﾞｼｯｸUB" panose="020B0909000000000000" pitchFamily="49" charset="-128"/>
              </a:rPr>
              <a:t>1876</a:t>
            </a:r>
            <a:r>
              <a:rPr lang="ja-JP" altLang="en-US" sz="900">
                <a:latin typeface="HG創英角ｺﾞｼｯｸUB" panose="020B0909000000000000" pitchFamily="49" charset="-128"/>
                <a:ea typeface="HG創英角ｺﾞｼｯｸUB" panose="020B0909000000000000" pitchFamily="49" charset="-128"/>
              </a:rPr>
              <a:t>年までに発表した</a:t>
            </a:r>
            <a:r>
              <a:rPr lang="en-US" altLang="ja-JP" sz="900">
                <a:latin typeface="HG創英角ｺﾞｼｯｸUB" panose="020B0909000000000000" pitchFamily="49" charset="-128"/>
                <a:ea typeface="HG創英角ｺﾞｼｯｸUB" panose="020B0909000000000000" pitchFamily="49" charset="-128"/>
              </a:rPr>
              <a:t>17</a:t>
            </a:r>
            <a:r>
              <a:rPr lang="ja-JP" altLang="en-US" sz="900">
                <a:latin typeface="HG創英角ｺﾞｼｯｸUB" panose="020B0909000000000000" pitchFamily="49" charset="-128"/>
                <a:ea typeface="HG創英角ｺﾞｼｯｸUB" panose="020B0909000000000000" pitchFamily="49" charset="-128"/>
              </a:rPr>
              <a:t>編の小冊子。当時の大ベストセラーとなり、</a:t>
            </a:r>
            <a:r>
              <a:rPr lang="en-US" altLang="ja-JP" sz="900">
                <a:latin typeface="HG創英角ｺﾞｼｯｸUB" panose="020B0909000000000000" pitchFamily="49" charset="-128"/>
                <a:ea typeface="HG創英角ｺﾞｼｯｸUB" panose="020B0909000000000000" pitchFamily="49" charset="-128"/>
              </a:rPr>
              <a:t>1880</a:t>
            </a:r>
            <a:r>
              <a:rPr lang="ja-JP" altLang="en-US" sz="900">
                <a:latin typeface="HG創英角ｺﾞｼｯｸUB" panose="020B0909000000000000" pitchFamily="49" charset="-128"/>
                <a:ea typeface="HG創英角ｺﾞｼｯｸUB" panose="020B0909000000000000" pitchFamily="49" charset="-128"/>
              </a:rPr>
              <a:t>年までに</a:t>
            </a:r>
            <a:r>
              <a:rPr lang="en-US" altLang="ja-JP" sz="900">
                <a:latin typeface="HG創英角ｺﾞｼｯｸUB" panose="020B0909000000000000" pitchFamily="49" charset="-128"/>
                <a:ea typeface="HG創英角ｺﾞｼｯｸUB" panose="020B0909000000000000" pitchFamily="49" charset="-128"/>
              </a:rPr>
              <a:t>70</a:t>
            </a:r>
            <a:r>
              <a:rPr lang="ja-JP" altLang="en-US" sz="900">
                <a:latin typeface="HG創英角ｺﾞｼｯｸUB" panose="020B0909000000000000" pitchFamily="49" charset="-128"/>
                <a:ea typeface="HG創英角ｺﾞｼｯｸUB" panose="020B0909000000000000" pitchFamily="49" charset="-128"/>
              </a:rPr>
              <a:t>万部に及んだと伝えられる。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福澤が初めて新しい時代の方向を示す思想を展開し、人間平等、実学の重要性、国家の独立、新しい社会の建設を説いている。</a:t>
            </a:r>
          </a:p>
        </p:txBody>
      </p:sp>
      <p:sp>
        <p:nvSpPr>
          <p:cNvPr id="13321"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22"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3323" name="Rectangle 10"/>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endParaRPr lang="en-US" altLang="ja-JP"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24" name="AutoShape 16"/>
          <p:cNvSpPr>
            <a:spLocks noChangeArrowheads="1"/>
          </p:cNvSpPr>
          <p:nvPr/>
        </p:nvSpPr>
        <p:spPr bwMode="auto">
          <a:xfrm>
            <a:off x="155575" y="990600"/>
            <a:ext cx="1824038" cy="15017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500">
                <a:latin typeface="ＭＳ ゴシック" panose="020B0609070205080204" pitchFamily="49" charset="-128"/>
                <a:ea typeface="ＭＳ ゴシック" panose="020B0609070205080204" pitchFamily="49" charset="-128"/>
              </a:rPr>
              <a:t>8</a:t>
            </a:r>
          </a:p>
        </p:txBody>
      </p:sp>
      <p:sp>
        <p:nvSpPr>
          <p:cNvPr id="14340" name="Rectangle 4"/>
          <p:cNvSpPr>
            <a:spLocks noChangeArrowheads="1"/>
          </p:cNvSpPr>
          <p:nvPr/>
        </p:nvSpPr>
        <p:spPr bwMode="auto">
          <a:xfrm>
            <a:off x="179388" y="1052513"/>
            <a:ext cx="17287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「税にまつわるエピソード」も参考に、国を支える税を国民が負担することは、民主主義の基本であるという「税の本質」を理解させる。また、納税は法律で定められた国民の義務であることを理解させる。</a:t>
            </a:r>
          </a:p>
          <a:p>
            <a:pPr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p:txBody>
      </p:sp>
      <p:sp>
        <p:nvSpPr>
          <p:cNvPr id="14341"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2"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343"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4" name="Rectangle 8"/>
          <p:cNvSpPr>
            <a:spLocks noChangeArrowheads="1"/>
          </p:cNvSpPr>
          <p:nvPr/>
        </p:nvSpPr>
        <p:spPr bwMode="auto">
          <a:xfrm>
            <a:off x="2124075" y="4868863"/>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国民の三大義務</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納税の義務（憲法第</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条）</a:t>
            </a: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勤労の義務（憲法第</a:t>
            </a:r>
            <a:r>
              <a:rPr lang="en-US" altLang="ja-JP" sz="900">
                <a:latin typeface="HG創英角ｺﾞｼｯｸUB" panose="020B0909000000000000" pitchFamily="49" charset="-128"/>
                <a:ea typeface="HG創英角ｺﾞｼｯｸUB" panose="020B0909000000000000" pitchFamily="49" charset="-128"/>
              </a:rPr>
              <a:t>27</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4345" name="Rectangle 9"/>
          <p:cNvSpPr>
            <a:spLocks noChangeArrowheads="1"/>
          </p:cNvSpPr>
          <p:nvPr/>
        </p:nvSpPr>
        <p:spPr bwMode="auto">
          <a:xfrm>
            <a:off x="2268538" y="5438775"/>
            <a:ext cx="22669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すべて国民は、勤労の権利を有し、義務を負ふ。</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賃金、就業時間、休息その他の勤労条件に関する基準は、法律でこれを定める。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児童は、これを酷使してはならない。</a:t>
            </a:r>
          </a:p>
        </p:txBody>
      </p:sp>
      <p:sp>
        <p:nvSpPr>
          <p:cNvPr id="14346" name="Rectangle 10"/>
          <p:cNvSpPr>
            <a:spLocks noChangeArrowheads="1"/>
          </p:cNvSpPr>
          <p:nvPr/>
        </p:nvSpPr>
        <p:spPr bwMode="auto">
          <a:xfrm>
            <a:off x="4787900" y="5283200"/>
            <a:ext cx="22669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すべて国民は、法律の定めるところにより、その能力に応じて、等しく教育を受ける権利を有する。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すべて国民は、法律の定めるところにより、その保護する子女に普通教育を受けさせる義務を負ふ。義務教育は、これを無償とする。</a:t>
            </a:r>
          </a:p>
        </p:txBody>
      </p:sp>
      <p:sp>
        <p:nvSpPr>
          <p:cNvPr id="14347" name="Rectangle 11"/>
          <p:cNvSpPr>
            <a:spLocks noChangeArrowheads="1"/>
          </p:cNvSpPr>
          <p:nvPr/>
        </p:nvSpPr>
        <p:spPr bwMode="auto">
          <a:xfrm>
            <a:off x="4645025" y="5084763"/>
            <a:ext cx="2057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教育の義務（憲法第</a:t>
            </a:r>
            <a:r>
              <a:rPr lang="en-US" altLang="ja-JP" sz="900">
                <a:latin typeface="HG創英角ｺﾞｼｯｸUB" panose="020B0909000000000000" pitchFamily="49" charset="-128"/>
                <a:ea typeface="HG創英角ｺﾞｼｯｸUB" panose="020B0909000000000000" pitchFamily="49" charset="-128"/>
              </a:rPr>
              <a:t>26</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4348" name="AutoShape 12"/>
          <p:cNvSpPr>
            <a:spLocks noChangeArrowheads="1"/>
          </p:cNvSpPr>
          <p:nvPr/>
        </p:nvSpPr>
        <p:spPr bwMode="auto">
          <a:xfrm>
            <a:off x="155575" y="990600"/>
            <a:ext cx="1824038" cy="4292600"/>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endParaRPr lang="ja-JP" altLang="en-US" sz="1000">
              <a:latin typeface="ＭＳ ゴシック" panose="020B0609070205080204" pitchFamily="49" charset="-128"/>
              <a:ea typeface="ＭＳ ゴシック" panose="020B0609070205080204" pitchFamily="49" charset="-128"/>
            </a:endParaRPr>
          </a:p>
        </p:txBody>
      </p:sp>
      <p:sp>
        <p:nvSpPr>
          <p:cNvPr id="14349" name="Rectangle 13"/>
          <p:cNvSpPr>
            <a:spLocks noChangeArrowheads="1"/>
          </p:cNvSpPr>
          <p:nvPr/>
        </p:nvSpPr>
        <p:spPr bwMode="auto">
          <a:xfrm>
            <a:off x="179388" y="2908300"/>
            <a:ext cx="187166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4138" indent="-84138">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国を支える税は国民が負担しているが、税を納めない者がいると不公平になるため、ある種の強制力が必　要。そのため、憲法で納税の義務を制定している。</a:t>
            </a:r>
          </a:p>
          <a:p>
            <a:pPr eaLnBrk="1" hangingPunct="1">
              <a:lnSpc>
                <a:spcPct val="110000"/>
              </a:lnSpc>
              <a:spcBef>
                <a:spcPct val="0"/>
              </a:spcBef>
              <a:buFont typeface="Wingdings" panose="05000000000000000000" pitchFamily="2" charset="2"/>
              <a:buChar char="l"/>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「納税者」は正確に言うと「税を支払い、その使い道を監視する人」であり、納税の義務と同じくらい税の使い道に関心を持つ必要がある。</a:t>
            </a:r>
          </a:p>
        </p:txBody>
      </p:sp>
      <p:pic>
        <p:nvPicPr>
          <p:cNvPr id="14350" name="Picture 14" descr="kouk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6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新しいプレゼンテーション">
  <a:themeElements>
    <a:clrScheme name="新しいプレゼンテーション 14">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0066CC"/>
      </a:hlink>
      <a:folHlink>
        <a:srgbClr val="CC3399"/>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しいプレゼンテーション 13">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14">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0066CC"/>
        </a:hlink>
        <a:folHlink>
          <a:srgbClr val="CC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1_新しいプレゼンテーショ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defRPr>
        </a:defPPr>
      </a:lstStyle>
    </a:lnDef>
  </a:objectDefaults>
  <a:extraClrSchemeLst>
    <a:extraClrScheme>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画面に合わせる (4:3)</PresentationFormat>
  <Paragraphs>350</Paragraphs>
  <Slides>19</Slides>
  <Notes>10</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29" baseType="lpstr">
      <vt:lpstr>HG創英角ｺﾞｼｯｸUB</vt:lpstr>
      <vt:lpstr>ＭＳ Ｐゴシック</vt:lpstr>
      <vt:lpstr>ＭＳ ゴシック</vt:lpstr>
      <vt:lpstr>Osaka</vt:lpstr>
      <vt:lpstr>Arial</vt:lpstr>
      <vt:lpstr>Times</vt:lpstr>
      <vt:lpstr>Wingdings</vt:lpstr>
      <vt:lpstr>新しいプレゼンテーション</vt:lpstr>
      <vt:lpstr>1_新しいプレゼンテーション</vt:lpstr>
      <vt:lpstr>ワークシート</vt:lpstr>
      <vt:lpstr>PowerPoint プレゼンテーション</vt:lpstr>
      <vt:lpstr>授業構成案</vt:lpstr>
      <vt:lpstr>1.暮らしの中の税①</vt:lpstr>
      <vt:lpstr>1.暮らしの中の税②</vt:lpstr>
      <vt:lpstr>1.暮らしの中の税③</vt:lpstr>
      <vt:lpstr>1.暮らしの中の税④</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1.アルバイト代の源泉徴収票を見てみよう</vt:lpstr>
      <vt:lpstr>2.所得税及び復興特別所得税を計算してみよう</vt:lpstr>
      <vt:lpstr>2.所得税及び復興特別所得税を計算してみよう　①収入金額等</vt:lpstr>
      <vt:lpstr>2.所得税及び復興特別所得税を計算してみよう　②所得金額</vt:lpstr>
      <vt:lpstr>2.所得税及び復興特別所得税を計算してみよう　 ～１回目の控除（必要経費など）～</vt:lpstr>
      <vt:lpstr>2.所得税及び復興特別所得税を計算してみよう　③所得から差し引かれる金額</vt:lpstr>
      <vt:lpstr>2.所得税及び復興特別所得税を計算してみよう　 ～２回目の控除（所得控除）～</vt:lpstr>
      <vt:lpstr>2.所得税及び復興特別所得税を計算してみよう　④税金の計算</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2014-06-26T05:10:29Z</dcterms:created>
  <dcterms:modified xsi:type="dcterms:W3CDTF">2020-07-02T00:23:21Z</dcterms:modified>
</cp:coreProperties>
</file>