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sldIdLst>
    <p:sldId id="256" r:id="rId5"/>
    <p:sldId id="342" r:id="rId6"/>
    <p:sldId id="334" r:id="rId7"/>
    <p:sldId id="318" r:id="rId8"/>
    <p:sldId id="319" r:id="rId9"/>
    <p:sldId id="320" r:id="rId10"/>
    <p:sldId id="323" r:id="rId11"/>
    <p:sldId id="339" r:id="rId12"/>
    <p:sldId id="346" r:id="rId13"/>
    <p:sldId id="340" r:id="rId14"/>
    <p:sldId id="341" r:id="rId15"/>
    <p:sldId id="343" r:id="rId16"/>
    <p:sldId id="327" r:id="rId17"/>
    <p:sldId id="328" r:id="rId18"/>
    <p:sldId id="344" r:id="rId19"/>
    <p:sldId id="336" r:id="rId20"/>
    <p:sldId id="337" r:id="rId21"/>
    <p:sldId id="330" r:id="rId22"/>
    <p:sldId id="345" r:id="rId23"/>
    <p:sldId id="332" r:id="rId24"/>
  </p:sldIdLst>
  <p:sldSz cx="9144000" cy="6858000" type="screen4x3"/>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FF80"/>
    <a:srgbClr val="3D7DE3"/>
    <a:srgbClr val="5999FF"/>
    <a:srgbClr val="59A6FF"/>
    <a:srgbClr val="305C8C"/>
    <a:srgbClr val="FF00FF"/>
    <a:srgbClr val="FF4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9297" autoAdjust="0"/>
  </p:normalViewPr>
  <p:slideViewPr>
    <p:cSldViewPr snapToGrid="0" snapToObjects="1">
      <p:cViewPr>
        <p:scale>
          <a:sx n="100" d="100"/>
          <a:sy n="100"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Times" charset="0"/>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latin typeface="Times" charset="0"/>
              </a:defRPr>
            </a:lvl1pPr>
          </a:lstStyle>
          <a:p>
            <a:pPr>
              <a:defRPr/>
            </a:pPr>
            <a:fld id="{9678A08E-244E-4CB0-8B2A-6AC61A75188B}" type="datetimeFigureOut">
              <a:rPr lang="ja-JP" altLang="en-US"/>
              <a:pPr>
                <a:defRPr/>
              </a:pPr>
              <a:t>2020/7/2</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latin typeface="Times"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00C9B-8838-4790-8D29-F999FF4375E3}" type="slidenum">
              <a:rPr lang="ja-JP" altLang="en-US"/>
              <a:pPr>
                <a:defRPr/>
              </a:pPr>
              <a:t>‹#›</a:t>
            </a:fld>
            <a:endParaRPr lang="ja-JP" altLang="en-US"/>
          </a:p>
        </p:txBody>
      </p:sp>
    </p:spTree>
    <p:extLst>
      <p:ext uri="{BB962C8B-B14F-4D97-AF65-F5344CB8AC3E}">
        <p14:creationId xmlns:p14="http://schemas.microsoft.com/office/powerpoint/2010/main" val="1123173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8A1ADA-9D6D-4B22-991C-C0C6BADBC7E8}" type="slidenum">
              <a:rPr lang="en-US" altLang="ja-JP"/>
              <a:pPr>
                <a:defRPr/>
              </a:pPr>
              <a:t>‹#›</a:t>
            </a:fld>
            <a:endParaRPr lang="en-US" altLang="ja-JP"/>
          </a:p>
        </p:txBody>
      </p:sp>
    </p:spTree>
    <p:extLst>
      <p:ext uri="{BB962C8B-B14F-4D97-AF65-F5344CB8AC3E}">
        <p14:creationId xmlns:p14="http://schemas.microsoft.com/office/powerpoint/2010/main" val="37357797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DB2686-8EFC-4593-A7D0-C1F18379D0B2}" type="slidenum">
              <a:rPr lang="en-US" altLang="ja-JP"/>
              <a:pPr>
                <a:defRPr/>
              </a:pPr>
              <a:t>‹#›</a:t>
            </a:fld>
            <a:endParaRPr lang="en-US" altLang="ja-JP"/>
          </a:p>
        </p:txBody>
      </p:sp>
    </p:spTree>
    <p:extLst>
      <p:ext uri="{BB962C8B-B14F-4D97-AF65-F5344CB8AC3E}">
        <p14:creationId xmlns:p14="http://schemas.microsoft.com/office/powerpoint/2010/main" val="8137993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502297-13F0-407E-B9EA-6502E92E7317}" type="slidenum">
              <a:rPr lang="en-US" altLang="ja-JP"/>
              <a:pPr>
                <a:defRPr/>
              </a:pPr>
              <a:t>‹#›</a:t>
            </a:fld>
            <a:endParaRPr lang="en-US" altLang="ja-JP"/>
          </a:p>
        </p:txBody>
      </p:sp>
    </p:spTree>
    <p:extLst>
      <p:ext uri="{BB962C8B-B14F-4D97-AF65-F5344CB8AC3E}">
        <p14:creationId xmlns:p14="http://schemas.microsoft.com/office/powerpoint/2010/main" val="39622302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034D4D7-2FA6-49F8-B636-CE1E8663414C}" type="slidenum">
              <a:rPr lang="en-US" altLang="ja-JP"/>
              <a:pPr>
                <a:defRPr/>
              </a:pPr>
              <a:t>‹#›</a:t>
            </a:fld>
            <a:endParaRPr lang="en-US" altLang="ja-JP"/>
          </a:p>
        </p:txBody>
      </p:sp>
    </p:spTree>
    <p:extLst>
      <p:ext uri="{BB962C8B-B14F-4D97-AF65-F5344CB8AC3E}">
        <p14:creationId xmlns:p14="http://schemas.microsoft.com/office/powerpoint/2010/main" val="32862496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9D961C-7A11-433F-89ED-1F66594E5E28}" type="slidenum">
              <a:rPr lang="en-US" altLang="ja-JP"/>
              <a:pPr>
                <a:defRPr/>
              </a:pPr>
              <a:t>‹#›</a:t>
            </a:fld>
            <a:endParaRPr lang="en-US" altLang="ja-JP"/>
          </a:p>
        </p:txBody>
      </p:sp>
    </p:spTree>
    <p:extLst>
      <p:ext uri="{BB962C8B-B14F-4D97-AF65-F5344CB8AC3E}">
        <p14:creationId xmlns:p14="http://schemas.microsoft.com/office/powerpoint/2010/main" val="27610641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C514649-9B9D-49A7-8777-98219C846C92}" type="slidenum">
              <a:rPr lang="en-US" altLang="ja-JP"/>
              <a:pPr>
                <a:defRPr/>
              </a:pPr>
              <a:t>‹#›</a:t>
            </a:fld>
            <a:endParaRPr lang="en-US" altLang="ja-JP"/>
          </a:p>
        </p:txBody>
      </p:sp>
    </p:spTree>
    <p:extLst>
      <p:ext uri="{BB962C8B-B14F-4D97-AF65-F5344CB8AC3E}">
        <p14:creationId xmlns:p14="http://schemas.microsoft.com/office/powerpoint/2010/main" val="17059684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4AAFA08-D2D6-4560-B8FA-C8CC4BD799DA}" type="slidenum">
              <a:rPr lang="en-US" altLang="ja-JP"/>
              <a:pPr>
                <a:defRPr/>
              </a:pPr>
              <a:t>‹#›</a:t>
            </a:fld>
            <a:endParaRPr lang="en-US" altLang="ja-JP"/>
          </a:p>
        </p:txBody>
      </p:sp>
    </p:spTree>
    <p:extLst>
      <p:ext uri="{BB962C8B-B14F-4D97-AF65-F5344CB8AC3E}">
        <p14:creationId xmlns:p14="http://schemas.microsoft.com/office/powerpoint/2010/main" val="10040228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4780610-450C-40A4-9EAC-9429AA676214}" type="slidenum">
              <a:rPr lang="en-US" altLang="ja-JP"/>
              <a:pPr>
                <a:defRPr/>
              </a:pPr>
              <a:t>‹#›</a:t>
            </a:fld>
            <a:endParaRPr lang="en-US" altLang="ja-JP"/>
          </a:p>
        </p:txBody>
      </p:sp>
    </p:spTree>
    <p:extLst>
      <p:ext uri="{BB962C8B-B14F-4D97-AF65-F5344CB8AC3E}">
        <p14:creationId xmlns:p14="http://schemas.microsoft.com/office/powerpoint/2010/main" val="34814107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D26359A-FC30-460D-AF69-463555D8869C}" type="slidenum">
              <a:rPr lang="en-US" altLang="ja-JP"/>
              <a:pPr>
                <a:defRPr/>
              </a:pPr>
              <a:t>‹#›</a:t>
            </a:fld>
            <a:endParaRPr lang="en-US" altLang="ja-JP"/>
          </a:p>
        </p:txBody>
      </p:sp>
    </p:spTree>
    <p:extLst>
      <p:ext uri="{BB962C8B-B14F-4D97-AF65-F5344CB8AC3E}">
        <p14:creationId xmlns:p14="http://schemas.microsoft.com/office/powerpoint/2010/main" val="40151483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E91A4C9-D038-4D10-8071-1E9344ADCD67}" type="slidenum">
              <a:rPr lang="en-US" altLang="ja-JP"/>
              <a:pPr>
                <a:defRPr/>
              </a:pPr>
              <a:t>‹#›</a:t>
            </a:fld>
            <a:endParaRPr lang="en-US" altLang="ja-JP"/>
          </a:p>
        </p:txBody>
      </p:sp>
    </p:spTree>
    <p:extLst>
      <p:ext uri="{BB962C8B-B14F-4D97-AF65-F5344CB8AC3E}">
        <p14:creationId xmlns:p14="http://schemas.microsoft.com/office/powerpoint/2010/main" val="5404554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D9EFE3-6753-481F-BC64-8E25006C9252}" type="slidenum">
              <a:rPr lang="en-US" altLang="ja-JP"/>
              <a:pPr>
                <a:defRPr/>
              </a:pPr>
              <a:t>‹#›</a:t>
            </a:fld>
            <a:endParaRPr lang="en-US" altLang="ja-JP"/>
          </a:p>
        </p:txBody>
      </p:sp>
    </p:spTree>
    <p:extLst>
      <p:ext uri="{BB962C8B-B14F-4D97-AF65-F5344CB8AC3E}">
        <p14:creationId xmlns:p14="http://schemas.microsoft.com/office/powerpoint/2010/main" val="926695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1646BE4-5163-4909-93B5-971A91CF45B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pitchFamily="18" charset="0"/>
          <a:ea typeface="Osaka" charset="-128"/>
        </a:defRPr>
      </a:lvl2pPr>
      <a:lvl3pPr algn="ctr" rtl="0" eaLnBrk="0" fontAlgn="base" hangingPunct="0">
        <a:spcBef>
          <a:spcPct val="0"/>
        </a:spcBef>
        <a:spcAft>
          <a:spcPct val="0"/>
        </a:spcAft>
        <a:defRPr kumimoji="1" sz="4400">
          <a:solidFill>
            <a:schemeClr val="tx2"/>
          </a:solidFill>
          <a:latin typeface="Times" pitchFamily="18" charset="0"/>
          <a:ea typeface="Osaka" charset="-128"/>
        </a:defRPr>
      </a:lvl3pPr>
      <a:lvl4pPr algn="ctr" rtl="0" eaLnBrk="0" fontAlgn="base" hangingPunct="0">
        <a:spcBef>
          <a:spcPct val="0"/>
        </a:spcBef>
        <a:spcAft>
          <a:spcPct val="0"/>
        </a:spcAft>
        <a:defRPr kumimoji="1" sz="4400">
          <a:solidFill>
            <a:schemeClr val="tx2"/>
          </a:solidFill>
          <a:latin typeface="Times" pitchFamily="18" charset="0"/>
          <a:ea typeface="Osaka" charset="-128"/>
        </a:defRPr>
      </a:lvl4pPr>
      <a:lvl5pPr algn="ctr" rtl="0" eaLnBrk="0" fontAlgn="base" hangingPunct="0">
        <a:spcBef>
          <a:spcPct val="0"/>
        </a:spcBef>
        <a:spcAft>
          <a:spcPct val="0"/>
        </a:spcAft>
        <a:defRPr kumimoji="1" sz="4400">
          <a:solidFill>
            <a:schemeClr val="tx2"/>
          </a:solidFill>
          <a:latin typeface="Times" pitchFamily="18" charset="0"/>
          <a:ea typeface="Osaka" charset="-128"/>
        </a:defRPr>
      </a:lvl5pPr>
      <a:lvl6pPr marL="457200" algn="ctr" rtl="0" fontAlgn="base">
        <a:spcBef>
          <a:spcPct val="0"/>
        </a:spcBef>
        <a:spcAft>
          <a:spcPct val="0"/>
        </a:spcAft>
        <a:defRPr kumimoji="1" sz="4400">
          <a:solidFill>
            <a:schemeClr val="tx2"/>
          </a:solidFill>
          <a:latin typeface="Times" pitchFamily="18" charset="0"/>
          <a:ea typeface="Osaka" charset="-128"/>
        </a:defRPr>
      </a:lvl6pPr>
      <a:lvl7pPr marL="914400" algn="ctr" rtl="0" fontAlgn="base">
        <a:spcBef>
          <a:spcPct val="0"/>
        </a:spcBef>
        <a:spcAft>
          <a:spcPct val="0"/>
        </a:spcAft>
        <a:defRPr kumimoji="1" sz="4400">
          <a:solidFill>
            <a:schemeClr val="tx2"/>
          </a:solidFill>
          <a:latin typeface="Times" pitchFamily="18" charset="0"/>
          <a:ea typeface="Osaka" charset="-128"/>
        </a:defRPr>
      </a:lvl7pPr>
      <a:lvl8pPr marL="1371600" algn="ctr" rtl="0" fontAlgn="base">
        <a:spcBef>
          <a:spcPct val="0"/>
        </a:spcBef>
        <a:spcAft>
          <a:spcPct val="0"/>
        </a:spcAft>
        <a:defRPr kumimoji="1" sz="4400">
          <a:solidFill>
            <a:schemeClr val="tx2"/>
          </a:solidFill>
          <a:latin typeface="Times" pitchFamily="18" charset="0"/>
          <a:ea typeface="Osaka" charset="-128"/>
        </a:defRPr>
      </a:lvl8pPr>
      <a:lvl9pPr marL="1828800" algn="ctr" rtl="0" fontAlgn="base">
        <a:spcBef>
          <a:spcPct val="0"/>
        </a:spcBef>
        <a:spcAft>
          <a:spcPct val="0"/>
        </a:spcAft>
        <a:defRPr kumimoji="1" sz="4400">
          <a:solidFill>
            <a:schemeClr val="tx2"/>
          </a:solidFill>
          <a:latin typeface="Times" pitchFamily="18"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0013"/>
            <a:ext cx="8534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74"/>
          <p:cNvSpPr>
            <a:spLocks noChangeArrowheads="1"/>
          </p:cNvSpPr>
          <p:nvPr/>
        </p:nvSpPr>
        <p:spPr bwMode="auto">
          <a:xfrm>
            <a:off x="0" y="0"/>
            <a:ext cx="9144000" cy="838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3076" name="Rectangle 178"/>
          <p:cNvSpPr>
            <a:spLocks noChangeArrowheads="1"/>
          </p:cNvSpPr>
          <p:nvPr/>
        </p:nvSpPr>
        <p:spPr bwMode="white">
          <a:xfrm>
            <a:off x="2590800" y="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3000" dirty="0">
                <a:solidFill>
                  <a:srgbClr val="FFFFFF"/>
                </a:solidFill>
                <a:ea typeface="HG創英角ｺﾞｼｯｸUB" panose="020B0909000000000000" pitchFamily="49" charset="-128"/>
              </a:rPr>
              <a:t>講師用マニュアル</a:t>
            </a:r>
            <a:endParaRPr lang="ja-JP" altLang="en-US" sz="4400" dirty="0">
              <a:solidFill>
                <a:srgbClr val="FFFFFF"/>
              </a:solidFill>
              <a:ea typeface="HG創英角ｺﾞｼｯｸUB" panose="020B0909000000000000" pitchFamily="49" charset="-128"/>
            </a:endParaRPr>
          </a:p>
        </p:txBody>
      </p:sp>
      <p:sp>
        <p:nvSpPr>
          <p:cNvPr id="3077" name="Rectangle 184"/>
          <p:cNvSpPr>
            <a:spLocks noChangeArrowheads="1"/>
          </p:cNvSpPr>
          <p:nvPr/>
        </p:nvSpPr>
        <p:spPr bwMode="auto">
          <a:xfrm>
            <a:off x="3429000" y="28956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200">
                <a:ea typeface="HG創英角ｺﾞｼｯｸUB" panose="020B0909000000000000" pitchFamily="49" charset="-128"/>
              </a:rPr>
              <a:t>高校生用租税教育教材</a:t>
            </a:r>
          </a:p>
        </p:txBody>
      </p:sp>
      <p:sp>
        <p:nvSpPr>
          <p:cNvPr id="3078" name="Line 189">
            <a:hlinkClick r:id="" action="ppaction://hlinkshowjump?jump=nextslide"/>
          </p:cNvPr>
          <p:cNvSpPr>
            <a:spLocks noChangeShapeType="1"/>
          </p:cNvSpPr>
          <p:nvPr/>
        </p:nvSpPr>
        <p:spPr bwMode="auto">
          <a:xfrm>
            <a:off x="8839200" y="990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3079" name="AutoShape 193"/>
          <p:cNvSpPr>
            <a:spLocks noChangeArrowheads="1"/>
          </p:cNvSpPr>
          <p:nvPr/>
        </p:nvSpPr>
        <p:spPr bwMode="auto">
          <a:xfrm>
            <a:off x="1905000" y="1752600"/>
            <a:ext cx="5334000" cy="10668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3080" name="AutoShape 194"/>
          <p:cNvSpPr>
            <a:spLocks noChangeArrowheads="1"/>
          </p:cNvSpPr>
          <p:nvPr/>
        </p:nvSpPr>
        <p:spPr bwMode="auto">
          <a:xfrm>
            <a:off x="2057400" y="1905000"/>
            <a:ext cx="5027613" cy="763588"/>
          </a:xfrm>
          <a:prstGeom prst="roundRect">
            <a:avLst>
              <a:gd name="adj" fmla="val 16667"/>
            </a:avLst>
          </a:prstGeom>
          <a:solidFill>
            <a:srgbClr val="FFFFFF"/>
          </a:solidFill>
          <a:ln w="25400">
            <a:solidFill>
              <a:srgbClr val="C0C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3081" name="Rectangle 195"/>
          <p:cNvSpPr>
            <a:spLocks noChangeArrowheads="1"/>
          </p:cNvSpPr>
          <p:nvPr/>
        </p:nvSpPr>
        <p:spPr bwMode="auto">
          <a:xfrm>
            <a:off x="685800" y="1676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3000" b="1">
                <a:solidFill>
                  <a:schemeClr val="tx2"/>
                </a:solidFill>
                <a:ea typeface="ＭＳ ゴシック" panose="020B0609070205080204" pitchFamily="49" charset="-128"/>
              </a:rPr>
              <a:t>私たちの生活と財政の役割</a:t>
            </a:r>
            <a:endParaRPr lang="ja-JP" altLang="en-US" sz="4400">
              <a:solidFill>
                <a:schemeClr val="tx2"/>
              </a:solidFill>
            </a:endParaRPr>
          </a:p>
        </p:txBody>
      </p:sp>
      <p:sp>
        <p:nvSpPr>
          <p:cNvPr id="3082" name="Rectangle 196"/>
          <p:cNvSpPr>
            <a:spLocks noChangeArrowheads="1"/>
          </p:cNvSpPr>
          <p:nvPr/>
        </p:nvSpPr>
        <p:spPr bwMode="auto">
          <a:xfrm>
            <a:off x="2971800" y="63246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100">
                <a:ea typeface="ＭＳ ゴシック" panose="020B0609070205080204" pitchFamily="49" charset="-128"/>
              </a:rPr>
              <a:t>高等学校学習指導要領準拠</a:t>
            </a:r>
            <a:br>
              <a:rPr lang="ja-JP" altLang="en-US" sz="1100">
                <a:ea typeface="ＭＳ ゴシック" panose="020B0609070205080204" pitchFamily="49" charset="-128"/>
              </a:rPr>
            </a:br>
            <a:r>
              <a:rPr lang="ja-JP" altLang="en-US" sz="1100">
                <a:ea typeface="ＭＳ ゴシック" panose="020B0609070205080204" pitchFamily="49" charset="-128"/>
              </a:rPr>
              <a:t>協力：全国公民科・社会科教育研究会</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sp>
        <p:nvSpPr>
          <p:cNvPr id="12292" name="Rectangle 3"/>
          <p:cNvSpPr>
            <a:spLocks noChangeArrowheads="1"/>
          </p:cNvSpPr>
          <p:nvPr/>
        </p:nvSpPr>
        <p:spPr bwMode="auto">
          <a:xfrm>
            <a:off x="228600" y="1066800"/>
            <a:ext cx="1751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「税」についての民主主義の基本原則を理解させる。</a:t>
            </a:r>
          </a:p>
          <a:p>
            <a:pPr eaLnBrk="1" hangingPunct="1">
              <a:lnSpc>
                <a:spcPct val="110000"/>
              </a:lnSpc>
              <a:spcBef>
                <a:spcPct val="0"/>
              </a:spcBef>
              <a:buFontTx/>
              <a:buNone/>
            </a:pPr>
            <a:endParaRPr lang="ja-JP" altLang="en-US" sz="1000">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2293" name="Rectangle 4"/>
          <p:cNvSpPr>
            <a:spLocks noChangeArrowheads="1"/>
          </p:cNvSpPr>
          <p:nvPr/>
        </p:nvSpPr>
        <p:spPr bwMode="auto">
          <a:xfrm>
            <a:off x="2147888" y="4830763"/>
            <a:ext cx="6996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租税法律主義</a:t>
            </a: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「あらたに租税を課し、又は現行の租税を変更するには、法律又は法律の定める条件によることを必要とする。」（憲法第</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a:t>
            </a:r>
            <a:endParaRPr lang="ja-JP" altLang="ja-JP" sz="900">
              <a:latin typeface="HG創英角ｺﾞｼｯｸUB" panose="020B0909000000000000"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⇒法律によらなければ、国家は租税を賦課徴収できず、一方国民は租税を負担することはない</a:t>
            </a:r>
          </a:p>
        </p:txBody>
      </p:sp>
      <p:sp>
        <p:nvSpPr>
          <p:cNvPr id="12294"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5"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6"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2297" name="Rectangle 11"/>
          <p:cNvSpPr>
            <a:spLocks noChangeArrowheads="1"/>
          </p:cNvSpPr>
          <p:nvPr/>
        </p:nvSpPr>
        <p:spPr bwMode="auto">
          <a:xfrm>
            <a:off x="179388" y="1916113"/>
            <a:ext cx="1800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法律に基づいて課税された税を国民が負担する。</a:t>
            </a:r>
          </a:p>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国の支出のあり方（どういう公共サービスを提供するのか）を決める。</a:t>
            </a:r>
          </a:p>
          <a:p>
            <a:pPr eaLnBrk="1" hangingPunct="1">
              <a:lnSpc>
                <a:spcPct val="110000"/>
              </a:lnSpc>
              <a:spcBef>
                <a:spcPct val="0"/>
              </a:spcBef>
              <a:buFontTx/>
              <a:buNone/>
            </a:pPr>
            <a:endParaRPr lang="en-US" altLang="ja-JP" sz="1000">
              <a:latin typeface="HG創英角ｺﾞｼｯｸUB" panose="020B0909000000000000" pitchFamily="49" charset="-128"/>
              <a:ea typeface="HG創英角ｺﾞｼｯｸUB" panose="020B0909000000000000" pitchFamily="49" charset="-128"/>
            </a:endParaRPr>
          </a:p>
        </p:txBody>
      </p:sp>
      <p:sp>
        <p:nvSpPr>
          <p:cNvPr id="12298" name="Rectangle 12"/>
          <p:cNvSpPr>
            <a:spLocks noChangeArrowheads="1"/>
          </p:cNvSpPr>
          <p:nvPr/>
        </p:nvSpPr>
        <p:spPr bwMode="auto">
          <a:xfrm>
            <a:off x="179388" y="2901950"/>
            <a:ext cx="187166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①</a:t>
            </a:r>
            <a:r>
              <a:rPr lang="en-US" altLang="ja-JP" sz="1000" dirty="0" err="1">
                <a:latin typeface="HG創英角ｺﾞｼｯｸUB" panose="020B0909000000000000" pitchFamily="49" charset="-128"/>
                <a:ea typeface="HG創英角ｺﾞｼｯｸUB" panose="020B0909000000000000" pitchFamily="49" charset="-128"/>
              </a:rPr>
              <a:t>税に関する法律</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②</a:t>
            </a:r>
            <a:r>
              <a:rPr lang="en-US" altLang="ja-JP" sz="1000" dirty="0" err="1">
                <a:latin typeface="HG創英角ｺﾞｼｯｸUB" panose="020B0909000000000000" pitchFamily="49" charset="-128"/>
                <a:ea typeface="HG創英角ｺﾞｼｯｸUB" panose="020B0909000000000000" pitchFamily="49" charset="-128"/>
              </a:rPr>
              <a:t>税の使い</a:t>
            </a:r>
            <a:r>
              <a:rPr lang="ja-JP" altLang="en-US" sz="1000" dirty="0">
                <a:latin typeface="HG創英角ｺﾞｼｯｸUB" panose="020B0909000000000000" pitchFamily="49" charset="-128"/>
                <a:ea typeface="HG創英角ｺﾞｼｯｸUB" panose="020B0909000000000000" pitchFamily="49" charset="-128"/>
              </a:rPr>
              <a:t>道</a:t>
            </a:r>
            <a:r>
              <a:rPr lang="en-US" altLang="ja-JP" sz="1000" dirty="0">
                <a:latin typeface="HG創英角ｺﾞｼｯｸUB" panose="020B0909000000000000" pitchFamily="49" charset="-128"/>
                <a:ea typeface="HG創英角ｺﾞｼｯｸUB" panose="020B0909000000000000" pitchFamily="49" charset="-128"/>
              </a:rPr>
              <a:t>（</a:t>
            </a:r>
            <a:r>
              <a:rPr lang="en-US" altLang="ja-JP" sz="1000" dirty="0" err="1">
                <a:latin typeface="HG創英角ｺﾞｼｯｸUB" panose="020B0909000000000000" pitchFamily="49" charset="-128"/>
                <a:ea typeface="HG創英角ｺﾞｼｯｸUB" panose="020B0909000000000000" pitchFamily="49" charset="-128"/>
              </a:rPr>
              <a:t>予算）は国会・地方議会で、国民の代表である議員によって決定される。その議員を選ぶのは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smtClean="0">
                <a:latin typeface="HG創英角ｺﾞｼｯｸUB" panose="020B0909000000000000" pitchFamily="49" charset="-128"/>
                <a:ea typeface="HG創英角ｺﾞｼｯｸUB" panose="020B0909000000000000" pitchFamily="49" charset="-128"/>
              </a:rPr>
              <a:t>③</a:t>
            </a:r>
            <a:r>
              <a:rPr lang="en-US" altLang="ja-JP" sz="1000" dirty="0" smtClean="0">
                <a:latin typeface="HG創英角ｺﾞｼｯｸUB" panose="020B0909000000000000" pitchFamily="49" charset="-128"/>
                <a:ea typeface="HG創英角ｺﾞｼｯｸUB" panose="020B0909000000000000" pitchFamily="49" charset="-128"/>
              </a:rPr>
              <a:t>18</a:t>
            </a:r>
            <a:r>
              <a:rPr lang="ja-JP" altLang="en-US" sz="1000" dirty="0" smtClean="0">
                <a:latin typeface="HG創英角ｺﾞｼｯｸUB" panose="020B0909000000000000" pitchFamily="49" charset="-128"/>
                <a:ea typeface="HG創英角ｺﾞｼｯｸUB" panose="020B0909000000000000" pitchFamily="49" charset="-128"/>
              </a:rPr>
              <a:t>歳</a:t>
            </a:r>
            <a:r>
              <a:rPr lang="ja-JP" altLang="en-US" sz="1000" dirty="0">
                <a:latin typeface="HG創英角ｺﾞｼｯｸUB" panose="020B0909000000000000" pitchFamily="49" charset="-128"/>
                <a:ea typeface="HG創英角ｺﾞｼｯｸUB" panose="020B0909000000000000" pitchFamily="49" charset="-128"/>
              </a:rPr>
              <a:t>以上の有権者による選挙。</a:t>
            </a:r>
            <a:endParaRPr lang="ja-JP" altLang="ja-JP"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endParaRPr lang="ja-JP" altLang="en-US"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これらが、「税」についての民主主義の基本原則。</a:t>
            </a:r>
          </a:p>
        </p:txBody>
      </p:sp>
      <p:sp>
        <p:nvSpPr>
          <p:cNvPr id="12299" name="AutoShape 20"/>
          <p:cNvSpPr>
            <a:spLocks noChangeArrowheads="1"/>
          </p:cNvSpPr>
          <p:nvPr/>
        </p:nvSpPr>
        <p:spPr bwMode="auto">
          <a:xfrm>
            <a:off x="155575" y="990600"/>
            <a:ext cx="1824038" cy="36623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7" name="図 6"/>
          <p:cNvPicPr>
            <a:picLocks noChangeAspect="1"/>
          </p:cNvPicPr>
          <p:nvPr/>
        </p:nvPicPr>
        <p:blipFill>
          <a:blip r:embed="rId3"/>
          <a:stretch>
            <a:fillRect/>
          </a:stretch>
        </p:blipFill>
        <p:spPr>
          <a:xfrm>
            <a:off x="2285681" y="990600"/>
            <a:ext cx="4572638" cy="3429479"/>
          </a:xfrm>
          <a:prstGeom prst="rect">
            <a:avLst/>
          </a:prstGeom>
          <a:ln>
            <a:solidFill>
              <a:schemeClr val="tx1"/>
            </a:solid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sp>
        <p:nvSpPr>
          <p:cNvPr id="13316" name="Rectangle 3"/>
          <p:cNvSpPr>
            <a:spLocks noChangeArrowheads="1"/>
          </p:cNvSpPr>
          <p:nvPr/>
        </p:nvSpPr>
        <p:spPr bwMode="auto">
          <a:xfrm>
            <a:off x="179388" y="1066800"/>
            <a:ext cx="18716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今までの議論をまとめて、「税の本質」を理解させる。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税の使い道の決め方や、国民生活との関係を理解させ、政治への参加と国を支える税金を国民が負担することが、対になっているのが、民主主義の基本であることを理解させる。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また、その使い道をしっかりと監視していくことの重要性を理解させる。</a:t>
            </a:r>
          </a:p>
        </p:txBody>
      </p:sp>
      <p:sp>
        <p:nvSpPr>
          <p:cNvPr id="13317"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18"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19"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0" name="Rectangle 8"/>
          <p:cNvSpPr>
            <a:spLocks noChangeArrowheads="1"/>
          </p:cNvSpPr>
          <p:nvPr/>
        </p:nvSpPr>
        <p:spPr bwMode="auto">
          <a:xfrm>
            <a:off x="2124075" y="4868863"/>
            <a:ext cx="4895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「税の本質」</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税の使い道を監視する（関心をもつ）ことも納税者として重要。</a:t>
            </a:r>
          </a:p>
        </p:txBody>
      </p:sp>
      <p:sp>
        <p:nvSpPr>
          <p:cNvPr id="13321" name="AutoShape 14"/>
          <p:cNvSpPr>
            <a:spLocks noChangeArrowheads="1"/>
          </p:cNvSpPr>
          <p:nvPr/>
        </p:nvSpPr>
        <p:spPr bwMode="auto">
          <a:xfrm>
            <a:off x="155575" y="990600"/>
            <a:ext cx="1895475" cy="25828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1332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982663"/>
            <a:ext cx="4940300" cy="370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sp>
        <p:nvSpPr>
          <p:cNvPr id="14340" name="Rectangle 7"/>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国の歳入の内訳がどうなっているのかを理解させる。</a:t>
            </a:r>
          </a:p>
        </p:txBody>
      </p:sp>
      <p:sp>
        <p:nvSpPr>
          <p:cNvPr id="14341" name="Rectangle 9"/>
          <p:cNvSpPr>
            <a:spLocks noChangeArrowheads="1"/>
          </p:cNvSpPr>
          <p:nvPr/>
        </p:nvSpPr>
        <p:spPr bwMode="auto">
          <a:xfrm>
            <a:off x="7086600" y="981075"/>
            <a:ext cx="2057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税収と公債金</a:t>
            </a:r>
            <a:endParaRPr lang="ja-JP" altLang="en-US" sz="1000" dirty="0">
              <a:latin typeface="HG創英角ｺﾞｼｯｸUB" panose="020B0909000000000000" pitchFamily="49" charset="-128"/>
              <a:ea typeface="HG創英角ｺﾞｼｯｸUB" panose="020B0909000000000000" pitchFamily="49" charset="-128"/>
            </a:endParaRPr>
          </a:p>
          <a:p>
            <a:pPr algn="dist"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国の収入の約</a:t>
            </a:r>
            <a:r>
              <a:rPr lang="en-US" altLang="ja-JP" sz="900" dirty="0" smtClean="0">
                <a:latin typeface="HG創英角ｺﾞｼｯｸUB" panose="020B0909000000000000" pitchFamily="49" charset="-128"/>
                <a:ea typeface="HG創英角ｺﾞｼｯｸUB" panose="020B0909000000000000" pitchFamily="49" charset="-128"/>
              </a:rPr>
              <a:t>62%</a:t>
            </a:r>
            <a:r>
              <a:rPr lang="ja-JP" altLang="en-US" sz="900" dirty="0">
                <a:latin typeface="HG創英角ｺﾞｼｯｸUB" panose="020B0909000000000000" pitchFamily="49" charset="-128"/>
                <a:ea typeface="HG創英角ｺﾞｼｯｸUB" panose="020B0909000000000000" pitchFamily="49" charset="-128"/>
              </a:rPr>
              <a:t>が「税収」、</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32%</a:t>
            </a:r>
            <a:r>
              <a:rPr lang="ja-JP" altLang="en-US" sz="900" dirty="0">
                <a:latin typeface="HG創英角ｺﾞｼｯｸUB" panose="020B0909000000000000" pitchFamily="49" charset="-128"/>
                <a:ea typeface="HG創英角ｺﾞｼｯｸUB" panose="020B0909000000000000" pitchFamily="49" charset="-128"/>
              </a:rPr>
              <a:t>が「公債金」。</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「公債金」とは国の借金のことで、元本の返済や利子の支払いなどの負担を、将来の世代に残すことになる。</a:t>
            </a:r>
          </a:p>
        </p:txBody>
      </p:sp>
      <p:sp>
        <p:nvSpPr>
          <p:cNvPr id="14342" name="Rectangle 10"/>
          <p:cNvSpPr>
            <a:spLocks noChangeArrowheads="1"/>
          </p:cNvSpPr>
          <p:nvPr/>
        </p:nvSpPr>
        <p:spPr bwMode="auto">
          <a:xfrm>
            <a:off x="5221288" y="5300663"/>
            <a:ext cx="33115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国税庁は財務省に属する行政機関で、国税の賦課や徴収などの仕事をしている。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全国に</a:t>
            </a:r>
            <a:r>
              <a:rPr lang="en-US" altLang="ja-JP" sz="900">
                <a:latin typeface="HG創英角ｺﾞｼｯｸUB" panose="020B0909000000000000" pitchFamily="49" charset="-128"/>
                <a:ea typeface="HG創英角ｺﾞｼｯｸUB" panose="020B0909000000000000" pitchFamily="49" charset="-128"/>
              </a:rPr>
              <a:t>11</a:t>
            </a:r>
            <a:r>
              <a:rPr lang="ja-JP" altLang="en-US" sz="900">
                <a:latin typeface="HG創英角ｺﾞｼｯｸUB" panose="020B0909000000000000" pitchFamily="49" charset="-128"/>
                <a:ea typeface="HG創英角ｺﾞｼｯｸUB" panose="020B0909000000000000" pitchFamily="49" charset="-128"/>
              </a:rPr>
              <a:t>の国税局と沖縄国税事務所があり、それらの下に身近な窓口として</a:t>
            </a:r>
            <a:r>
              <a:rPr lang="en-US" altLang="ja-JP" sz="900">
                <a:latin typeface="HG創英角ｺﾞｼｯｸUB" panose="020B0909000000000000" pitchFamily="49" charset="-128"/>
                <a:ea typeface="HG創英角ｺﾞｼｯｸUB" panose="020B0909000000000000" pitchFamily="49" charset="-128"/>
              </a:rPr>
              <a:t>524</a:t>
            </a:r>
            <a:r>
              <a:rPr lang="ja-JP" altLang="en-US" sz="900">
                <a:latin typeface="HG創英角ｺﾞｼｯｸUB" panose="020B0909000000000000" pitchFamily="49" charset="-128"/>
                <a:ea typeface="HG創英角ｺﾞｼｯｸUB" panose="020B0909000000000000" pitchFamily="49" charset="-128"/>
              </a:rPr>
              <a:t>の税務署がある。</a:t>
            </a:r>
          </a:p>
        </p:txBody>
      </p:sp>
      <p:sp>
        <p:nvSpPr>
          <p:cNvPr id="14343" name="Line 12">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13">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345" name="Rectangle 14"/>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4.</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国の財政①</a:t>
            </a:r>
          </a:p>
        </p:txBody>
      </p:sp>
      <p:sp>
        <p:nvSpPr>
          <p:cNvPr id="14346" name="AutoShape 15"/>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4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nvGrpSpPr>
          <p:cNvPr id="14348" name="グループ化 14"/>
          <p:cNvGrpSpPr>
            <a:grpSpLocks/>
          </p:cNvGrpSpPr>
          <p:nvPr/>
        </p:nvGrpSpPr>
        <p:grpSpPr bwMode="auto">
          <a:xfrm>
            <a:off x="2124075" y="4706938"/>
            <a:ext cx="3097213" cy="1960562"/>
            <a:chOff x="2124075" y="4706938"/>
            <a:chExt cx="2714626" cy="1822451"/>
          </a:xfrm>
        </p:grpSpPr>
        <p:pic>
          <p:nvPicPr>
            <p:cNvPr id="143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4781551"/>
              <a:ext cx="264636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テキスト ボックス 19"/>
            <p:cNvSpPr txBox="1">
              <a:spLocks noChangeArrowheads="1"/>
            </p:cNvSpPr>
            <p:nvPr/>
          </p:nvSpPr>
          <p:spPr bwMode="auto">
            <a:xfrm>
              <a:off x="4014788" y="52244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管理運営部門</a:t>
              </a:r>
            </a:p>
          </p:txBody>
        </p:sp>
        <p:sp>
          <p:nvSpPr>
            <p:cNvPr id="14353" name="Rectangle 5"/>
            <p:cNvSpPr>
              <a:spLocks noChangeArrowheads="1"/>
            </p:cNvSpPr>
            <p:nvPr/>
          </p:nvSpPr>
          <p:spPr bwMode="auto">
            <a:xfrm>
              <a:off x="2124075" y="4706938"/>
              <a:ext cx="1200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国税庁と税務署</a:t>
              </a:r>
            </a:p>
          </p:txBody>
        </p:sp>
        <p:sp>
          <p:nvSpPr>
            <p:cNvPr id="14354" name="Rectangle 24"/>
            <p:cNvSpPr>
              <a:spLocks noChangeArrowheads="1"/>
            </p:cNvSpPr>
            <p:nvPr/>
          </p:nvSpPr>
          <p:spPr bwMode="auto">
            <a:xfrm>
              <a:off x="4067175" y="481012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5" name="Rectangle 25"/>
            <p:cNvSpPr>
              <a:spLocks noChangeArrowheads="1"/>
            </p:cNvSpPr>
            <p:nvPr/>
          </p:nvSpPr>
          <p:spPr bwMode="auto">
            <a:xfrm>
              <a:off x="4073525" y="502602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6" name="Rectangle 26"/>
            <p:cNvSpPr>
              <a:spLocks noChangeArrowheads="1"/>
            </p:cNvSpPr>
            <p:nvPr/>
          </p:nvSpPr>
          <p:spPr bwMode="auto">
            <a:xfrm>
              <a:off x="4079875" y="568007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7" name="Rectangle 27"/>
            <p:cNvSpPr>
              <a:spLocks noChangeArrowheads="1"/>
            </p:cNvSpPr>
            <p:nvPr/>
          </p:nvSpPr>
          <p:spPr bwMode="auto">
            <a:xfrm>
              <a:off x="4076700" y="5905501"/>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8" name="Rectangle 28"/>
            <p:cNvSpPr>
              <a:spLocks noChangeArrowheads="1"/>
            </p:cNvSpPr>
            <p:nvPr/>
          </p:nvSpPr>
          <p:spPr bwMode="auto">
            <a:xfrm>
              <a:off x="4083050" y="611187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9" name="Rectangle 29"/>
            <p:cNvSpPr>
              <a:spLocks noChangeArrowheads="1"/>
            </p:cNvSpPr>
            <p:nvPr/>
          </p:nvSpPr>
          <p:spPr bwMode="auto">
            <a:xfrm>
              <a:off x="4089400" y="632777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60" name="テキスト ボックス 19"/>
            <p:cNvSpPr txBox="1">
              <a:spLocks noChangeArrowheads="1"/>
            </p:cNvSpPr>
            <p:nvPr/>
          </p:nvSpPr>
          <p:spPr bwMode="auto">
            <a:xfrm>
              <a:off x="4021138" y="47926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総務課</a:t>
              </a:r>
            </a:p>
          </p:txBody>
        </p:sp>
        <p:sp>
          <p:nvSpPr>
            <p:cNvPr id="14361" name="テキスト ボックス 19"/>
            <p:cNvSpPr txBox="1">
              <a:spLocks noChangeArrowheads="1"/>
            </p:cNvSpPr>
            <p:nvPr/>
          </p:nvSpPr>
          <p:spPr bwMode="auto">
            <a:xfrm>
              <a:off x="4017963" y="50085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dirty="0"/>
                <a:t>税務広報広聴官</a:t>
              </a:r>
            </a:p>
          </p:txBody>
        </p:sp>
        <p:sp>
          <p:nvSpPr>
            <p:cNvPr id="14362" name="テキスト ボックス 19"/>
            <p:cNvSpPr txBox="1">
              <a:spLocks noChangeArrowheads="1"/>
            </p:cNvSpPr>
            <p:nvPr/>
          </p:nvSpPr>
          <p:spPr bwMode="auto">
            <a:xfrm>
              <a:off x="4021138" y="54403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徴収部門</a:t>
              </a:r>
            </a:p>
          </p:txBody>
        </p:sp>
        <p:sp>
          <p:nvSpPr>
            <p:cNvPr id="14363" name="テキスト ボックス 19"/>
            <p:cNvSpPr txBox="1">
              <a:spLocks noChangeArrowheads="1"/>
            </p:cNvSpPr>
            <p:nvPr/>
          </p:nvSpPr>
          <p:spPr bwMode="auto">
            <a:xfrm>
              <a:off x="4027488" y="56562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個人課税部門</a:t>
              </a:r>
            </a:p>
          </p:txBody>
        </p:sp>
        <p:sp>
          <p:nvSpPr>
            <p:cNvPr id="14364" name="テキスト ボックス 19"/>
            <p:cNvSpPr txBox="1">
              <a:spLocks noChangeArrowheads="1"/>
            </p:cNvSpPr>
            <p:nvPr/>
          </p:nvSpPr>
          <p:spPr bwMode="auto">
            <a:xfrm>
              <a:off x="4024313" y="5881688"/>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資産課税部門</a:t>
              </a:r>
            </a:p>
          </p:txBody>
        </p:sp>
        <p:sp>
          <p:nvSpPr>
            <p:cNvPr id="14365" name="テキスト ボックス 19"/>
            <p:cNvSpPr txBox="1">
              <a:spLocks noChangeArrowheads="1"/>
            </p:cNvSpPr>
            <p:nvPr/>
          </p:nvSpPr>
          <p:spPr bwMode="auto">
            <a:xfrm>
              <a:off x="4021138" y="6097588"/>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法人課税部門</a:t>
              </a:r>
            </a:p>
          </p:txBody>
        </p:sp>
        <p:sp>
          <p:nvSpPr>
            <p:cNvPr id="14366" name="テキスト ボックス 19"/>
            <p:cNvSpPr txBox="1">
              <a:spLocks noChangeArrowheads="1"/>
            </p:cNvSpPr>
            <p:nvPr/>
          </p:nvSpPr>
          <p:spPr bwMode="auto">
            <a:xfrm>
              <a:off x="4017963" y="6313488"/>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酒類指導官</a:t>
              </a:r>
            </a:p>
          </p:txBody>
        </p:sp>
        <p:sp>
          <p:nvSpPr>
            <p:cNvPr id="14367" name="Rectangle 38"/>
            <p:cNvSpPr>
              <a:spLocks noChangeArrowheads="1"/>
            </p:cNvSpPr>
            <p:nvPr/>
          </p:nvSpPr>
          <p:spPr bwMode="auto">
            <a:xfrm>
              <a:off x="3686175" y="5391151"/>
              <a:ext cx="152400" cy="76200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68" name="Text Box 39"/>
            <p:cNvSpPr txBox="1">
              <a:spLocks noChangeArrowheads="1"/>
            </p:cNvSpPr>
            <p:nvPr/>
          </p:nvSpPr>
          <p:spPr bwMode="auto">
            <a:xfrm>
              <a:off x="3616325" y="5392738"/>
              <a:ext cx="2905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税務署（５２４署）</a:t>
              </a:r>
            </a:p>
          </p:txBody>
        </p:sp>
        <p:sp>
          <p:nvSpPr>
            <p:cNvPr id="14369" name="Rectangle 40"/>
            <p:cNvSpPr>
              <a:spLocks noChangeArrowheads="1"/>
            </p:cNvSpPr>
            <p:nvPr/>
          </p:nvSpPr>
          <p:spPr bwMode="auto">
            <a:xfrm>
              <a:off x="3181350" y="5257801"/>
              <a:ext cx="285750" cy="1000125"/>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0" name="Text Box 41"/>
            <p:cNvSpPr txBox="1">
              <a:spLocks noChangeArrowheads="1"/>
            </p:cNvSpPr>
            <p:nvPr/>
          </p:nvSpPr>
          <p:spPr bwMode="auto">
            <a:xfrm>
              <a:off x="3119438" y="5259388"/>
              <a:ext cx="3968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700"/>
                <a:t>国税局・沖縄国税事務所</a:t>
              </a:r>
            </a:p>
            <a:p>
              <a:pPr algn="ctr" eaLnBrk="1" hangingPunct="1">
                <a:spcBef>
                  <a:spcPct val="0"/>
                </a:spcBef>
                <a:buFontTx/>
                <a:buNone/>
              </a:pPr>
              <a:r>
                <a:rPr lang="ja-JP" altLang="en-US" sz="700"/>
                <a:t>（　　局と１所）</a:t>
              </a:r>
            </a:p>
          </p:txBody>
        </p:sp>
        <p:sp>
          <p:nvSpPr>
            <p:cNvPr id="14371" name="Text Box 43"/>
            <p:cNvSpPr txBox="1">
              <a:spLocks noChangeArrowheads="1"/>
            </p:cNvSpPr>
            <p:nvPr/>
          </p:nvSpPr>
          <p:spPr bwMode="auto">
            <a:xfrm>
              <a:off x="3178175" y="5527675"/>
              <a:ext cx="2889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700">
                  <a:latin typeface="HGPｺﾞｼｯｸM" panose="020B0600000000000000" pitchFamily="50" charset="-128"/>
                  <a:ea typeface="HGPｺﾞｼｯｸM" panose="020B0600000000000000" pitchFamily="50" charset="-128"/>
                </a:rPr>
                <a:t>11</a:t>
              </a:r>
            </a:p>
          </p:txBody>
        </p:sp>
        <p:sp>
          <p:nvSpPr>
            <p:cNvPr id="14372" name="Rectangle 44"/>
            <p:cNvSpPr>
              <a:spLocks noChangeArrowheads="1"/>
            </p:cNvSpPr>
            <p:nvPr/>
          </p:nvSpPr>
          <p:spPr bwMode="auto">
            <a:xfrm>
              <a:off x="2676525" y="4962526"/>
              <a:ext cx="152400" cy="371475"/>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3" name="Text Box 45"/>
            <p:cNvSpPr txBox="1">
              <a:spLocks noChangeArrowheads="1"/>
            </p:cNvSpPr>
            <p:nvPr/>
          </p:nvSpPr>
          <p:spPr bwMode="auto">
            <a:xfrm>
              <a:off x="2616200" y="4973638"/>
              <a:ext cx="29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主税局</a:t>
              </a:r>
            </a:p>
          </p:txBody>
        </p:sp>
        <p:sp>
          <p:nvSpPr>
            <p:cNvPr id="14374" name="Rectangle 46"/>
            <p:cNvSpPr>
              <a:spLocks noChangeArrowheads="1"/>
            </p:cNvSpPr>
            <p:nvPr/>
          </p:nvSpPr>
          <p:spPr bwMode="auto">
            <a:xfrm>
              <a:off x="2667000" y="5734051"/>
              <a:ext cx="171450" cy="38100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5" name="Text Box 47"/>
            <p:cNvSpPr txBox="1">
              <a:spLocks noChangeArrowheads="1"/>
            </p:cNvSpPr>
            <p:nvPr/>
          </p:nvSpPr>
          <p:spPr bwMode="auto">
            <a:xfrm>
              <a:off x="2603500" y="5761038"/>
              <a:ext cx="29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国税庁</a:t>
              </a:r>
            </a:p>
          </p:txBody>
        </p:sp>
        <p:sp>
          <p:nvSpPr>
            <p:cNvPr id="14376" name="Rectangle 48"/>
            <p:cNvSpPr>
              <a:spLocks noChangeArrowheads="1"/>
            </p:cNvSpPr>
            <p:nvPr/>
          </p:nvSpPr>
          <p:spPr bwMode="auto">
            <a:xfrm>
              <a:off x="2209800" y="5353051"/>
              <a:ext cx="161925" cy="38100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7" name="Text Box 49"/>
            <p:cNvSpPr txBox="1">
              <a:spLocks noChangeArrowheads="1"/>
            </p:cNvSpPr>
            <p:nvPr/>
          </p:nvSpPr>
          <p:spPr bwMode="auto">
            <a:xfrm>
              <a:off x="2162175" y="5367338"/>
              <a:ext cx="29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財務省</a:t>
              </a:r>
            </a:p>
          </p:txBody>
        </p:sp>
        <p:sp>
          <p:nvSpPr>
            <p:cNvPr id="14378" name="Rectangle 57"/>
            <p:cNvSpPr>
              <a:spLocks noChangeArrowheads="1"/>
            </p:cNvSpPr>
            <p:nvPr/>
          </p:nvSpPr>
          <p:spPr bwMode="auto">
            <a:xfrm>
              <a:off x="2371725" y="6134101"/>
              <a:ext cx="771525" cy="1047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9" name="Rectangle 58"/>
            <p:cNvSpPr>
              <a:spLocks noChangeArrowheads="1"/>
            </p:cNvSpPr>
            <p:nvPr/>
          </p:nvSpPr>
          <p:spPr bwMode="auto">
            <a:xfrm>
              <a:off x="2854325" y="4997451"/>
              <a:ext cx="771525" cy="1047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80" name="Text Box 59"/>
            <p:cNvSpPr txBox="1">
              <a:spLocks noChangeArrowheads="1"/>
            </p:cNvSpPr>
            <p:nvPr/>
          </p:nvSpPr>
          <p:spPr bwMode="auto">
            <a:xfrm>
              <a:off x="2765425" y="4927601"/>
              <a:ext cx="931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dirty="0"/>
                <a:t>（税法の立案に関する事務）</a:t>
              </a:r>
            </a:p>
          </p:txBody>
        </p:sp>
        <p:sp>
          <p:nvSpPr>
            <p:cNvPr id="14381" name="Text Box 60"/>
            <p:cNvSpPr txBox="1">
              <a:spLocks noChangeArrowheads="1"/>
            </p:cNvSpPr>
            <p:nvPr/>
          </p:nvSpPr>
          <p:spPr bwMode="auto">
            <a:xfrm>
              <a:off x="2276475" y="6134101"/>
              <a:ext cx="931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dirty="0"/>
                <a:t>（税法の執行に関する事務）</a:t>
              </a:r>
            </a:p>
          </p:txBody>
        </p:sp>
      </p:grpSp>
      <p:sp>
        <p:nvSpPr>
          <p:cNvPr id="14349" name="Rectangle 4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5" name="図 4"/>
          <p:cNvPicPr>
            <a:picLocks noChangeAspect="1"/>
          </p:cNvPicPr>
          <p:nvPr/>
        </p:nvPicPr>
        <p:blipFill>
          <a:blip r:embed="rId4"/>
          <a:stretch>
            <a:fillRect/>
          </a:stretch>
        </p:blipFill>
        <p:spPr>
          <a:xfrm>
            <a:off x="2239299" y="950913"/>
            <a:ext cx="4729570" cy="354675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4"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15364" name="Rectangle 5"/>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国の歳出の内訳がどうなっているのかを理解させる。</a:t>
            </a:r>
          </a:p>
        </p:txBody>
      </p:sp>
      <p:sp>
        <p:nvSpPr>
          <p:cNvPr id="15365" name="Rectangle 12"/>
          <p:cNvSpPr>
            <a:spLocks noChangeArrowheads="1"/>
          </p:cNvSpPr>
          <p:nvPr/>
        </p:nvSpPr>
        <p:spPr bwMode="auto">
          <a:xfrm>
            <a:off x="7086600" y="987425"/>
            <a:ext cx="2057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国の歳出</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国の支出の約７割を、社会保障関係費・国債費（借金の返済と利子の支払い）・地方交付税交付金等で占める。</a:t>
            </a:r>
          </a:p>
        </p:txBody>
      </p:sp>
      <p:sp>
        <p:nvSpPr>
          <p:cNvPr id="15366" name="Line 20">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67" name="Line 21">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5368" name="Rectangle 23"/>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国の財政②</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9" name="AutoShape 34"/>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537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p:cNvPicPr>
            <a:picLocks noChangeAspect="1"/>
          </p:cNvPicPr>
          <p:nvPr/>
        </p:nvPicPr>
        <p:blipFill>
          <a:blip r:embed="rId3"/>
          <a:stretch>
            <a:fillRect/>
          </a:stretch>
        </p:blipFill>
        <p:spPr>
          <a:xfrm>
            <a:off x="2217459" y="1712896"/>
            <a:ext cx="4802466" cy="360227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3"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16388" name="Rectangle 5"/>
          <p:cNvSpPr>
            <a:spLocks noChangeArrowheads="1"/>
          </p:cNvSpPr>
          <p:nvPr/>
        </p:nvSpPr>
        <p:spPr bwMode="auto">
          <a:xfrm>
            <a:off x="228600" y="1066800"/>
            <a:ext cx="1679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財政の役割について、理解させる。</a:t>
            </a:r>
          </a:p>
        </p:txBody>
      </p:sp>
      <p:sp>
        <p:nvSpPr>
          <p:cNvPr id="16389" name="Rectangle 9"/>
          <p:cNvSpPr>
            <a:spLocks noChangeArrowheads="1"/>
          </p:cNvSpPr>
          <p:nvPr/>
        </p:nvSpPr>
        <p:spPr bwMode="auto">
          <a:xfrm>
            <a:off x="7092950" y="987425"/>
            <a:ext cx="20574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財政の役割</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私たちの生活に必要であっても、利潤を追い求める民間の経済活動では生み出せないサービスや施設を提供する。</a:t>
            </a:r>
          </a:p>
        </p:txBody>
      </p:sp>
      <p:sp>
        <p:nvSpPr>
          <p:cNvPr id="16390" name="Line 17">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1" name="Line 18">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392" name="Rectangle 2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国の財政③</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93" name="Rectangle 27"/>
          <p:cNvSpPr>
            <a:spLocks noChangeArrowheads="1"/>
          </p:cNvSpPr>
          <p:nvPr/>
        </p:nvSpPr>
        <p:spPr bwMode="auto">
          <a:xfrm>
            <a:off x="2124075" y="4868863"/>
            <a:ext cx="52673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そのほかの財政の働き</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所得の開きを縮める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日本の所得税などでは、所得が多くなるほど税負担が大きくなる累進課税制度が採られている。</a:t>
            </a:r>
          </a:p>
          <a:p>
            <a:pPr eaLnBrk="1" hangingPunct="1">
              <a:lnSpc>
                <a:spcPct val="130000"/>
              </a:lnSpc>
              <a:spcBef>
                <a:spcPct val="0"/>
              </a:spcBef>
              <a:buFontTx/>
              <a:buNone/>
            </a:pP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景気の動きを整える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好景気のときには税負担が増え、景気の過熱にブレーキをかける。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不景気のときには税負担が減り、景気の落ち込みをゆるめる。</a:t>
            </a:r>
          </a:p>
          <a:p>
            <a:pPr eaLnBrk="1" hangingPunct="1">
              <a:lnSpc>
                <a:spcPct val="130000"/>
              </a:lnSpc>
              <a:spcBef>
                <a:spcPct val="0"/>
              </a:spcBef>
              <a:buFontTx/>
              <a:buNone/>
            </a:pPr>
            <a:endParaRPr lang="en-US" altLang="ja-JP" sz="900">
              <a:latin typeface="HG創英角ｺﾞｼｯｸUB" panose="020B0909000000000000" pitchFamily="49" charset="-128"/>
              <a:ea typeface="HG創英角ｺﾞｼｯｸUB" panose="020B0909000000000000" pitchFamily="49" charset="-128"/>
            </a:endParaRPr>
          </a:p>
        </p:txBody>
      </p:sp>
      <p:sp>
        <p:nvSpPr>
          <p:cNvPr id="16394" name="AutoShape 32"/>
          <p:cNvSpPr>
            <a:spLocks noChangeArrowheads="1"/>
          </p:cNvSpPr>
          <p:nvPr/>
        </p:nvSpPr>
        <p:spPr bwMode="auto">
          <a:xfrm>
            <a:off x="155575" y="990600"/>
            <a:ext cx="1824038" cy="7826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639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aphicFrame>
        <p:nvGraphicFramePr>
          <p:cNvPr id="16396" name="Object 12"/>
          <p:cNvGraphicFramePr>
            <a:graphicFrameLocks noChangeAspect="1"/>
          </p:cNvGraphicFramePr>
          <p:nvPr/>
        </p:nvGraphicFramePr>
        <p:xfrm>
          <a:off x="2124075" y="990600"/>
          <a:ext cx="4968875" cy="3721100"/>
        </p:xfrm>
        <a:graphic>
          <a:graphicData uri="http://schemas.openxmlformats.org/presentationml/2006/ole">
            <mc:AlternateContent xmlns:mc="http://schemas.openxmlformats.org/markup-compatibility/2006">
              <mc:Choice xmlns:v="urn:schemas-microsoft-com:vml" Requires="v">
                <p:oleObj spid="_x0000_s16415" name="スライド" r:id="rId4" imgW="4570418" imgH="3427323" progId="PowerPoint.Slide.12">
                  <p:embed/>
                </p:oleObj>
              </mc:Choice>
              <mc:Fallback>
                <p:oleObj name="スライド" r:id="rId4" imgW="4570418" imgH="3427323" progId="PowerPoint.Slide.1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990600"/>
                        <a:ext cx="4968875" cy="37211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17412" name="Rectangle 4"/>
          <p:cNvSpPr>
            <a:spLocks noChangeArrowheads="1"/>
          </p:cNvSpPr>
          <p:nvPr/>
        </p:nvSpPr>
        <p:spPr bwMode="auto">
          <a:xfrm>
            <a:off x="228600" y="1093788"/>
            <a:ext cx="16065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ねらい</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これからの社会を考えるにあたって、現在の財政状況がどうなっているのかを理解させる。</a:t>
            </a:r>
          </a:p>
          <a:p>
            <a:pPr eaLnBrk="1" hangingPunct="1">
              <a:spcBef>
                <a:spcPct val="0"/>
              </a:spcBef>
              <a:buFontTx/>
              <a:buNone/>
            </a:pP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■学習内容</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国の財政を、家計に例えると、年収（税収</a:t>
            </a:r>
            <a:r>
              <a:rPr lang="ja-JP" altLang="en-US" sz="1000" dirty="0" smtClean="0">
                <a:latin typeface="HG創英角ｺﾞｼｯｸUB" panose="020B0909000000000000" pitchFamily="49" charset="-128"/>
                <a:ea typeface="HG創英角ｺﾞｼｯｸUB" panose="020B0909000000000000" pitchFamily="49" charset="-128"/>
              </a:rPr>
              <a:t>）は約</a:t>
            </a:r>
            <a:r>
              <a:rPr lang="en-US" altLang="ja-JP" sz="1000" dirty="0">
                <a:latin typeface="HG創英角ｺﾞｼｯｸUB" panose="020B0909000000000000" pitchFamily="49" charset="-128"/>
                <a:ea typeface="HG創英角ｺﾞｼｯｸUB" panose="020B0909000000000000" pitchFamily="49" charset="-128"/>
              </a:rPr>
              <a:t>701</a:t>
            </a:r>
            <a:r>
              <a:rPr lang="ja-JP" altLang="en-US" sz="1000" dirty="0" smtClean="0">
                <a:latin typeface="HG創英角ｺﾞｼｯｸUB" panose="020B0909000000000000" pitchFamily="49" charset="-128"/>
                <a:ea typeface="HG創英角ｺﾞｼｯｸUB" panose="020B0909000000000000" pitchFamily="49" charset="-128"/>
              </a:rPr>
              <a:t>万円</a:t>
            </a:r>
            <a:r>
              <a:rPr lang="ja-JP" altLang="en-US" sz="1000" dirty="0">
                <a:latin typeface="HG創英角ｺﾞｼｯｸUB" panose="020B0909000000000000" pitchFamily="49" charset="-128"/>
                <a:ea typeface="HG創英角ｺﾞｼｯｸUB" panose="020B0909000000000000" pitchFamily="49" charset="-128"/>
              </a:rPr>
              <a:t>で</a:t>
            </a:r>
            <a:r>
              <a:rPr lang="ja-JP" altLang="en-US" sz="1000" dirty="0" smtClean="0">
                <a:latin typeface="HG創英角ｺﾞｼｯｸUB" panose="020B0909000000000000" pitchFamily="49" charset="-128"/>
                <a:ea typeface="HG創英角ｺﾞｼｯｸUB" panose="020B0909000000000000" pitchFamily="49" charset="-128"/>
              </a:rPr>
              <a:t>ある</a:t>
            </a:r>
            <a:r>
              <a:rPr lang="ja-JP" altLang="en-US" sz="1000" dirty="0">
                <a:latin typeface="HG創英角ｺﾞｼｯｸUB" panose="020B0909000000000000" pitchFamily="49" charset="-128"/>
                <a:ea typeface="HG創英角ｺﾞｼｯｸUB" panose="020B0909000000000000" pitchFamily="49" charset="-128"/>
              </a:rPr>
              <a:t>が、このうち約</a:t>
            </a:r>
            <a:r>
              <a:rPr lang="en-US" altLang="ja-JP" sz="1000" dirty="0" smtClean="0">
                <a:latin typeface="HG創英角ｺﾞｼｯｸUB" panose="020B0909000000000000" pitchFamily="49" charset="-128"/>
                <a:ea typeface="HG創英角ｺﾞｼｯｸUB" panose="020B0909000000000000" pitchFamily="49" charset="-128"/>
              </a:rPr>
              <a:t>23</a:t>
            </a:r>
            <a:r>
              <a:rPr lang="en-US" altLang="ja-JP" sz="1000" dirty="0">
                <a:latin typeface="HG創英角ｺﾞｼｯｸUB" panose="020B0909000000000000" pitchFamily="49" charset="-128"/>
                <a:ea typeface="HG創英角ｺﾞｼｯｸUB" panose="020B0909000000000000" pitchFamily="49" charset="-128"/>
              </a:rPr>
              <a:t>4</a:t>
            </a:r>
            <a:r>
              <a:rPr lang="ja-JP" altLang="en-US" sz="1000" dirty="0" smtClean="0">
                <a:latin typeface="HG創英角ｺﾞｼｯｸUB" panose="020B0909000000000000" pitchFamily="49" charset="-128"/>
                <a:ea typeface="HG創英角ｺﾞｼｯｸUB" panose="020B0909000000000000" pitchFamily="49" charset="-128"/>
              </a:rPr>
              <a:t>万円</a:t>
            </a:r>
            <a:r>
              <a:rPr lang="ja-JP" altLang="en-US" sz="1000" dirty="0">
                <a:latin typeface="HG創英角ｺﾞｼｯｸUB" panose="020B0909000000000000" pitchFamily="49" charset="-128"/>
                <a:ea typeface="HG創英角ｺﾞｼｯｸUB" panose="020B0909000000000000" pitchFamily="49" charset="-128"/>
              </a:rPr>
              <a:t>を借金の返済（国債費）に充てなければならない。実際に使えるお金は残りの</a:t>
            </a:r>
            <a:r>
              <a:rPr lang="ja-JP" altLang="en-US" sz="1000" dirty="0" smtClean="0">
                <a:latin typeface="HG創英角ｺﾞｼｯｸUB" panose="020B0909000000000000" pitchFamily="49" charset="-128"/>
                <a:ea typeface="HG創英角ｺﾞｼｯｸUB" panose="020B0909000000000000" pitchFamily="49" charset="-128"/>
              </a:rPr>
              <a:t>約</a:t>
            </a:r>
            <a:r>
              <a:rPr lang="en-US" altLang="ja-JP" sz="1000" dirty="0" smtClean="0">
                <a:latin typeface="HG創英角ｺﾞｼｯｸUB" panose="020B0909000000000000" pitchFamily="49" charset="-128"/>
                <a:ea typeface="HG創英角ｺﾞｼｯｸUB" panose="020B0909000000000000" pitchFamily="49" charset="-128"/>
              </a:rPr>
              <a:t>467</a:t>
            </a:r>
            <a:r>
              <a:rPr lang="ja-JP" altLang="en-US" sz="1000" dirty="0">
                <a:latin typeface="HG創英角ｺﾞｼｯｸUB" panose="020B0909000000000000" pitchFamily="49" charset="-128"/>
                <a:ea typeface="HG創英角ｺﾞｼｯｸUB" panose="020B0909000000000000" pitchFamily="49" charset="-128"/>
              </a:rPr>
              <a:t>万円。ただし、この家では家計費（一般歳出）として年間</a:t>
            </a:r>
            <a:r>
              <a:rPr lang="ja-JP" altLang="en-US" sz="1000" dirty="0" smtClean="0">
                <a:latin typeface="HG創英角ｺﾞｼｯｸUB" panose="020B0909000000000000" pitchFamily="49" charset="-128"/>
                <a:ea typeface="HG創英角ｺﾞｼｯｸUB" panose="020B0909000000000000" pitchFamily="49" charset="-128"/>
              </a:rPr>
              <a:t>約</a:t>
            </a:r>
            <a:r>
              <a:rPr lang="en-US" altLang="ja-JP" sz="1000" dirty="0" smtClean="0">
                <a:latin typeface="HG創英角ｺﾞｼｯｸUB" panose="020B0909000000000000" pitchFamily="49" charset="-128"/>
                <a:ea typeface="HG創英角ｺﾞｼｯｸUB" panose="020B0909000000000000" pitchFamily="49" charset="-128"/>
              </a:rPr>
              <a:t>793</a:t>
            </a:r>
            <a:r>
              <a:rPr lang="ja-JP" altLang="en-US" sz="1000" dirty="0" smtClean="0">
                <a:latin typeface="HG創英角ｺﾞｼｯｸUB" panose="020B0909000000000000" pitchFamily="49" charset="-128"/>
                <a:ea typeface="HG創英角ｺﾞｼｯｸUB" panose="020B0909000000000000" pitchFamily="49" charset="-128"/>
              </a:rPr>
              <a:t>万円</a:t>
            </a:r>
            <a:r>
              <a:rPr lang="ja-JP" altLang="en-US" sz="1000" dirty="0">
                <a:latin typeface="HG創英角ｺﾞｼｯｸUB" panose="020B0909000000000000" pitchFamily="49" charset="-128"/>
                <a:ea typeface="HG創英角ｺﾞｼｯｸUB" panose="020B0909000000000000" pitchFamily="49" charset="-128"/>
              </a:rPr>
              <a:t>を必要とするので、不足分の</a:t>
            </a:r>
            <a:r>
              <a:rPr lang="ja-JP" altLang="en-US" sz="1000" dirty="0" smtClean="0">
                <a:latin typeface="HG創英角ｺﾞｼｯｸUB" panose="020B0909000000000000" pitchFamily="49" charset="-128"/>
                <a:ea typeface="HG創英角ｺﾞｼｯｸUB" panose="020B0909000000000000" pitchFamily="49" charset="-128"/>
              </a:rPr>
              <a:t>約</a:t>
            </a:r>
            <a:r>
              <a:rPr lang="en-US" altLang="ja-JP" sz="1000" dirty="0" smtClean="0">
                <a:latin typeface="HG創英角ｺﾞｼｯｸUB" panose="020B0909000000000000" pitchFamily="49" charset="-128"/>
                <a:ea typeface="HG創英角ｺﾞｼｯｸUB" panose="020B0909000000000000" pitchFamily="49" charset="-128"/>
              </a:rPr>
              <a:t>326</a:t>
            </a:r>
            <a:r>
              <a:rPr lang="ja-JP" altLang="en-US" sz="1000" dirty="0" smtClean="0">
                <a:latin typeface="HG創英角ｺﾞｼｯｸUB" panose="020B0909000000000000" pitchFamily="49" charset="-128"/>
                <a:ea typeface="HG創英角ｺﾞｼｯｸUB" panose="020B0909000000000000" pitchFamily="49" charset="-128"/>
              </a:rPr>
              <a:t>万円</a:t>
            </a:r>
            <a:r>
              <a:rPr lang="ja-JP" altLang="en-US" sz="1000" dirty="0">
                <a:latin typeface="HG創英角ｺﾞｼｯｸUB" panose="020B0909000000000000" pitchFamily="49" charset="-128"/>
                <a:ea typeface="HG創英角ｺﾞｼｯｸUB" panose="020B0909000000000000" pitchFamily="49" charset="-128"/>
              </a:rPr>
              <a:t>を新たに借金することになる。その結果、年々借金が増え続け、その残高は</a:t>
            </a:r>
            <a:r>
              <a:rPr lang="ja-JP" altLang="en-US" sz="1000" dirty="0" smtClean="0">
                <a:latin typeface="HG創英角ｺﾞｼｯｸUB" panose="020B0909000000000000" pitchFamily="49" charset="-128"/>
                <a:ea typeface="HG創英角ｺﾞｼｯｸUB" panose="020B0909000000000000" pitchFamily="49" charset="-128"/>
              </a:rPr>
              <a:t>約</a:t>
            </a:r>
            <a:r>
              <a:rPr lang="en-US" altLang="ja-JP" sz="1000" dirty="0" smtClean="0">
                <a:latin typeface="HG創英角ｺﾞｼｯｸUB" panose="020B0909000000000000" pitchFamily="49" charset="-128"/>
                <a:ea typeface="HG創英角ｺﾞｼｯｸUB" panose="020B0909000000000000" pitchFamily="49" charset="-128"/>
              </a:rPr>
              <a:t>9,320</a:t>
            </a:r>
            <a:r>
              <a:rPr lang="ja-JP" altLang="en-US" sz="1000" dirty="0" smtClean="0">
                <a:latin typeface="HG創英角ｺﾞｼｯｸUB" panose="020B0909000000000000" pitchFamily="49" charset="-128"/>
                <a:ea typeface="HG創英角ｺﾞｼｯｸUB" panose="020B0909000000000000" pitchFamily="49" charset="-128"/>
              </a:rPr>
              <a:t>万円</a:t>
            </a:r>
            <a:r>
              <a:rPr lang="ja-JP" altLang="en-US" sz="1000" dirty="0">
                <a:latin typeface="HG創英角ｺﾞｼｯｸUB" panose="020B0909000000000000" pitchFamily="49" charset="-128"/>
                <a:ea typeface="HG創英角ｺﾞｼｯｸUB" panose="020B0909000000000000" pitchFamily="49" charset="-128"/>
              </a:rPr>
              <a:t>に達している。</a:t>
            </a:r>
          </a:p>
        </p:txBody>
      </p:sp>
      <p:sp>
        <p:nvSpPr>
          <p:cNvPr id="17413" name="Rectangle 5"/>
          <p:cNvSpPr>
            <a:spLocks noChangeArrowheads="1"/>
          </p:cNvSpPr>
          <p:nvPr/>
        </p:nvSpPr>
        <p:spPr bwMode="auto">
          <a:xfrm>
            <a:off x="2124075" y="4868863"/>
            <a:ext cx="576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ＭＳ ゴシック" panose="020B0609070205080204" pitchFamily="49" charset="-128"/>
                <a:ea typeface="HG創英角ｺﾞｼｯｸUB" panose="020B0909000000000000" pitchFamily="49" charset="-128"/>
              </a:rPr>
              <a:t>■</a:t>
            </a:r>
            <a:r>
              <a:rPr lang="ja-JP" altLang="en-US" sz="1000" dirty="0">
                <a:solidFill>
                  <a:srgbClr val="C00000"/>
                </a:solidFill>
                <a:latin typeface="ＭＳ ゴシック" panose="020B0609070205080204" pitchFamily="49" charset="-128"/>
                <a:ea typeface="HG創英角ｺﾞｼｯｸUB" panose="020B0909000000000000" pitchFamily="49" charset="-128"/>
              </a:rPr>
              <a:t>一般歳出</a:t>
            </a:r>
            <a:endParaRPr lang="ja-JP" altLang="en-US" sz="1000" dirty="0">
              <a:latin typeface="ＭＳ ゴシック" panose="020B0609070205080204"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ＭＳ ゴシック" panose="020B0609070205080204" pitchFamily="49" charset="-128"/>
                <a:ea typeface="HG創英角ｺﾞｼｯｸUB" panose="020B0909000000000000" pitchFamily="49" charset="-128"/>
              </a:rPr>
              <a:t>　</a:t>
            </a:r>
            <a:r>
              <a:rPr lang="ja-JP" altLang="en-US" sz="900" dirty="0">
                <a:latin typeface="ＭＳ 明朝" panose="02020609040205080304" pitchFamily="17" charset="-128"/>
                <a:ea typeface="HG創英角ｺﾞｼｯｸUB" panose="020B0909000000000000" pitchFamily="49" charset="-128"/>
              </a:rPr>
              <a:t>国が政策を実行するための経費。歳出から国債費、地方交付税交付金等を除いたもの。</a:t>
            </a:r>
          </a:p>
          <a:p>
            <a:pPr eaLnBrk="1" hangingPunct="1">
              <a:lnSpc>
                <a:spcPct val="130000"/>
              </a:lnSpc>
              <a:spcBef>
                <a:spcPct val="0"/>
              </a:spcBef>
              <a:buFontTx/>
              <a:buNone/>
            </a:pPr>
            <a:endParaRPr lang="ja-JP" altLang="en-US" sz="900" dirty="0">
              <a:latin typeface="ＭＳ 明朝" panose="02020609040205080304" pitchFamily="17" charset="-128"/>
              <a:ea typeface="HG創英角ｺﾞｼｯｸUB" panose="020B0909000000000000" pitchFamily="49" charset="-128"/>
            </a:endParaRPr>
          </a:p>
          <a:p>
            <a:pPr eaLnBrk="1" hangingPunct="1">
              <a:lnSpc>
                <a:spcPct val="130000"/>
              </a:lnSpc>
              <a:spcBef>
                <a:spcPct val="0"/>
              </a:spcBef>
              <a:buFontTx/>
              <a:buNone/>
            </a:pPr>
            <a:r>
              <a:rPr lang="ja-JP" altLang="en-US" sz="1000" dirty="0">
                <a:solidFill>
                  <a:srgbClr val="C00000"/>
                </a:solidFill>
                <a:latin typeface="ＭＳ ゴシック" panose="020B0609070205080204" pitchFamily="49" charset="-128"/>
                <a:ea typeface="HG創英角ｺﾞｼｯｸUB" panose="020B0909000000000000" pitchFamily="49" charset="-128"/>
              </a:rPr>
              <a:t>■地方交付税</a:t>
            </a:r>
          </a:p>
          <a:p>
            <a:pPr eaLnBrk="1" hangingPunct="1">
              <a:lnSpc>
                <a:spcPct val="130000"/>
              </a:lnSpc>
              <a:spcBef>
                <a:spcPct val="0"/>
              </a:spcBef>
              <a:buFontTx/>
              <a:buNone/>
            </a:pPr>
            <a:r>
              <a:rPr lang="ja-JP" altLang="en-US" sz="900" dirty="0">
                <a:latin typeface="ＭＳ 明朝" panose="02020609040205080304" pitchFamily="17" charset="-128"/>
                <a:ea typeface="HG創英角ｺﾞｼｯｸUB" panose="020B0909000000000000" pitchFamily="49" charset="-128"/>
              </a:rPr>
              <a:t>　所得税、酒税、法人税、消費税、たばこ税の収入の一定割合の額を国が地方公共団体に交付するもの</a:t>
            </a:r>
            <a:endParaRPr lang="ja-JP" altLang="en-US" sz="900" dirty="0">
              <a:latin typeface="ＭＳ ゴシック" panose="020B0609070205080204" pitchFamily="49" charset="-128"/>
              <a:ea typeface="HG創英角ｺﾞｼｯｸUB" panose="020B0909000000000000" pitchFamily="49" charset="-128"/>
            </a:endParaRPr>
          </a:p>
          <a:p>
            <a:pPr eaLnBrk="1" hangingPunct="1">
              <a:lnSpc>
                <a:spcPct val="130000"/>
              </a:lnSpc>
              <a:spcBef>
                <a:spcPct val="0"/>
              </a:spcBef>
              <a:buFontTx/>
              <a:buNone/>
            </a:pPr>
            <a:endParaRPr lang="en-US" altLang="ja-JP" sz="900" dirty="0">
              <a:latin typeface="ＭＳ 明朝" panose="02020609040205080304" pitchFamily="17" charset="-128"/>
              <a:ea typeface="HG創英角ｺﾞｼｯｸUB" panose="020B0909000000000000" pitchFamily="49" charset="-128"/>
            </a:endParaRPr>
          </a:p>
        </p:txBody>
      </p:sp>
      <p:sp>
        <p:nvSpPr>
          <p:cNvPr id="17414"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7416"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5.</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これからの社会と税①</a:t>
            </a:r>
            <a:endParaRPr lang="ja-JP" altLang="en-US" dirty="0" smtClean="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7417" name="AutoShape 12"/>
          <p:cNvSpPr>
            <a:spLocks noChangeArrowheads="1"/>
          </p:cNvSpPr>
          <p:nvPr/>
        </p:nvSpPr>
        <p:spPr bwMode="auto">
          <a:xfrm>
            <a:off x="155575" y="990600"/>
            <a:ext cx="1824038" cy="395128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1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19"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0"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5" name="図 4"/>
          <p:cNvPicPr>
            <a:picLocks noChangeAspect="1"/>
          </p:cNvPicPr>
          <p:nvPr/>
        </p:nvPicPr>
        <p:blipFill>
          <a:blip r:embed="rId3"/>
          <a:stretch>
            <a:fillRect/>
          </a:stretch>
        </p:blipFill>
        <p:spPr>
          <a:xfrm>
            <a:off x="2462213" y="880239"/>
            <a:ext cx="5186362" cy="3890231"/>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sp>
        <p:nvSpPr>
          <p:cNvPr id="18436" name="Rectangle 3"/>
          <p:cNvSpPr>
            <a:spLocks noChangeArrowheads="1"/>
          </p:cNvSpPr>
          <p:nvPr/>
        </p:nvSpPr>
        <p:spPr bwMode="auto">
          <a:xfrm>
            <a:off x="228600" y="1066800"/>
            <a:ext cx="1679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ＭＳ ゴシック" panose="020B0609070205080204" pitchFamily="49" charset="-128"/>
                <a:ea typeface="HG創英角ｺﾞｼｯｸUB" panose="020B0909000000000000" pitchFamily="49" charset="-128"/>
              </a:rPr>
              <a:t>■</a:t>
            </a:r>
            <a:r>
              <a:rPr lang="ja-JP" altLang="en-US" sz="1000">
                <a:solidFill>
                  <a:srgbClr val="CC0000"/>
                </a:solidFill>
                <a:latin typeface="ＭＳ ゴシック" panose="020B0609070205080204" pitchFamily="49" charset="-128"/>
                <a:ea typeface="HG創英角ｺﾞｼｯｸUB" panose="020B0909000000000000" pitchFamily="49" charset="-128"/>
              </a:rPr>
              <a:t>ねらい</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これからの社会を考えるにあたって、現在の財政状況がどうなっているかを理解させる。</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ＭＳ ゴシック" panose="020B0609070205080204" pitchFamily="49" charset="-128"/>
                <a:ea typeface="HG創英角ｺﾞｼｯｸUB" panose="020B0909000000000000" pitchFamily="49" charset="-128"/>
              </a:rPr>
              <a:t>■学習内容</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国の借金の状況を知ることにより、公債発行による借金は、将来世代への負担の先送りになっていることを理解させる。</a:t>
            </a:r>
          </a:p>
          <a:p>
            <a:pPr eaLnBrk="1" hangingPunct="1">
              <a:spcBef>
                <a:spcPct val="0"/>
              </a:spcBef>
              <a:buFontTx/>
              <a:buNone/>
            </a:pPr>
            <a:r>
              <a:rPr lang="ja-JP" altLang="en-US" sz="1000">
                <a:latin typeface="ＭＳ 明朝" panose="02020609040205080304" pitchFamily="17" charset="-128"/>
                <a:ea typeface="HG創英角ｺﾞｼｯｸUB" panose="020B0909000000000000" pitchFamily="49" charset="-128"/>
              </a:rPr>
              <a:t>　また、国民負担率の国際比較を通じて、国民負担のあり方を考えさせる。</a:t>
            </a:r>
          </a:p>
        </p:txBody>
      </p:sp>
      <p:sp>
        <p:nvSpPr>
          <p:cNvPr id="18437" name="Rectangle 5"/>
          <p:cNvSpPr>
            <a:spLocks noChangeArrowheads="1"/>
          </p:cNvSpPr>
          <p:nvPr/>
        </p:nvSpPr>
        <p:spPr bwMode="auto">
          <a:xfrm>
            <a:off x="7086600" y="981075"/>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900">
                <a:solidFill>
                  <a:srgbClr val="C00000"/>
                </a:solidFill>
                <a:latin typeface="ＭＳ ゴシック" panose="020B0609070205080204" pitchFamily="49" charset="-128"/>
                <a:ea typeface="HG創英角ｺﾞｼｯｸUB" panose="020B0909000000000000" pitchFamily="49" charset="-128"/>
              </a:rPr>
              <a:t>■</a:t>
            </a:r>
            <a:r>
              <a:rPr lang="ja-JP" altLang="en-US" sz="900">
                <a:solidFill>
                  <a:srgbClr val="C00000"/>
                </a:solidFill>
                <a:latin typeface="ＭＳ ゴシック" panose="020B0609070205080204" pitchFamily="49" charset="-128"/>
                <a:ea typeface="HG創英角ｺﾞｼｯｸUB" panose="020B0909000000000000" pitchFamily="49" charset="-128"/>
              </a:rPr>
              <a:t>国民負担率</a:t>
            </a:r>
            <a:endParaRPr lang="ja-JP" altLang="en-US" sz="900">
              <a:latin typeface="ＭＳ ゴシック" panose="020B0609070205080204"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ＭＳ ゴシック" panose="020B0609070205080204" pitchFamily="49" charset="-128"/>
                <a:ea typeface="HG創英角ｺﾞｼｯｸUB" panose="020B0909000000000000" pitchFamily="49" charset="-128"/>
              </a:rPr>
              <a:t>　</a:t>
            </a:r>
            <a:r>
              <a:rPr lang="ja-JP" altLang="en-US" sz="900">
                <a:latin typeface="ＭＳ 明朝" panose="02020609040205080304" pitchFamily="17" charset="-128"/>
                <a:ea typeface="HG創英角ｺﾞｼｯｸUB" panose="020B0909000000000000" pitchFamily="49" charset="-128"/>
              </a:rPr>
              <a:t>日本の国民負担率は、主要先進諸国に比べて低い水準であるが、潜在的な国民負担率を見た場合、財政赤字対国民所得比が多く、負担が先送りされている。</a:t>
            </a:r>
          </a:p>
        </p:txBody>
      </p:sp>
      <p:sp>
        <p:nvSpPr>
          <p:cNvPr id="18438"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39"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40" name="Rectangle 12"/>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5.</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これからの社会と税②</a:t>
            </a:r>
            <a:endParaRPr lang="ja-JP" altLang="en-US" dirty="0" smtClean="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8441" name="AutoShape 14"/>
          <p:cNvSpPr>
            <a:spLocks noChangeArrowheads="1"/>
          </p:cNvSpPr>
          <p:nvPr/>
        </p:nvSpPr>
        <p:spPr bwMode="auto">
          <a:xfrm>
            <a:off x="155575" y="990600"/>
            <a:ext cx="1824038" cy="25828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2"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3"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p:cNvPicPr>
            <a:picLocks noChangeAspect="1"/>
          </p:cNvPicPr>
          <p:nvPr/>
        </p:nvPicPr>
        <p:blipFill>
          <a:blip r:embed="rId3"/>
          <a:stretch>
            <a:fillRect/>
          </a:stretch>
        </p:blipFill>
        <p:spPr>
          <a:xfrm>
            <a:off x="2126608" y="2216150"/>
            <a:ext cx="5226063" cy="392001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35188" y="990600"/>
            <a:ext cx="4842361" cy="3632200"/>
          </a:xfrm>
          <a:prstGeom prst="rect">
            <a:avLst/>
          </a:prstGeom>
          <a:ln>
            <a:solidFill>
              <a:srgbClr val="000000"/>
            </a:solidFill>
          </a:ln>
        </p:spPr>
      </p:pic>
      <p:pic>
        <p:nvPicPr>
          <p:cNvPr id="19458" name="Picture 63"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9"/>
          <p:cNvSpPr>
            <a:spLocks noChangeArrowheads="1"/>
          </p:cNvSpPr>
          <p:nvPr/>
        </p:nvSpPr>
        <p:spPr bwMode="auto">
          <a:xfrm>
            <a:off x="87313" y="6194425"/>
            <a:ext cx="34559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SzPct val="120000"/>
              <a:buFont typeface="Wingdings" panose="05000000000000000000" pitchFamily="2" charset="2"/>
              <a:buNone/>
            </a:pPr>
            <a:r>
              <a:rPr lang="ja-JP" altLang="en-US" sz="900">
                <a:latin typeface="Century" panose="02040604050505020304" pitchFamily="18" charset="0"/>
                <a:ea typeface="HG創英角ｺﾞｼｯｸUB" panose="020B0909000000000000" pitchFamily="49" charset="-128"/>
              </a:rPr>
              <a:t>　適正負担の原則</a:t>
            </a:r>
          </a:p>
          <a:p>
            <a:pPr eaLnBrk="1" hangingPunct="1">
              <a:lnSpc>
                <a:spcPct val="120000"/>
              </a:lnSpc>
              <a:spcBef>
                <a:spcPct val="0"/>
              </a:spcBef>
              <a:buSzPct val="120000"/>
              <a:buFont typeface="Wingdings" panose="05000000000000000000" pitchFamily="2" charset="2"/>
              <a:buNone/>
            </a:pPr>
            <a:r>
              <a:rPr lang="ja-JP" altLang="en-US" sz="900">
                <a:latin typeface="Century" panose="02040604050505020304" pitchFamily="18" charset="0"/>
                <a:ea typeface="HG創英角ｺﾞｼｯｸUB" panose="020B0909000000000000" pitchFamily="49" charset="-128"/>
              </a:rPr>
              <a:t>　　一人ひとりが受け取る公共サービスが異なるのだから、</a:t>
            </a:r>
          </a:p>
          <a:p>
            <a:pPr eaLnBrk="1" hangingPunct="1">
              <a:lnSpc>
                <a:spcPct val="120000"/>
              </a:lnSpc>
              <a:spcBef>
                <a:spcPct val="0"/>
              </a:spcBef>
              <a:buSzPct val="120000"/>
              <a:buFont typeface="Wingdings" panose="05000000000000000000" pitchFamily="2" charset="2"/>
              <a:buNone/>
            </a:pPr>
            <a:r>
              <a:rPr lang="ja-JP" altLang="en-US" sz="900">
                <a:latin typeface="Century" panose="02040604050505020304" pitchFamily="18" charset="0"/>
                <a:ea typeface="HG創英角ｺﾞｼｯｸUB" panose="020B0909000000000000" pitchFamily="49" charset="-128"/>
              </a:rPr>
              <a:t>　　受益の違いに応じて負担の仕方が異なる。</a:t>
            </a:r>
          </a:p>
        </p:txBody>
      </p:sp>
      <p:sp>
        <p:nvSpPr>
          <p:cNvPr id="19460"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sp>
        <p:nvSpPr>
          <p:cNvPr id="19461" name="Rectangle 3"/>
          <p:cNvSpPr>
            <a:spLocks noChangeArrowheads="1"/>
          </p:cNvSpPr>
          <p:nvPr/>
        </p:nvSpPr>
        <p:spPr bwMode="auto">
          <a:xfrm>
            <a:off x="228600" y="1066800"/>
            <a:ext cx="16795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ＭＳ ゴシック" panose="020B0609070205080204" pitchFamily="49" charset="-128"/>
                <a:ea typeface="HG創英角ｺﾞｼｯｸUB" panose="020B0909000000000000" pitchFamily="49" charset="-128"/>
              </a:rPr>
              <a:t>■</a:t>
            </a:r>
            <a:r>
              <a:rPr lang="ja-JP" altLang="en-US" sz="1000">
                <a:solidFill>
                  <a:srgbClr val="CC0000"/>
                </a:solidFill>
                <a:latin typeface="ＭＳ ゴシック" panose="020B0609070205080204" pitchFamily="49" charset="-128"/>
                <a:ea typeface="HG創英角ｺﾞｼｯｸUB" panose="020B0909000000000000" pitchFamily="49" charset="-128"/>
              </a:rPr>
              <a:t>ねらい</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今まで学習したことを通して、公共サービスのあり方、社会や国のあり方を、生徒なりに考えさせる。</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ＭＳ ゴシック" panose="020B0609070205080204" pitchFamily="49" charset="-128"/>
                <a:ea typeface="HG創英角ｺﾞｼｯｸUB" panose="020B0909000000000000" pitchFamily="49" charset="-128"/>
              </a:rPr>
              <a:t>■学習内容</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税をとおして、社会に対する関心を持たせるとともに、社会への参画意識を醸成する。</a:t>
            </a:r>
            <a:endParaRPr lang="ja-JP" altLang="ja-JP" sz="1000">
              <a:latin typeface="ＭＳ 明朝" panose="02020609040205080304" pitchFamily="17" charset="-128"/>
              <a:ea typeface="HG創英角ｺﾞｼｯｸUB" panose="020B0909000000000000" pitchFamily="49" charset="-128"/>
            </a:endParaRPr>
          </a:p>
        </p:txBody>
      </p:sp>
      <p:sp>
        <p:nvSpPr>
          <p:cNvPr id="19462"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3"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9464" name="Rectangle 1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6.</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発展</a:t>
            </a:r>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今までの議論から一歩踏み込んでみよう</a:t>
            </a:r>
          </a:p>
        </p:txBody>
      </p:sp>
      <p:sp>
        <p:nvSpPr>
          <p:cNvPr id="19465" name="Rectangle 11"/>
          <p:cNvSpPr>
            <a:spLocks noChangeArrowheads="1"/>
          </p:cNvSpPr>
          <p:nvPr/>
        </p:nvSpPr>
        <p:spPr bwMode="auto">
          <a:xfrm>
            <a:off x="0" y="4797425"/>
            <a:ext cx="4572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tabLst>
                <a:tab pos="180975" algn="l"/>
              </a:tabLst>
              <a:defRPr kumimoji="1" sz="3200">
                <a:solidFill>
                  <a:schemeClr val="tx1"/>
                </a:solidFill>
                <a:latin typeface="Times" panose="02020603050405020304" pitchFamily="18" charset="0"/>
                <a:ea typeface="Osaka" charset="-128"/>
              </a:defRPr>
            </a:lvl1pPr>
            <a:lvl2pPr marL="742950" indent="-285750">
              <a:spcBef>
                <a:spcPct val="20000"/>
              </a:spcBef>
              <a:buChar char="–"/>
              <a:tabLst>
                <a:tab pos="180975" algn="l"/>
              </a:tabLst>
              <a:defRPr kumimoji="1" sz="2800">
                <a:solidFill>
                  <a:schemeClr val="tx1"/>
                </a:solidFill>
                <a:latin typeface="Times" panose="02020603050405020304" pitchFamily="18" charset="0"/>
                <a:ea typeface="Osaka" charset="-128"/>
              </a:defRPr>
            </a:lvl2pPr>
            <a:lvl3pPr marL="1143000" indent="-228600">
              <a:spcBef>
                <a:spcPct val="20000"/>
              </a:spcBef>
              <a:buChar char="•"/>
              <a:tabLst>
                <a:tab pos="180975" algn="l"/>
              </a:tabLst>
              <a:defRPr kumimoji="1" sz="2400">
                <a:solidFill>
                  <a:schemeClr val="tx1"/>
                </a:solidFill>
                <a:latin typeface="Times" panose="02020603050405020304" pitchFamily="18" charset="0"/>
                <a:ea typeface="Osaka" charset="-128"/>
              </a:defRPr>
            </a:lvl3pPr>
            <a:lvl4pPr marL="1600200" indent="-228600">
              <a:spcBef>
                <a:spcPct val="20000"/>
              </a:spcBef>
              <a:buChar char="–"/>
              <a:tabLst>
                <a:tab pos="180975" algn="l"/>
              </a:tabLst>
              <a:defRPr kumimoji="1" sz="2000">
                <a:solidFill>
                  <a:schemeClr val="tx1"/>
                </a:solidFill>
                <a:latin typeface="Times" panose="02020603050405020304" pitchFamily="18" charset="0"/>
                <a:ea typeface="Osaka" charset="-128"/>
              </a:defRPr>
            </a:lvl4pPr>
            <a:lvl5pPr marL="2057400" indent="-228600">
              <a:spcBef>
                <a:spcPct val="20000"/>
              </a:spcBef>
              <a:buChar char="»"/>
              <a:tabLst>
                <a:tab pos="180975" algn="l"/>
              </a:tabLst>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ＭＳ ゴシック" panose="020B0609070205080204" pitchFamily="49" charset="-128"/>
                <a:ea typeface="HG創英角ｺﾞｼｯｸUB" panose="020B0909000000000000" pitchFamily="49" charset="-128"/>
              </a:rPr>
              <a:t>■</a:t>
            </a:r>
            <a:r>
              <a:rPr lang="ja-JP" altLang="en-US" sz="1000">
                <a:solidFill>
                  <a:srgbClr val="C00000"/>
                </a:solidFill>
                <a:latin typeface="ＭＳ ゴシック" panose="020B0609070205080204" pitchFamily="49" charset="-128"/>
                <a:ea typeface="HG創英角ｺﾞｼｯｸUB" panose="020B0909000000000000" pitchFamily="49" charset="-128"/>
              </a:rPr>
              <a:t>「受益」と「負担」</a:t>
            </a:r>
            <a:endParaRPr lang="ja-JP" altLang="en-US" sz="1000">
              <a:latin typeface="ＭＳ ゴシック" panose="020B0609070205080204" pitchFamily="49" charset="-128"/>
              <a:ea typeface="HG創英角ｺﾞｼｯｸUB" panose="020B0909000000000000" pitchFamily="49" charset="-128"/>
            </a:endParaRPr>
          </a:p>
          <a:p>
            <a:pPr eaLnBrk="1" hangingPunct="1">
              <a:lnSpc>
                <a:spcPct val="140000"/>
              </a:lnSpc>
              <a:spcBef>
                <a:spcPct val="0"/>
              </a:spcBef>
              <a:buSzPct val="120000"/>
              <a:buFont typeface="Wingdings" panose="05000000000000000000" pitchFamily="2" charset="2"/>
              <a:buChar char="l"/>
            </a:pPr>
            <a:r>
              <a:rPr lang="ja-JP" altLang="en-US" sz="900">
                <a:latin typeface="Century" panose="02040604050505020304" pitchFamily="18" charset="0"/>
                <a:ea typeface="HG創英角ｺﾞｼｯｸUB" panose="020B0909000000000000" pitchFamily="49" charset="-128"/>
              </a:rPr>
              <a:t>　例えば、一般のゴミは皆が毎日のように出すので、いちいち料金を集めると煩雑になるので税金でまかなっている。しかし、特定の人が、たまに出す粗大ゴミのようなものは、その人に特に余計な費用がかかるので、料金でその費用を集めることになる。</a:t>
            </a:r>
            <a:br>
              <a:rPr lang="ja-JP" altLang="en-US" sz="900">
                <a:latin typeface="Century" panose="02040604050505020304" pitchFamily="18" charset="0"/>
                <a:ea typeface="HG創英角ｺﾞｼｯｸUB" panose="020B0909000000000000" pitchFamily="49" charset="-128"/>
              </a:rPr>
            </a:br>
            <a:r>
              <a:rPr lang="ja-JP" altLang="en-US" sz="900">
                <a:latin typeface="Century" panose="02040604050505020304" pitchFamily="18" charset="0"/>
                <a:ea typeface="HG創英角ｺﾞｼｯｸUB" panose="020B0909000000000000" pitchFamily="49" charset="-128"/>
              </a:rPr>
              <a:t>　同じように、日常生活で使う普通の道路は、税金で造り無料で利用できるが、目的地に早く到着するための高速道路は、特別の料金を支払う。</a:t>
            </a:r>
          </a:p>
        </p:txBody>
      </p:sp>
      <p:sp>
        <p:nvSpPr>
          <p:cNvPr id="19466" name="AutoShape 13"/>
          <p:cNvSpPr>
            <a:spLocks noChangeArrowheads="1"/>
          </p:cNvSpPr>
          <p:nvPr/>
        </p:nvSpPr>
        <p:spPr bwMode="auto">
          <a:xfrm>
            <a:off x="155575" y="990600"/>
            <a:ext cx="1824038" cy="21510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9467" name="Rectangle 55"/>
          <p:cNvSpPr>
            <a:spLocks noChangeArrowheads="1"/>
          </p:cNvSpPr>
          <p:nvPr/>
        </p:nvSpPr>
        <p:spPr bwMode="auto">
          <a:xfrm>
            <a:off x="4533900" y="5013325"/>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SzPct val="120000"/>
              <a:buFont typeface="Wingdings" panose="05000000000000000000" pitchFamily="2" charset="2"/>
              <a:buChar char="l"/>
            </a:pPr>
            <a:r>
              <a:rPr lang="ja-JP" altLang="en-US" sz="900">
                <a:latin typeface="Century" panose="02040604050505020304" pitchFamily="18" charset="0"/>
                <a:ea typeface="HG創英角ｺﾞｼｯｸUB" panose="020B0909000000000000" pitchFamily="49" charset="-128"/>
              </a:rPr>
              <a:t>　公共財は、非競合性・非排除性の２つの性質により、（純粋）公共財・準公共財に分けられる。上記の例のような準公共財の場合、「税金」と「料金」という問題が生じる。</a:t>
            </a:r>
          </a:p>
          <a:p>
            <a:pPr eaLnBrk="1" hangingPunct="1">
              <a:lnSpc>
                <a:spcPct val="140000"/>
              </a:lnSpc>
              <a:spcBef>
                <a:spcPct val="0"/>
              </a:spcBef>
              <a:buSzPct val="120000"/>
              <a:buFont typeface="Wingdings" panose="05000000000000000000" pitchFamily="2" charset="2"/>
              <a:buChar char="l"/>
            </a:pPr>
            <a:endParaRPr lang="ja-JP" altLang="en-US" sz="900">
              <a:latin typeface="Century" panose="02040604050505020304" pitchFamily="18" charset="0"/>
              <a:ea typeface="HG創英角ｺﾞｼｯｸUB" panose="020B0909000000000000" pitchFamily="49" charset="-128"/>
            </a:endParaRPr>
          </a:p>
          <a:p>
            <a:pPr eaLnBrk="1" hangingPunct="1">
              <a:lnSpc>
                <a:spcPct val="140000"/>
              </a:lnSpc>
              <a:spcBef>
                <a:spcPct val="0"/>
              </a:spcBef>
              <a:buSzPct val="120000"/>
              <a:buFont typeface="Wingdings" panose="05000000000000000000" pitchFamily="2" charset="2"/>
              <a:buChar char="l"/>
            </a:pPr>
            <a:r>
              <a:rPr lang="ja-JP" altLang="en-US" sz="900">
                <a:latin typeface="Century" panose="02040604050505020304" pitchFamily="18" charset="0"/>
                <a:ea typeface="HG創英角ｺﾞｼｯｸUB" panose="020B0909000000000000" pitchFamily="49" charset="-128"/>
              </a:rPr>
              <a:t>　どこまで「公共サービス」として提供し、税金で負担すべきか、「受益」（公共サービス）と「税負担」の在り方を考え、国民（納税者）が選択する。</a:t>
            </a:r>
          </a:p>
          <a:p>
            <a:pPr eaLnBrk="1" hangingPunct="1">
              <a:lnSpc>
                <a:spcPct val="140000"/>
              </a:lnSpc>
              <a:spcBef>
                <a:spcPct val="0"/>
              </a:spcBef>
              <a:buSzPct val="120000"/>
              <a:buFont typeface="Wingdings" panose="05000000000000000000" pitchFamily="2" charset="2"/>
              <a:buChar char="l"/>
            </a:pPr>
            <a:endParaRPr lang="ja-JP" altLang="en-US" sz="900">
              <a:latin typeface="Century" panose="02040604050505020304" pitchFamily="18" charset="0"/>
              <a:ea typeface="HG創英角ｺﾞｼｯｸUB" panose="020B0909000000000000" pitchFamily="49" charset="-128"/>
            </a:endParaRPr>
          </a:p>
          <a:p>
            <a:pPr eaLnBrk="1" hangingPunct="1">
              <a:lnSpc>
                <a:spcPct val="140000"/>
              </a:lnSpc>
              <a:spcBef>
                <a:spcPct val="0"/>
              </a:spcBef>
              <a:buSzPct val="120000"/>
              <a:buFont typeface="Wingdings" panose="05000000000000000000" pitchFamily="2" charset="2"/>
              <a:buChar char="l"/>
            </a:pPr>
            <a:endParaRPr lang="en-US" altLang="ja-JP" sz="900">
              <a:latin typeface="Century" panose="02040604050505020304" pitchFamily="18" charset="0"/>
              <a:ea typeface="HG創英角ｺﾞｼｯｸUB" panose="020B0909000000000000" pitchFamily="49" charset="-128"/>
            </a:endParaRPr>
          </a:p>
        </p:txBody>
      </p:sp>
      <p:sp>
        <p:nvSpPr>
          <p:cNvPr id="19468" name="Line 56"/>
          <p:cNvSpPr>
            <a:spLocks noChangeShapeType="1"/>
          </p:cNvSpPr>
          <p:nvPr/>
        </p:nvSpPr>
        <p:spPr bwMode="auto">
          <a:xfrm>
            <a:off x="4532313" y="5029200"/>
            <a:ext cx="0" cy="16764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469" name="AutoShape 60"/>
          <p:cNvSpPr>
            <a:spLocks noChangeArrowheads="1"/>
          </p:cNvSpPr>
          <p:nvPr/>
        </p:nvSpPr>
        <p:spPr bwMode="auto">
          <a:xfrm>
            <a:off x="158750" y="6238875"/>
            <a:ext cx="3168650" cy="574675"/>
          </a:xfrm>
          <a:prstGeom prst="roundRect">
            <a:avLst>
              <a:gd name="adj" fmla="val 6394"/>
            </a:avLst>
          </a:prstGeom>
          <a:noFill/>
          <a:ln w="63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8"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77900"/>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0485" name="Rectangle 5"/>
          <p:cNvSpPr>
            <a:spLocks noChangeArrowheads="1"/>
          </p:cNvSpPr>
          <p:nvPr/>
        </p:nvSpPr>
        <p:spPr bwMode="auto">
          <a:xfrm>
            <a:off x="179388" y="1052513"/>
            <a:ext cx="18716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私たちが、これからも健康で文化的な生活を送るためには、税の在り方を一人ひとりが真剣に考えていく必要があることを理解させる。</a:t>
            </a:r>
          </a:p>
        </p:txBody>
      </p:sp>
      <p:sp>
        <p:nvSpPr>
          <p:cNvPr id="20486" name="Line 1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7" name="Line 1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8" name="Rectangle 18"/>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0489" name="AutoShape 29"/>
          <p:cNvSpPr>
            <a:spLocks noChangeArrowheads="1"/>
          </p:cNvSpPr>
          <p:nvPr/>
        </p:nvSpPr>
        <p:spPr bwMode="auto">
          <a:xfrm>
            <a:off x="179388" y="990600"/>
            <a:ext cx="1824037" cy="12144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9144000" cy="685800"/>
            <a:chOff x="0" y="3213"/>
            <a:chExt cx="5760" cy="470"/>
          </a:xfrm>
        </p:grpSpPr>
        <p:sp>
          <p:nvSpPr>
            <p:cNvPr id="21519" name="Rectangle 3"/>
            <p:cNvSpPr>
              <a:spLocks noChangeArrowheads="1"/>
            </p:cNvSpPr>
            <p:nvPr/>
          </p:nvSpPr>
          <p:spPr bwMode="auto">
            <a:xfrm>
              <a:off x="0" y="3213"/>
              <a:ext cx="5760" cy="40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20" name="Rectangle 4"/>
            <p:cNvSpPr>
              <a:spLocks noChangeArrowheads="1"/>
            </p:cNvSpPr>
            <p:nvPr/>
          </p:nvSpPr>
          <p:spPr bwMode="auto">
            <a:xfrm>
              <a:off x="0" y="3621"/>
              <a:ext cx="5760" cy="62"/>
            </a:xfrm>
            <a:prstGeom prst="rect">
              <a:avLst/>
            </a:prstGeom>
            <a:gradFill rotWithShape="1">
              <a:gsLst>
                <a:gs pos="0">
                  <a:srgbClr val="CC0000"/>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sp>
        <p:nvSpPr>
          <p:cNvPr id="21507" name="Rectangle 5"/>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21508" name="Rectangle 6"/>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地方の歳入の内訳がどうなっているのかを理解させる。</a:t>
            </a:r>
          </a:p>
        </p:txBody>
      </p:sp>
      <p:sp>
        <p:nvSpPr>
          <p:cNvPr id="21509" name="Rectangle 7"/>
          <p:cNvSpPr>
            <a:spLocks noChangeArrowheads="1"/>
          </p:cNvSpPr>
          <p:nvPr/>
        </p:nvSpPr>
        <p:spPr bwMode="auto">
          <a:xfrm>
            <a:off x="2124075" y="4868863"/>
            <a:ext cx="61198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地方交付税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各地方公共団体は，その地域の経済状況や規模によって，地方税収など財政力に差が生じる。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そこで、地域ごとの住民に対する公共サービスに差がでないよう，国が各地方公共団体の財政力の差を調整するために支出するものである。</a:t>
            </a:r>
          </a:p>
        </p:txBody>
      </p:sp>
      <p:sp>
        <p:nvSpPr>
          <p:cNvPr id="21510" name="Rectangle 8"/>
          <p:cNvSpPr>
            <a:spLocks noChangeArrowheads="1"/>
          </p:cNvSpPr>
          <p:nvPr/>
        </p:nvSpPr>
        <p:spPr bwMode="auto">
          <a:xfrm>
            <a:off x="2124075" y="5856288"/>
            <a:ext cx="60483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国庫支出金</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国と地方公共団体が協力して行う事業の財源にあてるため、国が補助金・負担金として支出するものである。</a:t>
            </a:r>
          </a:p>
        </p:txBody>
      </p:sp>
      <p:sp>
        <p:nvSpPr>
          <p:cNvPr id="21511" name="Line 9">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10">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3" name="Rectangle 11"/>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1514" name="AutoShape 12"/>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15" name="Rectangle 13"/>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sp>
        <p:nvSpPr>
          <p:cNvPr id="21516" name="Rectangle 14"/>
          <p:cNvSpPr>
            <a:spLocks noChangeArrowheads="1"/>
          </p:cNvSpPr>
          <p:nvPr/>
        </p:nvSpPr>
        <p:spPr bwMode="auto">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a:solidFill>
                  <a:schemeClr val="bg1"/>
                </a:solidFill>
                <a:latin typeface="ＭＳ ゴシック" panose="020B0609070205080204" pitchFamily="49" charset="-128"/>
                <a:ea typeface="ＭＳ ゴシック" panose="020B0609070205080204" pitchFamily="49" charset="-128"/>
              </a:rPr>
              <a:t>サイドストーリー</a:t>
            </a:r>
          </a:p>
        </p:txBody>
      </p:sp>
      <p:sp>
        <p:nvSpPr>
          <p:cNvPr id="21517"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p:cNvPicPr>
            <a:picLocks noChangeAspect="1"/>
          </p:cNvPicPr>
          <p:nvPr/>
        </p:nvPicPr>
        <p:blipFill>
          <a:blip r:embed="rId2"/>
          <a:stretch>
            <a:fillRect/>
          </a:stretch>
        </p:blipFill>
        <p:spPr>
          <a:xfrm>
            <a:off x="2360613" y="990600"/>
            <a:ext cx="4992687" cy="374495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 name="Object 2"/>
          <p:cNvGraphicFramePr>
            <a:graphicFrameLocks noChangeAspect="1"/>
          </p:cNvGraphicFramePr>
          <p:nvPr/>
        </p:nvGraphicFramePr>
        <p:xfrm>
          <a:off x="2798763" y="1171575"/>
          <a:ext cx="3813175" cy="5105400"/>
        </p:xfrm>
        <a:graphic>
          <a:graphicData uri="http://schemas.openxmlformats.org/presentationml/2006/ole">
            <mc:AlternateContent xmlns:mc="http://schemas.openxmlformats.org/markup-compatibility/2006">
              <mc:Choice xmlns:v="urn:schemas-microsoft-com:vml" Requires="v">
                <p:oleObj spid="_x0000_s4127" name="ワークシート" r:id="rId4" imgW="4533900" imgH="6067349" progId="Excel.Sheet.8">
                  <p:embed/>
                </p:oleObj>
              </mc:Choice>
              <mc:Fallback>
                <p:oleObj name="ワークシート" r:id="rId4" imgW="4533900" imgH="60673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763" y="1171575"/>
                        <a:ext cx="3813175"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6"/>
          <p:cNvSpPr>
            <a:spLocks noChangeArrowheads="1"/>
          </p:cNvSpPr>
          <p:nvPr/>
        </p:nvSpPr>
        <p:spPr bwMode="auto">
          <a:xfrm>
            <a:off x="201613" y="4076700"/>
            <a:ext cx="220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「税の本質」</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税の使い道を監視する（関心を持つ）</a:t>
            </a:r>
          </a:p>
        </p:txBody>
      </p:sp>
      <p:sp>
        <p:nvSpPr>
          <p:cNvPr id="4101" name="Rectangle 7"/>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sp>
        <p:nvSpPr>
          <p:cNvPr id="4102" name="AutoShape 8"/>
          <p:cNvSpPr>
            <a:spLocks noChangeArrowheads="1"/>
          </p:cNvSpPr>
          <p:nvPr/>
        </p:nvSpPr>
        <p:spPr bwMode="auto">
          <a:xfrm>
            <a:off x="230188" y="989013"/>
            <a:ext cx="2286000" cy="48006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4103" name="Rectangle 9"/>
          <p:cNvSpPr>
            <a:spLocks noChangeArrowheads="1"/>
          </p:cNvSpPr>
          <p:nvPr/>
        </p:nvSpPr>
        <p:spPr bwMode="auto">
          <a:xfrm>
            <a:off x="152400" y="11430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パワーポイント教材を</a:t>
            </a:r>
          </a:p>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活用されるに当たってのお願い</a:t>
            </a:r>
          </a:p>
        </p:txBody>
      </p:sp>
      <p:sp>
        <p:nvSpPr>
          <p:cNvPr id="4104" name="Rectangle 10"/>
          <p:cNvSpPr>
            <a:spLocks noChangeArrowheads="1"/>
          </p:cNvSpPr>
          <p:nvPr/>
        </p:nvSpPr>
        <p:spPr bwMode="auto">
          <a:xfrm>
            <a:off x="228600" y="1611313"/>
            <a:ext cx="2286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この副教材は、生徒に「税の本質」を学ばせることを念頭において作成しています。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基本的には、パワーポイント教材の差し替えは、授業をされる方の自由としていますが、「税の本質」を考えさせる、授業構成案の２</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９については、授業に取り入れていただきますようお願いします。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なお、学習を進めるに当たっては、生徒に自由に意見を発表させ、主体的に考えさせることに重点を置いたものになるよう配意願います。</a:t>
            </a:r>
          </a:p>
        </p:txBody>
      </p:sp>
      <p:sp>
        <p:nvSpPr>
          <p:cNvPr id="4105" name="Line 1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4106" name="Line 1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107" name="Rectangle 13"/>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授業構成案</a:t>
            </a:r>
          </a:p>
        </p:txBody>
      </p:sp>
      <p:sp>
        <p:nvSpPr>
          <p:cNvPr id="4108" name="Text Box 14"/>
          <p:cNvSpPr txBox="1">
            <a:spLocks noChangeArrowheads="1"/>
          </p:cNvSpPr>
          <p:nvPr/>
        </p:nvSpPr>
        <p:spPr bwMode="auto">
          <a:xfrm>
            <a:off x="2954338" y="900113"/>
            <a:ext cx="9461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latin typeface="ＭＳ ゴシック" panose="020B0609070205080204" pitchFamily="49" charset="-128"/>
                <a:ea typeface="ＭＳ ゴシック" panose="020B0609070205080204" pitchFamily="49" charset="-128"/>
              </a:rPr>
              <a:t>授業構成案</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19</a:t>
            </a:r>
          </a:p>
        </p:txBody>
      </p:sp>
      <p:sp>
        <p:nvSpPr>
          <p:cNvPr id="22532" name="Rectangle 5"/>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地方の歳出の内訳がどうなっているのかを理解させる。</a:t>
            </a:r>
          </a:p>
        </p:txBody>
      </p:sp>
      <p:sp>
        <p:nvSpPr>
          <p:cNvPr id="22533" name="Line 13">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14">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2535" name="Rectangle 16"/>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　地方の財政②歳出</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2536" name="AutoShape 24"/>
          <p:cNvSpPr>
            <a:spLocks noChangeArrowheads="1"/>
          </p:cNvSpPr>
          <p:nvPr/>
        </p:nvSpPr>
        <p:spPr bwMode="auto">
          <a:xfrm>
            <a:off x="155575" y="990600"/>
            <a:ext cx="1824038" cy="8540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37" name="Rectangle 34"/>
          <p:cNvSpPr>
            <a:spLocks noChangeArrowheads="1"/>
          </p:cNvSpPr>
          <p:nvPr/>
        </p:nvSpPr>
        <p:spPr bwMode="auto">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a:solidFill>
                  <a:schemeClr val="accent1"/>
                </a:solidFill>
                <a:latin typeface="ＭＳ ゴシック" panose="020B0609070205080204" pitchFamily="49" charset="-128"/>
                <a:ea typeface="ＭＳ ゴシック" panose="020B0609070205080204" pitchFamily="49" charset="-128"/>
              </a:rPr>
              <a:t>サイドストーリー</a:t>
            </a:r>
          </a:p>
        </p:txBody>
      </p:sp>
      <p:sp>
        <p:nvSpPr>
          <p:cNvPr id="22538" name="Rectangle 37"/>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sp>
        <p:nvSpPr>
          <p:cNvPr id="2253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4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p:cNvPicPr>
            <a:picLocks noChangeAspect="1"/>
          </p:cNvPicPr>
          <p:nvPr/>
        </p:nvPicPr>
        <p:blipFill>
          <a:blip r:embed="rId3"/>
          <a:stretch>
            <a:fillRect/>
          </a:stretch>
        </p:blipFill>
        <p:spPr>
          <a:xfrm>
            <a:off x="2205038" y="1712897"/>
            <a:ext cx="5865828" cy="4399891"/>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sp>
        <p:nvSpPr>
          <p:cNvPr id="5124" name="Rectangle 5"/>
          <p:cNvSpPr>
            <a:spLocks noChangeArrowheads="1"/>
          </p:cNvSpPr>
          <p:nvPr/>
        </p:nvSpPr>
        <p:spPr bwMode="auto">
          <a:xfrm>
            <a:off x="155575" y="1066800"/>
            <a:ext cx="18240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税についての学習を始めるにあたって、身近な税を自由に発表させることにより、まず、税に興味をもたせる。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なのかを考えさせるためのきっかけとするため、自分たちの身の回りにある税を自由に発表させ、なぜ、いろいろな税があるのかを考えさせる。（ここでは、税の種類等について、あえて説明する必要はない。）</a:t>
            </a:r>
          </a:p>
        </p:txBody>
      </p:sp>
      <p:sp>
        <p:nvSpPr>
          <p:cNvPr id="5125" name="AutoShape 6"/>
          <p:cNvSpPr>
            <a:spLocks noChangeArrowheads="1"/>
          </p:cNvSpPr>
          <p:nvPr/>
        </p:nvSpPr>
        <p:spPr bwMode="auto">
          <a:xfrm>
            <a:off x="155575" y="990600"/>
            <a:ext cx="1824038" cy="30146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6" name="Rectangle 10"/>
          <p:cNvSpPr>
            <a:spLocks noChangeArrowheads="1"/>
          </p:cNvSpPr>
          <p:nvPr/>
        </p:nvSpPr>
        <p:spPr bwMode="auto">
          <a:xfrm>
            <a:off x="1920875" y="5270500"/>
            <a:ext cx="42672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7" name="Rectangle 11"/>
          <p:cNvSpPr>
            <a:spLocks noChangeArrowheads="1"/>
          </p:cNvSpPr>
          <p:nvPr/>
        </p:nvSpPr>
        <p:spPr bwMode="auto">
          <a:xfrm>
            <a:off x="1920875" y="52578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所得税、法人税、相続税、贈与税、消費税、酒税、たばこ税、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自動車重量税、印紙税、登録免許税、関税など</a:t>
            </a:r>
          </a:p>
        </p:txBody>
      </p:sp>
      <p:sp>
        <p:nvSpPr>
          <p:cNvPr id="5128" name="Rectangle 12"/>
          <p:cNvSpPr>
            <a:spLocks noChangeArrowheads="1"/>
          </p:cNvSpPr>
          <p:nvPr/>
        </p:nvSpPr>
        <p:spPr bwMode="auto">
          <a:xfrm>
            <a:off x="1920875" y="5715000"/>
            <a:ext cx="42672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9" name="Rectangle 13"/>
          <p:cNvSpPr>
            <a:spLocks noChangeArrowheads="1"/>
          </p:cNvSpPr>
          <p:nvPr/>
        </p:nvSpPr>
        <p:spPr bwMode="auto">
          <a:xfrm>
            <a:off x="1920875" y="6172200"/>
            <a:ext cx="42672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0" name="Rectangle 14"/>
          <p:cNvSpPr>
            <a:spLocks noChangeArrowheads="1"/>
          </p:cNvSpPr>
          <p:nvPr/>
        </p:nvSpPr>
        <p:spPr bwMode="auto">
          <a:xfrm>
            <a:off x="1920875" y="5702300"/>
            <a:ext cx="434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道府県民税、事業税、自動車税、固定資産税（特例分）、地方消費税、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不動産取得税、道府県たばこ税、ゴルフ場利用税、自動車取得税など</a:t>
            </a:r>
          </a:p>
        </p:txBody>
      </p:sp>
      <p:sp>
        <p:nvSpPr>
          <p:cNvPr id="5131" name="Rectangle 15"/>
          <p:cNvSpPr>
            <a:spLocks noChangeArrowheads="1"/>
          </p:cNvSpPr>
          <p:nvPr/>
        </p:nvSpPr>
        <p:spPr bwMode="auto">
          <a:xfrm>
            <a:off x="1920875" y="6221413"/>
            <a:ext cx="4800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ＭＳ ゴシック" panose="020B0609070205080204" pitchFamily="49" charset="-128"/>
                <a:ea typeface="ＭＳ ゴシック" panose="020B0609070205080204" pitchFamily="49" charset="-128"/>
              </a:rPr>
              <a:t>市町村民税、固定資産税、事業所税、軽自動車税、市町村たばこ税、入湯税など</a:t>
            </a:r>
          </a:p>
        </p:txBody>
      </p:sp>
      <p:sp>
        <p:nvSpPr>
          <p:cNvPr id="5132" name="Rectangle 16"/>
          <p:cNvSpPr>
            <a:spLocks noChangeArrowheads="1"/>
          </p:cNvSpPr>
          <p:nvPr/>
        </p:nvSpPr>
        <p:spPr bwMode="auto">
          <a:xfrm>
            <a:off x="777875" y="5270500"/>
            <a:ext cx="10668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3" name="Rectangle 17"/>
          <p:cNvSpPr>
            <a:spLocks noChangeArrowheads="1"/>
          </p:cNvSpPr>
          <p:nvPr/>
        </p:nvSpPr>
        <p:spPr bwMode="auto">
          <a:xfrm>
            <a:off x="1158875" y="5715000"/>
            <a:ext cx="6858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4" name="Rectangle 18"/>
          <p:cNvSpPr>
            <a:spLocks noChangeArrowheads="1"/>
          </p:cNvSpPr>
          <p:nvPr/>
        </p:nvSpPr>
        <p:spPr bwMode="auto">
          <a:xfrm>
            <a:off x="1158875" y="6172200"/>
            <a:ext cx="6858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5" name="Rectangle 19"/>
          <p:cNvSpPr>
            <a:spLocks noChangeArrowheads="1"/>
          </p:cNvSpPr>
          <p:nvPr/>
        </p:nvSpPr>
        <p:spPr bwMode="auto">
          <a:xfrm>
            <a:off x="1196975" y="57912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道府県税</a:t>
            </a:r>
          </a:p>
        </p:txBody>
      </p:sp>
      <p:sp>
        <p:nvSpPr>
          <p:cNvPr id="5136" name="Rectangle 20"/>
          <p:cNvSpPr>
            <a:spLocks noChangeArrowheads="1"/>
          </p:cNvSpPr>
          <p:nvPr/>
        </p:nvSpPr>
        <p:spPr bwMode="auto">
          <a:xfrm>
            <a:off x="1196975" y="62484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市町村税</a:t>
            </a:r>
          </a:p>
        </p:txBody>
      </p:sp>
      <p:sp>
        <p:nvSpPr>
          <p:cNvPr id="5137" name="Rectangle 21"/>
          <p:cNvSpPr>
            <a:spLocks noChangeArrowheads="1"/>
          </p:cNvSpPr>
          <p:nvPr/>
        </p:nvSpPr>
        <p:spPr bwMode="auto">
          <a:xfrm>
            <a:off x="1082675" y="5375275"/>
            <a:ext cx="415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7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国税</a:t>
            </a:r>
          </a:p>
        </p:txBody>
      </p:sp>
      <p:sp>
        <p:nvSpPr>
          <p:cNvPr id="5138" name="Rectangle 22"/>
          <p:cNvSpPr>
            <a:spLocks noChangeArrowheads="1"/>
          </p:cNvSpPr>
          <p:nvPr/>
        </p:nvSpPr>
        <p:spPr bwMode="auto">
          <a:xfrm>
            <a:off x="777875" y="5715000"/>
            <a:ext cx="304800" cy="838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9" name="Rectangle 23"/>
          <p:cNvSpPr>
            <a:spLocks noChangeArrowheads="1"/>
          </p:cNvSpPr>
          <p:nvPr/>
        </p:nvSpPr>
        <p:spPr bwMode="auto">
          <a:xfrm>
            <a:off x="762000" y="58674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地方税</a:t>
            </a:r>
          </a:p>
        </p:txBody>
      </p:sp>
      <p:sp>
        <p:nvSpPr>
          <p:cNvPr id="5140" name="Rectangle 24"/>
          <p:cNvSpPr>
            <a:spLocks noChangeArrowheads="1"/>
          </p:cNvSpPr>
          <p:nvPr/>
        </p:nvSpPr>
        <p:spPr bwMode="auto">
          <a:xfrm>
            <a:off x="685800" y="503237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税の種類</a:t>
            </a:r>
          </a:p>
        </p:txBody>
      </p:sp>
      <p:sp>
        <p:nvSpPr>
          <p:cNvPr id="5141" name="Rectangle 27"/>
          <p:cNvSpPr>
            <a:spLocks noChangeArrowheads="1"/>
          </p:cNvSpPr>
          <p:nvPr/>
        </p:nvSpPr>
        <p:spPr bwMode="auto">
          <a:xfrm>
            <a:off x="609600" y="4876800"/>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参考</a:t>
            </a:r>
            <a:r>
              <a:rPr lang="en-US" altLang="ja-JP" sz="1000">
                <a:latin typeface="HG創英角ｺﾞｼｯｸUB" panose="020B0909000000000000" pitchFamily="49" charset="-128"/>
                <a:ea typeface="HG創英角ｺﾞｼｯｸUB" panose="020B0909000000000000" pitchFamily="49" charset="-128"/>
              </a:rPr>
              <a:t>〕</a:t>
            </a:r>
            <a:endParaRPr lang="en-US" altLang="ja-JP" sz="100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5142" name="Line 3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43" name="Line 3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44" name="Rectangle 34"/>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5145" name="Rectangle 46"/>
          <p:cNvSpPr>
            <a:spLocks noChangeArrowheads="1"/>
          </p:cNvSpPr>
          <p:nvPr/>
        </p:nvSpPr>
        <p:spPr bwMode="auto">
          <a:xfrm>
            <a:off x="6588125" y="5026025"/>
            <a:ext cx="23510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税の分類方法</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「どこに納めるか」による分類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→国税・地方税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「何に対して課税するか」による分類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→所得課税・消費課税・資産課税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「納め方」による分類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→直接税・間接税</a:t>
            </a:r>
          </a:p>
        </p:txBody>
      </p:sp>
      <p:sp>
        <p:nvSpPr>
          <p:cNvPr id="5146" name="Rectangle 47"/>
          <p:cNvSpPr>
            <a:spLocks noChangeArrowheads="1"/>
          </p:cNvSpPr>
          <p:nvPr/>
        </p:nvSpPr>
        <p:spPr bwMode="auto">
          <a:xfrm>
            <a:off x="7127875" y="990600"/>
            <a:ext cx="1600200"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10</a:t>
            </a:r>
            <a:r>
              <a:rPr lang="en-US" altLang="ja-JP" sz="900" dirty="0" smtClean="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の消費税のうち</a:t>
            </a:r>
          </a:p>
          <a:p>
            <a:pP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a:t>
            </a:r>
            <a:r>
              <a:rPr lang="en-US" altLang="ja-JP" sz="900" dirty="0" smtClean="0">
                <a:latin typeface="HG創英角ｺﾞｼｯｸUB" panose="020B0909000000000000" pitchFamily="49" charset="-128"/>
                <a:ea typeface="HG創英角ｺﾞｼｯｸUB" panose="020B0909000000000000" pitchFamily="49" charset="-128"/>
              </a:rPr>
              <a:t>7.8%</a:t>
            </a:r>
            <a:r>
              <a:rPr lang="ja-JP" altLang="en-US" sz="900" dirty="0">
                <a:latin typeface="HG創英角ｺﾞｼｯｸUB" panose="020B0909000000000000" pitchFamily="49" charset="-128"/>
                <a:ea typeface="HG創英角ｺﾞｼｯｸUB" panose="020B0909000000000000" pitchFamily="49" charset="-128"/>
              </a:rPr>
              <a:t>は国へ</a:t>
            </a:r>
          </a:p>
          <a:p>
            <a:pP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a:t>
            </a:r>
            <a:r>
              <a:rPr lang="en-US" altLang="ja-JP" sz="900" dirty="0" smtClean="0">
                <a:latin typeface="HG創英角ｺﾞｼｯｸUB" panose="020B0909000000000000" pitchFamily="49" charset="-128"/>
                <a:ea typeface="HG創英角ｺﾞｼｯｸUB" panose="020B0909000000000000" pitchFamily="49" charset="-128"/>
              </a:rPr>
              <a:t>2.2%</a:t>
            </a:r>
            <a:r>
              <a:rPr lang="ja-JP" altLang="en-US" sz="900" dirty="0">
                <a:latin typeface="HG創英角ｺﾞｼｯｸUB" panose="020B0909000000000000" pitchFamily="49" charset="-128"/>
                <a:ea typeface="HG創英角ｺﾞｼｯｸUB" panose="020B0909000000000000" pitchFamily="49" charset="-128"/>
              </a:rPr>
              <a:t>は都道府県へ</a:t>
            </a:r>
            <a:endParaRPr lang="ja-JP" altLang="en-US" sz="1000" dirty="0">
              <a:latin typeface="HG創英角ｺﾞｼｯｸUB" panose="020B0909000000000000" pitchFamily="49" charset="-128"/>
              <a:ea typeface="HG創英角ｺﾞｼｯｸUB" panose="020B0909000000000000" pitchFamily="49" charset="-128"/>
            </a:endParaRPr>
          </a:p>
        </p:txBody>
      </p:sp>
      <p:sp>
        <p:nvSpPr>
          <p:cNvPr id="5147" name="Rectangle 48"/>
          <p:cNvSpPr>
            <a:spLocks noChangeArrowheads="1"/>
          </p:cNvSpPr>
          <p:nvPr/>
        </p:nvSpPr>
        <p:spPr bwMode="auto">
          <a:xfrm>
            <a:off x="7127875" y="1828800"/>
            <a:ext cx="1908175"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消費税の歴史</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1988</a:t>
            </a:r>
            <a:r>
              <a:rPr lang="ja-JP" altLang="en-US" sz="900" dirty="0">
                <a:latin typeface="HG創英角ｺﾞｼｯｸUB" panose="020B0909000000000000" pitchFamily="49" charset="-128"/>
                <a:ea typeface="HG創英角ｺﾞｼｯｸUB" panose="020B0909000000000000" pitchFamily="49" charset="-128"/>
              </a:rPr>
              <a:t>年　消費税法成立</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1989</a:t>
            </a:r>
            <a:r>
              <a:rPr lang="ja-JP" altLang="en-US" sz="900" dirty="0">
                <a:latin typeface="HG創英角ｺﾞｼｯｸUB" panose="020B0909000000000000" pitchFamily="49" charset="-128"/>
                <a:ea typeface="HG創英角ｺﾞｼｯｸUB" panose="020B0909000000000000" pitchFamily="49" charset="-128"/>
              </a:rPr>
              <a:t>年　消費税法施行 税率</a:t>
            </a:r>
            <a:r>
              <a:rPr lang="en-US" altLang="ja-JP" sz="900" dirty="0">
                <a:latin typeface="HG創英角ｺﾞｼｯｸUB" panose="020B0909000000000000" pitchFamily="49" charset="-128"/>
                <a:ea typeface="HG創英角ｺﾞｼｯｸUB" panose="020B0909000000000000" pitchFamily="49" charset="-128"/>
              </a:rPr>
              <a:t>3%</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1997</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5%</a:t>
            </a:r>
            <a:r>
              <a:rPr lang="ja-JP" altLang="en-US" sz="900" dirty="0">
                <a:latin typeface="HG創英角ｺﾞｼｯｸUB" panose="020B0909000000000000" pitchFamily="49" charset="-128"/>
                <a:ea typeface="HG創英角ｺﾞｼｯｸUB" panose="020B0909000000000000" pitchFamily="49" charset="-128"/>
              </a:rPr>
              <a:t>に引き上げ</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2004</a:t>
            </a:r>
            <a:r>
              <a:rPr lang="ja-JP" altLang="en-US" sz="900" dirty="0">
                <a:latin typeface="HG創英角ｺﾞｼｯｸUB" panose="020B0909000000000000" pitchFamily="49" charset="-128"/>
                <a:ea typeface="HG創英角ｺﾞｼｯｸUB" panose="020B0909000000000000" pitchFamily="49" charset="-128"/>
              </a:rPr>
              <a:t>年　「税別」表示から</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「総額表示」義務付け</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2014</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に</a:t>
            </a:r>
            <a:r>
              <a:rPr lang="ja-JP" altLang="en-US" sz="900" dirty="0" smtClean="0">
                <a:latin typeface="HG創英角ｺﾞｼｯｸUB" panose="020B0909000000000000" pitchFamily="49" charset="-128"/>
                <a:ea typeface="HG創英角ｺﾞｼｯｸUB" panose="020B0909000000000000" pitchFamily="49" charset="-128"/>
              </a:rPr>
              <a:t>引き上げ</a:t>
            </a:r>
            <a:endParaRPr lang="en-US" altLang="ja-JP" sz="900" dirty="0" smtClean="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smtClean="0">
                <a:latin typeface="HG創英角ｺﾞｼｯｸUB" panose="020B0909000000000000" pitchFamily="49" charset="-128"/>
                <a:ea typeface="HG創英角ｺﾞｼｯｸUB" panose="020B0909000000000000" pitchFamily="49" charset="-128"/>
              </a:rPr>
              <a:t>2019</a:t>
            </a:r>
            <a:r>
              <a:rPr lang="ja-JP" altLang="en-US" sz="900" dirty="0" smtClean="0">
                <a:latin typeface="HG創英角ｺﾞｼｯｸUB" panose="020B0909000000000000" pitchFamily="49" charset="-128"/>
                <a:ea typeface="HG創英角ｺﾞｼｯｸUB" panose="020B0909000000000000" pitchFamily="49" charset="-128"/>
              </a:rPr>
              <a:t>年　税率</a:t>
            </a:r>
            <a:r>
              <a:rPr lang="en-US" altLang="ja-JP" sz="900" dirty="0" smtClean="0">
                <a:latin typeface="HG創英角ｺﾞｼｯｸUB" panose="020B0909000000000000" pitchFamily="49" charset="-128"/>
                <a:ea typeface="HG創英角ｺﾞｼｯｸUB" panose="020B0909000000000000" pitchFamily="49" charset="-128"/>
              </a:rPr>
              <a:t>10%</a:t>
            </a:r>
            <a:r>
              <a:rPr lang="ja-JP" altLang="en-US" sz="900" dirty="0" smtClean="0">
                <a:latin typeface="HG創英角ｺﾞｼｯｸUB" panose="020B0909000000000000" pitchFamily="49" charset="-128"/>
                <a:ea typeface="HG創英角ｺﾞｼｯｸUB" panose="020B0909000000000000" pitchFamily="49" charset="-128"/>
              </a:rPr>
              <a:t>に引き上げ</a:t>
            </a:r>
            <a:endParaRPr lang="en-US" altLang="ja-JP" sz="900" dirty="0" smtClean="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　　　（軽減税率</a:t>
            </a:r>
            <a:r>
              <a:rPr lang="en-US" altLang="ja-JP" sz="900" dirty="0" smtClean="0">
                <a:latin typeface="HG創英角ｺﾞｼｯｸUB" panose="020B0909000000000000" pitchFamily="49" charset="-128"/>
                <a:ea typeface="HG創英角ｺﾞｼｯｸUB" panose="020B0909000000000000" pitchFamily="49" charset="-128"/>
              </a:rPr>
              <a:t>8%</a:t>
            </a:r>
            <a:r>
              <a:rPr lang="ja-JP" altLang="en-US" sz="900" dirty="0" smtClean="0">
                <a:latin typeface="HG創英角ｺﾞｼｯｸUB" panose="020B0909000000000000" pitchFamily="49" charset="-128"/>
                <a:ea typeface="HG創英角ｺﾞｼｯｸUB" panose="020B0909000000000000" pitchFamily="49" charset="-128"/>
              </a:rPr>
              <a:t>導入）</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endParaRPr lang="ja-JP" altLang="en-US" sz="900"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a:stretch>
            <a:fillRect/>
          </a:stretch>
        </p:blipFill>
        <p:spPr>
          <a:xfrm>
            <a:off x="2158361" y="987425"/>
            <a:ext cx="4890139" cy="366760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sp>
        <p:nvSpPr>
          <p:cNvPr id="6148"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公共サービス」や「公共施設」（いわゆる公共財）を利用するのに、なぜ利用料がかからないのか（利用料という形で個々の利用者から徴収できないのか）を、ゴミ収集・道路・警察などを例に理解させる。</a:t>
            </a:r>
          </a:p>
        </p:txBody>
      </p:sp>
      <p:sp>
        <p:nvSpPr>
          <p:cNvPr id="6149" name="Rectangle 47"/>
          <p:cNvSpPr>
            <a:spLocks noChangeArrowheads="1"/>
          </p:cNvSpPr>
          <p:nvPr/>
        </p:nvSpPr>
        <p:spPr bwMode="auto">
          <a:xfrm>
            <a:off x="7086600" y="990600"/>
            <a:ext cx="2057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公立学校や公園、道路など、誰もが利用できる施設。</a:t>
            </a:r>
          </a:p>
        </p:txBody>
      </p:sp>
      <p:sp>
        <p:nvSpPr>
          <p:cNvPr id="6150" name="Rectangle 50"/>
          <p:cNvSpPr>
            <a:spLocks noChangeArrowheads="1"/>
          </p:cNvSpPr>
          <p:nvPr/>
        </p:nvSpPr>
        <p:spPr bwMode="auto">
          <a:xfrm>
            <a:off x="7086600" y="1676400"/>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公共サービス</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ゴミの収集や処理、警察や消防など、生活に欠くことができないもので、民間の経済活動では生み出せないサービス。</a:t>
            </a:r>
          </a:p>
        </p:txBody>
      </p:sp>
      <p:sp>
        <p:nvSpPr>
          <p:cNvPr id="6151" name="Rectangle 52"/>
          <p:cNvSpPr>
            <a:spLocks noChangeArrowheads="1"/>
          </p:cNvSpPr>
          <p:nvPr/>
        </p:nvSpPr>
        <p:spPr bwMode="auto">
          <a:xfrm>
            <a:off x="76200" y="4800600"/>
            <a:ext cx="4419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公共財の補足説明</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共財には、非排除性・非競合性という２つの性質がある。例えば、国防サービスは、同時に国中の人々が消費しているサービスであり、ある人が国防サービスを消費したからといって、他の人が同時に同じ国防サービスを消費できないものではない。→非競合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また、国防サービスはある人を守るが、その隣に住んでいる人を守らないということはできない。国防サービスの供給は必然的にその国の住人すべてを防衛することになる。→非排除性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ような性質を持ったサービスに対して、個々に利用料金を徴収しようとすると、対象となる利用者を限定することが難しく困難である。公共財を最適に供給しようとすると、その公共財に対する各人の評価を正確に把握し、その評価に応じた</a:t>
            </a:r>
          </a:p>
        </p:txBody>
      </p:sp>
      <p:sp>
        <p:nvSpPr>
          <p:cNvPr id="6152" name="Rectangle 54"/>
          <p:cNvSpPr>
            <a:spLocks noChangeArrowheads="1"/>
          </p:cNvSpPr>
          <p:nvPr/>
        </p:nvSpPr>
        <p:spPr bwMode="auto">
          <a:xfrm>
            <a:off x="4616450" y="4800600"/>
            <a:ext cx="441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endParaRPr lang="en-US" altLang="ja-JP"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料金を徴収して公共財供給の費用を賄わなければならない。</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しかし、費用の徴収に関して各消費者は、費用負担を避けるため、その公共財に対する評価を正直に申告しようとはせず、ただ乗り（フリー・ライダー）しようとするようになる。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のため、公共財を市場経済に任せた場合、これらのサービスは供給されないか、されても著しく過少になるという問題が生じる。しかしながら、このようなサービスはすべての国民に必要不可欠なものであるから、政府や地方自治体が、税の徴収という形で、その公共財の供給費用を一括して徴収してい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これが国防料金、警察料金、消防料金が存在しない理由である。</a:t>
            </a:r>
          </a:p>
        </p:txBody>
      </p:sp>
      <p:sp>
        <p:nvSpPr>
          <p:cNvPr id="6153" name="Line 57"/>
          <p:cNvSpPr>
            <a:spLocks noChangeShapeType="1"/>
          </p:cNvSpPr>
          <p:nvPr/>
        </p:nvSpPr>
        <p:spPr bwMode="auto">
          <a:xfrm>
            <a:off x="4495800" y="5029200"/>
            <a:ext cx="0" cy="16764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154" name="Line 6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5" name="Line 6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6" name="Rectangle 6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暮らしの中の税②</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6157" name="AutoShape 78"/>
          <p:cNvSpPr>
            <a:spLocks noChangeArrowheads="1"/>
          </p:cNvSpPr>
          <p:nvPr/>
        </p:nvSpPr>
        <p:spPr bwMode="auto">
          <a:xfrm>
            <a:off x="155575" y="990600"/>
            <a:ext cx="1824038" cy="18621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6158" name="図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4749800" cy="356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sp>
        <p:nvSpPr>
          <p:cNvPr id="7173" name="Rectangle 5"/>
          <p:cNvSpPr>
            <a:spLocks noChangeArrowheads="1"/>
          </p:cNvSpPr>
          <p:nvPr/>
        </p:nvSpPr>
        <p:spPr bwMode="auto">
          <a:xfrm>
            <a:off x="228600" y="1066800"/>
            <a:ext cx="1751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身近な「公共サービス」や「公共施設」などにどれくらいの費用がかかっているかを具体的に示し、「税」でまかなわれていることを理解させる。</a:t>
            </a:r>
          </a:p>
          <a:p>
            <a:pPr eaLnBrk="1" hangingPunct="1">
              <a:spcBef>
                <a:spcPct val="0"/>
              </a:spcBef>
              <a:buFontTx/>
              <a:buNone/>
            </a:pPr>
            <a:endParaRPr lang="ja-JP" altLang="en-US" sz="1000" b="1">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p:txBody>
      </p:sp>
      <p:sp>
        <p:nvSpPr>
          <p:cNvPr id="7174" name="Rectangle 14"/>
          <p:cNvSpPr>
            <a:spLocks noChangeArrowheads="1"/>
          </p:cNvSpPr>
          <p:nvPr/>
        </p:nvSpPr>
        <p:spPr bwMode="auto">
          <a:xfrm>
            <a:off x="2139950" y="4797425"/>
            <a:ext cx="495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年間教育費の負担額（公立学校の児童・生徒</a:t>
            </a: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1</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人当たり）：</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平成</a:t>
            </a:r>
            <a:r>
              <a:rPr lang="en-US" altLang="ja-JP" sz="1000" smtClean="0">
                <a:solidFill>
                  <a:srgbClr val="C00000"/>
                </a:solidFill>
                <a:latin typeface="HG創英角ｺﾞｼｯｸUB" panose="020B0909000000000000" pitchFamily="49" charset="-128"/>
                <a:ea typeface="HG創英角ｺﾞｼｯｸUB" panose="020B0909000000000000" pitchFamily="49" charset="-128"/>
              </a:rPr>
              <a:t>29</a:t>
            </a:r>
            <a:r>
              <a:rPr lang="ja-JP" altLang="en-US" sz="1000" smtClean="0">
                <a:solidFill>
                  <a:srgbClr val="C00000"/>
                </a:solidFill>
                <a:latin typeface="HG創英角ｺﾞｼｯｸUB" panose="020B0909000000000000" pitchFamily="49" charset="-128"/>
                <a:ea typeface="HG創英角ｺﾞｼｯｸUB" panose="020B0909000000000000" pitchFamily="49" charset="-128"/>
              </a:rPr>
              <a:t>年度</a:t>
            </a:r>
            <a:endParaRPr lang="ja-JP" altLang="en-US" sz="1000" dirty="0">
              <a:solidFill>
                <a:srgbClr val="C00000"/>
              </a:solidFill>
              <a:latin typeface="HG創英角ｺﾞｼｯｸUB" panose="020B0909000000000000" pitchFamily="49" charset="-128"/>
              <a:ea typeface="HG創英角ｺﾞｼｯｸUB" panose="020B0909000000000000" pitchFamily="49" charset="-128"/>
            </a:endParaRPr>
          </a:p>
        </p:txBody>
      </p:sp>
      <p:grpSp>
        <p:nvGrpSpPr>
          <p:cNvPr id="7175" name="Group 52"/>
          <p:cNvGrpSpPr>
            <a:grpSpLocks/>
          </p:cNvGrpSpPr>
          <p:nvPr/>
        </p:nvGrpSpPr>
        <p:grpSpPr bwMode="auto">
          <a:xfrm>
            <a:off x="2171700" y="5157788"/>
            <a:ext cx="5264150" cy="1079500"/>
            <a:chOff x="1152" y="3400"/>
            <a:chExt cx="3316" cy="680"/>
          </a:xfrm>
        </p:grpSpPr>
        <p:sp>
          <p:nvSpPr>
            <p:cNvPr id="7186" name="Rectangle 15"/>
            <p:cNvSpPr>
              <a:spLocks noChangeArrowheads="1"/>
            </p:cNvSpPr>
            <p:nvPr/>
          </p:nvSpPr>
          <p:spPr bwMode="auto">
            <a:xfrm>
              <a:off x="1152" y="3404"/>
              <a:ext cx="1152" cy="192"/>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7" name="Rectangle 16"/>
            <p:cNvSpPr>
              <a:spLocks noChangeArrowheads="1"/>
            </p:cNvSpPr>
            <p:nvPr/>
          </p:nvSpPr>
          <p:spPr bwMode="auto">
            <a:xfrm>
              <a:off x="1152" y="3644"/>
              <a:ext cx="1152" cy="192"/>
            </a:xfrm>
            <a:prstGeom prst="rect">
              <a:avLst/>
            </a:prstGeom>
            <a:solidFill>
              <a:srgbClr val="94FF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8" name="Rectangle 17"/>
            <p:cNvSpPr>
              <a:spLocks noChangeArrowheads="1"/>
            </p:cNvSpPr>
            <p:nvPr/>
          </p:nvSpPr>
          <p:spPr bwMode="auto">
            <a:xfrm>
              <a:off x="1152" y="3888"/>
              <a:ext cx="1152" cy="192"/>
            </a:xfrm>
            <a:prstGeom prst="rect">
              <a:avLst/>
            </a:prstGeom>
            <a:solidFill>
              <a:srgbClr val="BBE0E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9" name="Rectangle 18"/>
            <p:cNvSpPr>
              <a:spLocks noChangeArrowheads="1"/>
            </p:cNvSpPr>
            <p:nvPr/>
          </p:nvSpPr>
          <p:spPr bwMode="auto">
            <a:xfrm>
              <a:off x="1152" y="3400"/>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小学生</a:t>
              </a:r>
            </a:p>
          </p:txBody>
        </p:sp>
        <p:sp>
          <p:nvSpPr>
            <p:cNvPr id="7190" name="Rectangle 19"/>
            <p:cNvSpPr>
              <a:spLocks noChangeArrowheads="1"/>
            </p:cNvSpPr>
            <p:nvPr/>
          </p:nvSpPr>
          <p:spPr bwMode="auto">
            <a:xfrm>
              <a:off x="1152" y="3644"/>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中学生</a:t>
              </a:r>
            </a:p>
          </p:txBody>
        </p:sp>
        <p:sp>
          <p:nvSpPr>
            <p:cNvPr id="7191" name="Rectangle 20"/>
            <p:cNvSpPr>
              <a:spLocks noChangeArrowheads="1"/>
            </p:cNvSpPr>
            <p:nvPr/>
          </p:nvSpPr>
          <p:spPr bwMode="auto">
            <a:xfrm>
              <a:off x="1152" y="3906"/>
              <a:ext cx="100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高校生（全日制）</a:t>
              </a:r>
            </a:p>
          </p:txBody>
        </p:sp>
        <p:sp>
          <p:nvSpPr>
            <p:cNvPr id="7192" name="Rectangle 21"/>
            <p:cNvSpPr>
              <a:spLocks noChangeArrowheads="1"/>
            </p:cNvSpPr>
            <p:nvPr/>
          </p:nvSpPr>
          <p:spPr bwMode="auto">
            <a:xfrm>
              <a:off x="1755" y="3428"/>
              <a:ext cx="5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885,000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3" name="Rectangle 22"/>
            <p:cNvSpPr>
              <a:spLocks noChangeArrowheads="1"/>
            </p:cNvSpPr>
            <p:nvPr/>
          </p:nvSpPr>
          <p:spPr bwMode="auto">
            <a:xfrm>
              <a:off x="1674" y="3667"/>
              <a:ext cx="6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1,043,000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4" name="Rectangle 23"/>
            <p:cNvSpPr>
              <a:spLocks noChangeArrowheads="1"/>
            </p:cNvSpPr>
            <p:nvPr/>
          </p:nvSpPr>
          <p:spPr bwMode="auto">
            <a:xfrm>
              <a:off x="1584" y="3906"/>
              <a:ext cx="75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988,000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5" name="AutoShape 24"/>
            <p:cNvSpPr>
              <a:spLocks/>
            </p:cNvSpPr>
            <p:nvPr/>
          </p:nvSpPr>
          <p:spPr bwMode="auto">
            <a:xfrm>
              <a:off x="2352" y="3452"/>
              <a:ext cx="96" cy="336"/>
            </a:xfrm>
            <a:prstGeom prst="rightBrace">
              <a:avLst>
                <a:gd name="adj1" fmla="val 29167"/>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96" name="Rectangle 25"/>
            <p:cNvSpPr>
              <a:spLocks noChangeArrowheads="1"/>
            </p:cNvSpPr>
            <p:nvPr/>
          </p:nvSpPr>
          <p:spPr bwMode="auto">
            <a:xfrm>
              <a:off x="2496" y="3524"/>
              <a:ext cx="19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885,000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smtClean="0">
                  <a:solidFill>
                    <a:srgbClr val="FF8000"/>
                  </a:solidFill>
                  <a:latin typeface="HG創英角ｺﾞｼｯｸUB" panose="020B0909000000000000" pitchFamily="49" charset="-128"/>
                  <a:ea typeface="HG創英角ｺﾞｼｯｸUB" panose="020B0909000000000000" pitchFamily="49" charset="-128"/>
                </a:rPr>
                <a:t>６年 </a:t>
              </a:r>
              <a:r>
                <a:rPr lang="en-US" altLang="ja-JP" sz="1200" dirty="0">
                  <a:latin typeface="HG創英角ｺﾞｼｯｸUB" panose="020B0909000000000000" pitchFamily="49" charset="-128"/>
                  <a:ea typeface="HG創英角ｺﾞｼｯｸUB" panose="020B0909000000000000" pitchFamily="49" charset="-128"/>
                </a:rPr>
                <a:t>+ </a:t>
              </a:r>
              <a:r>
                <a:rPr lang="en-US" altLang="ja-JP" sz="1200" dirty="0" smtClean="0">
                  <a:solidFill>
                    <a:srgbClr val="00C000"/>
                  </a:solidFill>
                  <a:latin typeface="HG創英角ｺﾞｼｯｸUB" panose="020B0909000000000000" pitchFamily="49" charset="-128"/>
                  <a:ea typeface="HG創英角ｺﾞｼｯｸUB" panose="020B0909000000000000" pitchFamily="49" charset="-128"/>
                </a:rPr>
                <a:t>1,043,000</a:t>
              </a:r>
              <a:r>
                <a:rPr lang="ja-JP" altLang="en-US" sz="1200" dirty="0">
                  <a:solidFill>
                    <a:srgbClr val="00C000"/>
                  </a:solidFill>
                  <a:latin typeface="HG創英角ｺﾞｼｯｸUB" panose="020B0909000000000000" pitchFamily="49" charset="-128"/>
                  <a:ea typeface="HG創英角ｺﾞｼｯｸUB" panose="020B0909000000000000" pitchFamily="49" charset="-128"/>
                </a:rPr>
                <a:t>円</a:t>
              </a:r>
              <a:r>
                <a:rPr lang="en-US" altLang="ja-JP" sz="1200" dirty="0" smtClean="0">
                  <a:solidFill>
                    <a:srgbClr val="00C000"/>
                  </a:solidFill>
                  <a:latin typeface="HG創英角ｺﾞｼｯｸUB" panose="020B0909000000000000" pitchFamily="49" charset="-128"/>
                  <a:ea typeface="HG創英角ｺﾞｼｯｸUB" panose="020B0909000000000000" pitchFamily="49" charset="-128"/>
                </a:rPr>
                <a:t>×</a:t>
              </a:r>
              <a:r>
                <a:rPr lang="ja-JP" altLang="en-US" sz="1200" dirty="0" smtClean="0">
                  <a:solidFill>
                    <a:srgbClr val="00C000"/>
                  </a:solidFill>
                  <a:latin typeface="HG創英角ｺﾞｼｯｸUB" panose="020B0909000000000000" pitchFamily="49" charset="-128"/>
                  <a:ea typeface="HG創英角ｺﾞｼｯｸUB" panose="020B0909000000000000" pitchFamily="49" charset="-128"/>
                </a:rPr>
                <a:t>３年</a:t>
              </a:r>
              <a:endParaRPr lang="ja-JP" altLang="en-US" sz="1200" dirty="0">
                <a:solidFill>
                  <a:srgbClr val="00C000"/>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a:t>
              </a:r>
              <a:r>
                <a:rPr lang="en-US" altLang="ja-JP" sz="1200" dirty="0" smtClean="0">
                  <a:latin typeface="HG創英角ｺﾞｼｯｸUB" panose="020B0909000000000000" pitchFamily="49" charset="-128"/>
                  <a:ea typeface="HG創英角ｺﾞｼｯｸUB" panose="020B0909000000000000" pitchFamily="49" charset="-128"/>
                </a:rPr>
                <a:t>8,439,000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97" name="Rectangle 26"/>
            <p:cNvSpPr>
              <a:spLocks noChangeArrowheads="1"/>
            </p:cNvSpPr>
            <p:nvPr/>
          </p:nvSpPr>
          <p:spPr bwMode="auto">
            <a:xfrm>
              <a:off x="2496" y="3404"/>
              <a:ext cx="7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義務</a:t>
              </a:r>
              <a:r>
                <a:rPr lang="ja-JP" altLang="en-US" sz="900" dirty="0" smtClean="0">
                  <a:latin typeface="HG創英角ｺﾞｼｯｸUB" panose="020B0909000000000000" pitchFamily="49" charset="-128"/>
                  <a:ea typeface="HG創英角ｺﾞｼｯｸUB" panose="020B0909000000000000" pitchFamily="49" charset="-128"/>
                </a:rPr>
                <a:t>教育９年間</a:t>
              </a:r>
              <a:r>
                <a:rPr lang="ja-JP" altLang="en-US" sz="900" dirty="0">
                  <a:latin typeface="HG創英角ｺﾞｼｯｸUB" panose="020B0909000000000000" pitchFamily="49" charset="-128"/>
                  <a:ea typeface="HG創英角ｺﾞｼｯｸUB" panose="020B0909000000000000" pitchFamily="49" charset="-128"/>
                </a:rPr>
                <a:t>で</a:t>
              </a:r>
            </a:p>
          </p:txBody>
        </p:sp>
      </p:grpSp>
      <p:sp>
        <p:nvSpPr>
          <p:cNvPr id="7176" name="Line 3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77" name="Line 3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178" name="Rectangle 39"/>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暮らしの中の税③</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7179" name="Rectangle 47"/>
          <p:cNvSpPr>
            <a:spLocks noChangeArrowheads="1"/>
          </p:cNvSpPr>
          <p:nvPr/>
        </p:nvSpPr>
        <p:spPr bwMode="auto">
          <a:xfrm>
            <a:off x="179388" y="2492375"/>
            <a:ext cx="17287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や「公共施設」などを提供するには、費用がかかる。しかし、利用者（受益者）から、個々に使用料などの料金を徴収することができないので、利用の有無に関わらず、「税」という形で、国民が負担しあわなければならない。</a:t>
            </a:r>
          </a:p>
          <a:p>
            <a:pPr eaLnBrk="1" hangingPunct="1">
              <a:spcBef>
                <a:spcPct val="0"/>
              </a:spcBef>
              <a:buFont typeface="Wingdings" panose="05000000000000000000" pitchFamily="2" charset="2"/>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具体的に身近な財政支出の例を挙げて、多くのコストがかかっていることを理解させる。</a:t>
            </a:r>
          </a:p>
        </p:txBody>
      </p:sp>
      <p:sp>
        <p:nvSpPr>
          <p:cNvPr id="7180" name="AutoShape 51"/>
          <p:cNvSpPr>
            <a:spLocks noChangeArrowheads="1"/>
          </p:cNvSpPr>
          <p:nvPr/>
        </p:nvSpPr>
        <p:spPr bwMode="auto">
          <a:xfrm>
            <a:off x="155575" y="990600"/>
            <a:ext cx="1824038" cy="40227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1" name="Rectangle 58"/>
          <p:cNvSpPr>
            <a:spLocks noChangeArrowheads="1"/>
          </p:cNvSpPr>
          <p:nvPr/>
        </p:nvSpPr>
        <p:spPr bwMode="auto">
          <a:xfrm>
            <a:off x="7105650" y="981075"/>
            <a:ext cx="2038350"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身近な財政支出</a:t>
            </a: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900" dirty="0" smtClean="0">
                <a:solidFill>
                  <a:srgbClr val="C00000"/>
                </a:solidFill>
                <a:latin typeface="HG創英角ｺﾞｼｯｸUB" panose="020B0909000000000000" pitchFamily="49" charset="-128"/>
                <a:ea typeface="HG創英角ｺﾞｼｯｸUB" panose="020B0909000000000000" pitchFamily="49" charset="-128"/>
              </a:rPr>
              <a:t>平成</a:t>
            </a:r>
            <a:r>
              <a:rPr lang="en-US" altLang="ja-JP" sz="900" dirty="0" smtClean="0">
                <a:solidFill>
                  <a:srgbClr val="C00000"/>
                </a:solidFill>
                <a:latin typeface="HG創英角ｺﾞｼｯｸUB" panose="020B0909000000000000" pitchFamily="49" charset="-128"/>
                <a:ea typeface="HG創英角ｺﾞｼｯｸUB" panose="020B0909000000000000" pitchFamily="49" charset="-128"/>
              </a:rPr>
              <a:t>29</a:t>
            </a:r>
            <a:r>
              <a:rPr lang="ja-JP" altLang="en-US" sz="900" dirty="0" smtClean="0">
                <a:solidFill>
                  <a:srgbClr val="C00000"/>
                </a:solidFill>
                <a:latin typeface="HG創英角ｺﾞｼｯｸUB" panose="020B0909000000000000" pitchFamily="49" charset="-128"/>
                <a:ea typeface="HG創英角ｺﾞｼｯｸUB" panose="020B0909000000000000" pitchFamily="49" charset="-128"/>
              </a:rPr>
              <a:t>年度</a:t>
            </a: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（国と地方公共団体の負担額合計）</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警察・消防費</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総額５兆</a:t>
            </a:r>
            <a:r>
              <a:rPr lang="en-US" altLang="ja-JP" sz="900" dirty="0" smtClean="0">
                <a:latin typeface="HG創英角ｺﾞｼｯｸUB" panose="020B0909000000000000" pitchFamily="49" charset="-128"/>
                <a:ea typeface="HG創英角ｺﾞｼｯｸUB" panose="020B0909000000000000" pitchFamily="49" charset="-128"/>
              </a:rPr>
              <a:t>2,666</a:t>
            </a:r>
            <a:r>
              <a:rPr lang="ja-JP" altLang="en-US" sz="900" dirty="0" smtClean="0">
                <a:latin typeface="HG創英角ｺﾞｼｯｸUB" panose="020B0909000000000000" pitchFamily="49" charset="-128"/>
                <a:ea typeface="HG創英角ｺﾞｼｯｸUB" panose="020B0909000000000000" pitchFamily="49" charset="-128"/>
              </a:rPr>
              <a:t>億円</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ja-JP" altLang="en-US" sz="900" dirty="0" smtClean="0">
                <a:latin typeface="HG創英角ｺﾞｼｯｸUB" panose="020B0909000000000000" pitchFamily="49" charset="-128"/>
                <a:ea typeface="HG創英角ｺﾞｼｯｸUB" panose="020B0909000000000000" pitchFamily="49" charset="-128"/>
              </a:rPr>
              <a:t>国民１人当たり</a:t>
            </a: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41,565</a:t>
            </a:r>
            <a:r>
              <a:rPr lang="ja-JP" altLang="en-US" sz="900" dirty="0" smtClean="0">
                <a:latin typeface="HG創英角ｺﾞｼｯｸUB" panose="020B0909000000000000" pitchFamily="49" charset="-128"/>
                <a:ea typeface="HG創英角ｺﾞｼｯｸUB" panose="020B0909000000000000" pitchFamily="49" charset="-128"/>
              </a:rPr>
              <a:t>円</a:t>
            </a:r>
            <a:r>
              <a:rPr lang="ja-JP" altLang="en-US" sz="900" dirty="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ゴミ処理費用</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総額２兆</a:t>
            </a:r>
            <a:r>
              <a:rPr lang="en-US" altLang="ja-JP" sz="900" dirty="0" smtClean="0">
                <a:latin typeface="HG創英角ｺﾞｼｯｸUB" panose="020B0909000000000000" pitchFamily="49" charset="-128"/>
                <a:ea typeface="HG創英角ｺﾞｼｯｸUB" panose="020B0909000000000000" pitchFamily="49" charset="-128"/>
              </a:rPr>
              <a:t>3,202</a:t>
            </a:r>
            <a:r>
              <a:rPr lang="ja-JP" altLang="en-US" sz="900" dirty="0" smtClean="0">
                <a:latin typeface="HG創英角ｺﾞｼｯｸUB" panose="020B0909000000000000" pitchFamily="49" charset="-128"/>
                <a:ea typeface="HG創英角ｺﾞｼｯｸUB" panose="020B0909000000000000" pitchFamily="49" charset="-128"/>
              </a:rPr>
              <a:t>億円</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ja-JP" altLang="en-US" sz="900" dirty="0" smtClean="0">
                <a:latin typeface="HG創英角ｺﾞｼｯｸUB" panose="020B0909000000000000" pitchFamily="49" charset="-128"/>
                <a:ea typeface="HG創英角ｺﾞｼｯｸUB" panose="020B0909000000000000" pitchFamily="49" charset="-128"/>
              </a:rPr>
              <a:t>国民１人当たり</a:t>
            </a: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18,312</a:t>
            </a:r>
            <a:r>
              <a:rPr lang="ja-JP" altLang="en-US" sz="900" dirty="0" smtClean="0">
                <a:latin typeface="HG創英角ｺﾞｼｯｸUB" panose="020B0909000000000000" pitchFamily="49" charset="-128"/>
                <a:ea typeface="HG創英角ｺﾞｼｯｸUB" panose="020B0909000000000000" pitchFamily="49" charset="-128"/>
              </a:rPr>
              <a:t>円</a:t>
            </a:r>
            <a:r>
              <a:rPr lang="ja-JP" altLang="en-US" sz="900" dirty="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国民医療費の公費負担額</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a:t>
            </a:r>
            <a:r>
              <a:rPr lang="en-US" altLang="ja-JP" sz="900" dirty="0">
                <a:latin typeface="HG創英角ｺﾞｼｯｸUB" panose="020B0909000000000000" pitchFamily="49" charset="-128"/>
                <a:ea typeface="HG創英角ｺﾞｼｯｸUB" panose="020B0909000000000000" pitchFamily="49" charset="-128"/>
              </a:rPr>
              <a:t>16</a:t>
            </a:r>
            <a:r>
              <a:rPr lang="ja-JP" altLang="en-US" sz="900" dirty="0" smtClean="0">
                <a:latin typeface="HG創英角ｺﾞｼｯｸUB" panose="020B0909000000000000" pitchFamily="49" charset="-128"/>
                <a:ea typeface="HG創英角ｺﾞｼｯｸUB" panose="020B0909000000000000" pitchFamily="49" charset="-128"/>
              </a:rPr>
              <a:t>兆</a:t>
            </a:r>
            <a:r>
              <a:rPr lang="en-US" altLang="ja-JP" sz="900" dirty="0">
                <a:latin typeface="HG創英角ｺﾞｼｯｸUB" panose="020B0909000000000000" pitchFamily="49" charset="-128"/>
                <a:ea typeface="HG創英角ｺﾞｼｯｸUB" panose="020B0909000000000000" pitchFamily="49" charset="-128"/>
              </a:rPr>
              <a:t>5,181</a:t>
            </a:r>
            <a:r>
              <a:rPr lang="ja-JP" altLang="en-US" sz="900" dirty="0" smtClean="0">
                <a:latin typeface="HG創英角ｺﾞｼｯｸUB" panose="020B0909000000000000" pitchFamily="49" charset="-128"/>
                <a:ea typeface="HG創英角ｺﾞｼｯｸUB" panose="020B0909000000000000" pitchFamily="49" charset="-128"/>
              </a:rPr>
              <a:t>億円</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ja-JP" altLang="en-US" sz="900" dirty="0" smtClean="0">
                <a:latin typeface="HG創英角ｺﾞｼｯｸUB" panose="020B0909000000000000" pitchFamily="49" charset="-128"/>
                <a:ea typeface="HG創英角ｺﾞｼｯｸUB" panose="020B0909000000000000" pitchFamily="49" charset="-128"/>
              </a:rPr>
              <a:t>国民１人当たり</a:t>
            </a: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130,366</a:t>
            </a:r>
            <a:r>
              <a:rPr lang="ja-JP" altLang="en-US" sz="900" dirty="0" smtClean="0">
                <a:latin typeface="HG創英角ｺﾞｼｯｸUB" panose="020B0909000000000000" pitchFamily="49" charset="-128"/>
                <a:ea typeface="HG創英角ｺﾞｼｯｸUB" panose="020B0909000000000000" pitchFamily="49" charset="-128"/>
              </a:rPr>
              <a:t>円</a:t>
            </a:r>
            <a:r>
              <a:rPr lang="ja-JP" altLang="en-US" sz="900" dirty="0">
                <a:latin typeface="HG創英角ｺﾞｼｯｸUB" panose="020B0909000000000000" pitchFamily="49" charset="-128"/>
                <a:ea typeface="HG創英角ｺﾞｼｯｸUB" panose="020B0909000000000000" pitchFamily="49" charset="-128"/>
              </a:rPr>
              <a:t>）</a:t>
            </a:r>
          </a:p>
        </p:txBody>
      </p:sp>
      <p:sp>
        <p:nvSpPr>
          <p:cNvPr id="7182" name="Text Box 59"/>
          <p:cNvSpPr txBox="1">
            <a:spLocks noChangeArrowheads="1"/>
          </p:cNvSpPr>
          <p:nvPr/>
        </p:nvSpPr>
        <p:spPr bwMode="auto">
          <a:xfrm>
            <a:off x="4284663" y="5948363"/>
            <a:ext cx="8771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高校３年間</a:t>
            </a:r>
            <a:r>
              <a:rPr lang="ja-JP" altLang="en-US" sz="900" dirty="0">
                <a:latin typeface="HG創英角ｺﾞｼｯｸUB" panose="020B0909000000000000" pitchFamily="49" charset="-128"/>
                <a:ea typeface="HG創英角ｺﾞｼｯｸUB" panose="020B0909000000000000" pitchFamily="49" charset="-128"/>
              </a:rPr>
              <a:t>で</a:t>
            </a:r>
          </a:p>
        </p:txBody>
      </p:sp>
      <p:sp>
        <p:nvSpPr>
          <p:cNvPr id="7183" name="Rectangle 62"/>
          <p:cNvSpPr>
            <a:spLocks noChangeArrowheads="1"/>
          </p:cNvSpPr>
          <p:nvPr/>
        </p:nvSpPr>
        <p:spPr bwMode="auto">
          <a:xfrm>
            <a:off x="4284663" y="6092825"/>
            <a:ext cx="4572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988,000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smtClean="0">
                <a:solidFill>
                  <a:srgbClr val="FF8000"/>
                </a:solidFill>
                <a:latin typeface="HG創英角ｺﾞｼｯｸUB" panose="020B0909000000000000" pitchFamily="49" charset="-128"/>
                <a:ea typeface="HG創英角ｺﾞｼｯｸUB" panose="020B0909000000000000" pitchFamily="49" charset="-128"/>
              </a:rPr>
              <a:t>３年</a:t>
            </a:r>
            <a:endParaRPr lang="ja-JP" altLang="en-US" sz="1200" dirty="0">
              <a:solidFill>
                <a:srgbClr val="FF8000"/>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200" dirty="0" smtClean="0">
                <a:latin typeface="HG創英角ｺﾞｼｯｸUB" panose="020B0909000000000000" pitchFamily="49" charset="-128"/>
                <a:ea typeface="HG創英角ｺﾞｼｯｸUB" panose="020B0909000000000000" pitchFamily="49" charset="-128"/>
              </a:rPr>
              <a:t>＝</a:t>
            </a:r>
            <a:r>
              <a:rPr lang="en-US" altLang="ja-JP" sz="1200" dirty="0" smtClean="0">
                <a:latin typeface="HG創英角ｺﾞｼｯｸUB" panose="020B0909000000000000" pitchFamily="49" charset="-128"/>
                <a:ea typeface="HG創英角ｺﾞｼｯｸUB" panose="020B0909000000000000" pitchFamily="49" charset="-128"/>
              </a:rPr>
              <a:t>2,964,000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4" name="Text Box 65"/>
          <p:cNvSpPr txBox="1">
            <a:spLocks noChangeArrowheads="1"/>
          </p:cNvSpPr>
          <p:nvPr/>
        </p:nvSpPr>
        <p:spPr bwMode="auto">
          <a:xfrm>
            <a:off x="7307263" y="571500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dirty="0" smtClean="0">
                <a:latin typeface="HG創英角ｺﾞｼｯｸUB" panose="020B0909000000000000" pitchFamily="49" charset="-128"/>
                <a:ea typeface="HG創英角ｺﾞｼｯｸUB" panose="020B0909000000000000" pitchFamily="49" charset="-128"/>
              </a:rPr>
              <a:t>11,403,000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5" name="AutoShape 24"/>
          <p:cNvSpPr>
            <a:spLocks/>
          </p:cNvSpPr>
          <p:nvPr/>
        </p:nvSpPr>
        <p:spPr bwMode="auto">
          <a:xfrm>
            <a:off x="7116763" y="5240338"/>
            <a:ext cx="152400" cy="1296987"/>
          </a:xfrm>
          <a:prstGeom prst="rightBrace">
            <a:avLst>
              <a:gd name="adj1" fmla="val 29156"/>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sp>
        <p:nvSpPr>
          <p:cNvPr id="8196" name="Rectangle 5"/>
          <p:cNvSpPr>
            <a:spLocks noChangeArrowheads="1"/>
          </p:cNvSpPr>
          <p:nvPr/>
        </p:nvSpPr>
        <p:spPr bwMode="auto">
          <a:xfrm>
            <a:off x="161925" y="1066800"/>
            <a:ext cx="1817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「税」とはなにか、なぜ必要かを議論を通じて理解させる。</a:t>
            </a:r>
          </a:p>
        </p:txBody>
      </p:sp>
      <p:sp>
        <p:nvSpPr>
          <p:cNvPr id="8197" name="Rectangle 25"/>
          <p:cNvSpPr>
            <a:spLocks noChangeArrowheads="1"/>
          </p:cNvSpPr>
          <p:nvPr/>
        </p:nvSpPr>
        <p:spPr bwMode="auto">
          <a:xfrm>
            <a:off x="2124075" y="4875213"/>
            <a:ext cx="50514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オリバー・ウェンデル・ホームズ（</a:t>
            </a:r>
            <a:r>
              <a:rPr lang="en-US" altLang="ja-JP" sz="1000">
                <a:solidFill>
                  <a:srgbClr val="C00000"/>
                </a:solidFill>
                <a:latin typeface="HG創英角ｺﾞｼｯｸUB" panose="020B0909000000000000" pitchFamily="49" charset="-128"/>
                <a:ea typeface="HG創英角ｺﾞｼｯｸUB" panose="020B0909000000000000" pitchFamily="49" charset="-128"/>
              </a:rPr>
              <a:t>1841〜1935</a:t>
            </a:r>
            <a:r>
              <a:rPr lang="ja-JP" altLang="en-US" sz="1000">
                <a:solidFill>
                  <a:srgbClr val="C00000"/>
                </a:solidFill>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アメリカの最高裁判所判事・法律家。</a:t>
            </a:r>
            <a:r>
              <a:rPr lang="en-US" altLang="ja-JP" sz="900">
                <a:latin typeface="HG創英角ｺﾞｼｯｸUB" panose="020B0909000000000000" pitchFamily="49" charset="-128"/>
                <a:ea typeface="HG創英角ｺﾞｼｯｸUB" panose="020B0909000000000000" pitchFamily="49" charset="-128"/>
              </a:rPr>
              <a:t>1902</a:t>
            </a:r>
            <a:r>
              <a:rPr lang="ja-JP" altLang="en-US" sz="900">
                <a:latin typeface="HG創英角ｺﾞｼｯｸUB" panose="020B0909000000000000" pitchFamily="49" charset="-128"/>
                <a:ea typeface="HG創英角ｺﾞｼｯｸUB" panose="020B0909000000000000" pitchFamily="49" charset="-128"/>
              </a:rPr>
              <a:t>年にセオドア・ルーズベルト大統領に任命されて</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年間最高裁判事を務める</a:t>
            </a:r>
            <a:r>
              <a:rPr lang="en-US" altLang="ja-JP" sz="90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この言葉は、オリバー・ウェンデル・ホームズ判事が判決文の中で示した一節で、アメリカの</a:t>
            </a:r>
            <a:r>
              <a:rPr lang="ja-JP" altLang="ja-JP" sz="900">
                <a:latin typeface="HG創英角ｺﾞｼｯｸUB" panose="020B0909000000000000" pitchFamily="49" charset="-128"/>
                <a:ea typeface="HG創英角ｺﾞｼｯｸUB" panose="020B0909000000000000" pitchFamily="49" charset="-128"/>
              </a:rPr>
              <a:t>IRS</a:t>
            </a:r>
            <a:r>
              <a:rPr lang="ja-JP" altLang="en-US" sz="900">
                <a:latin typeface="HG創英角ｺﾞｼｯｸUB" panose="020B0909000000000000" pitchFamily="49" charset="-128"/>
                <a:ea typeface="HG創英角ｺﾞｼｯｸUB" panose="020B0909000000000000" pitchFamily="49" charset="-128"/>
              </a:rPr>
              <a:t>（内国歳入庁＝日本の国税庁に相当）の建物の入口に刻まれている。</a:t>
            </a:r>
          </a:p>
        </p:txBody>
      </p:sp>
      <p:sp>
        <p:nvSpPr>
          <p:cNvPr id="8198" name="Line 3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8199" name="Line 3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8200" name="Rectangle 3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暮らしの中の税④</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8201" name="Rectangle 43"/>
          <p:cNvSpPr>
            <a:spLocks noChangeArrowheads="1"/>
          </p:cNvSpPr>
          <p:nvPr/>
        </p:nvSpPr>
        <p:spPr bwMode="auto">
          <a:xfrm>
            <a:off x="179388" y="4149725"/>
            <a:ext cx="1728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以上のことを、生徒たちに議論させることを通じて理解させる。</a:t>
            </a:r>
          </a:p>
        </p:txBody>
      </p:sp>
      <p:sp>
        <p:nvSpPr>
          <p:cNvPr id="8202" name="AutoShape 48"/>
          <p:cNvSpPr>
            <a:spLocks noChangeArrowheads="1"/>
          </p:cNvSpPr>
          <p:nvPr/>
        </p:nvSpPr>
        <p:spPr bwMode="auto">
          <a:xfrm>
            <a:off x="155575" y="990600"/>
            <a:ext cx="1824038" cy="38782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8203" name="Rectangle 54"/>
          <p:cNvSpPr>
            <a:spLocks noChangeArrowheads="1"/>
          </p:cNvSpPr>
          <p:nvPr/>
        </p:nvSpPr>
        <p:spPr bwMode="auto">
          <a:xfrm>
            <a:off x="179388" y="1916113"/>
            <a:ext cx="18002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「税」は公共サービスの対価であること。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国や地方は「公共サービス」を提供するための費用を「税」という形で調達していること。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「公共サービス」を受け取るのに</a:t>
            </a:r>
            <a:r>
              <a:rPr lang="en-US" altLang="ja-JP" sz="1000">
                <a:latin typeface="HG創英角ｺﾞｼｯｸUB" panose="020B0909000000000000" pitchFamily="49" charset="-128"/>
                <a:ea typeface="HG創英角ｺﾞｼｯｸUB" panose="020B0909000000000000" pitchFamily="49" charset="-128"/>
              </a:rPr>
              <a:t>1</a:t>
            </a:r>
            <a:r>
              <a:rPr lang="ja-JP" altLang="en-US" sz="1000">
                <a:latin typeface="HG創英角ｺﾞｼｯｸUB" panose="020B0909000000000000" pitchFamily="49" charset="-128"/>
                <a:ea typeface="HG創英角ｺﾞｼｯｸUB" panose="020B0909000000000000" pitchFamily="49" charset="-128"/>
              </a:rPr>
              <a:t>円も支払っていないので無料のようだが、みんなで負担した税で「公共サービス」が提供されていること。</a:t>
            </a:r>
          </a:p>
        </p:txBody>
      </p:sp>
      <p:pic>
        <p:nvPicPr>
          <p:cNvPr id="8204"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985838"/>
            <a:ext cx="4984750" cy="373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sp>
        <p:nvSpPr>
          <p:cNvPr id="9221"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アメリカを例に、アメリカ独立の根底にある、市民の税に対する考え方を理解させる。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「代表なくして課税なし」の言葉に込められた意味を考え話し合う。</a:t>
            </a:r>
          </a:p>
        </p:txBody>
      </p:sp>
      <p:sp>
        <p:nvSpPr>
          <p:cNvPr id="9222" name="Rectangle 9"/>
          <p:cNvSpPr>
            <a:spLocks noChangeArrowheads="1"/>
          </p:cNvSpPr>
          <p:nvPr/>
        </p:nvSpPr>
        <p:spPr bwMode="auto">
          <a:xfrm>
            <a:off x="7092950" y="1052513"/>
            <a:ext cx="20510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アメリカ人の税に対する思い</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税がきっかけとなり、アメリカ独立戦争は起こった。そのため、アメリカ人には、自分たちの国を築き上げたという自覚・思いがあるので、税を進んで支払い、その使い道にも強い関心を持っている。</a:t>
            </a:r>
          </a:p>
        </p:txBody>
      </p:sp>
      <p:sp>
        <p:nvSpPr>
          <p:cNvPr id="9223" name="Rectangle 10"/>
          <p:cNvSpPr>
            <a:spLocks noChangeArrowheads="1"/>
          </p:cNvSpPr>
          <p:nvPr/>
        </p:nvSpPr>
        <p:spPr bwMode="auto">
          <a:xfrm>
            <a:off x="2124075" y="4868863"/>
            <a:ext cx="5184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パトリック・ヘンリー</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1736〜1799</a:t>
            </a:r>
            <a:r>
              <a:rPr lang="ja-JP" altLang="en-US" sz="900">
                <a:latin typeface="HG創英角ｺﾞｼｯｸUB" panose="020B0909000000000000" pitchFamily="49" charset="-128"/>
                <a:ea typeface="HG創英角ｺﾞｼｯｸUB" panose="020B0909000000000000" pitchFamily="49" charset="-128"/>
              </a:rPr>
              <a:t>年。アメリカの政治家。（ヴァージニア代表。リンカーンと並んでアメリカ合衆国最大の演説の名手の一人に数えられる。）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「我に自由を与えよ！しからずんば死を」（</a:t>
            </a:r>
            <a:r>
              <a:rPr lang="en-US" altLang="ja-JP" sz="900">
                <a:latin typeface="HG創英角ｺﾞｼｯｸUB" panose="020B0909000000000000" pitchFamily="49" charset="-128"/>
                <a:ea typeface="HG創英角ｺﾞｼｯｸUB" panose="020B0909000000000000" pitchFamily="49" charset="-128"/>
              </a:rPr>
              <a:t>1775</a:t>
            </a:r>
            <a:r>
              <a:rPr lang="ja-JP" altLang="en-US" sz="900">
                <a:latin typeface="HG創英角ｺﾞｼｯｸUB" panose="020B0909000000000000" pitchFamily="49" charset="-128"/>
                <a:ea typeface="HG創英角ｺﾞｼｯｸUB" panose="020B0909000000000000" pitchFamily="49" charset="-128"/>
              </a:rPr>
              <a:t>年</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月</a:t>
            </a:r>
            <a:r>
              <a:rPr lang="en-US" altLang="ja-JP" sz="900">
                <a:latin typeface="HG創英角ｺﾞｼｯｸUB" panose="020B0909000000000000" pitchFamily="49" charset="-128"/>
                <a:ea typeface="HG創英角ｺﾞｼｯｸUB" panose="020B0909000000000000" pitchFamily="49" charset="-128"/>
              </a:rPr>
              <a:t>23</a:t>
            </a:r>
            <a:r>
              <a:rPr lang="ja-JP" altLang="en-US" sz="900">
                <a:latin typeface="HG創英角ｺﾞｼｯｸUB" panose="020B0909000000000000" pitchFamily="49" charset="-128"/>
                <a:ea typeface="HG創英角ｺﾞｼｯｸUB" panose="020B0909000000000000" pitchFamily="49" charset="-128"/>
              </a:rPr>
              <a:t>日、ヴァージニア植民地協議会での有名な演説の一節。アメリカ独立の気運を盛り上げていった。）</a:t>
            </a:r>
          </a:p>
        </p:txBody>
      </p:sp>
      <p:sp>
        <p:nvSpPr>
          <p:cNvPr id="9224" name="Line 1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5" name="Line 1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26" name="Rectangle 21"/>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9227" name="AutoShape 29"/>
          <p:cNvSpPr>
            <a:spLocks noChangeArrowheads="1"/>
          </p:cNvSpPr>
          <p:nvPr/>
        </p:nvSpPr>
        <p:spPr bwMode="auto">
          <a:xfrm>
            <a:off x="155575" y="990600"/>
            <a:ext cx="1824038" cy="1790700"/>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sp>
        <p:nvSpPr>
          <p:cNvPr id="10245" name="Rectangle 3"/>
          <p:cNvSpPr>
            <a:spLocks noChangeArrowheads="1"/>
          </p:cNvSpPr>
          <p:nvPr/>
        </p:nvSpPr>
        <p:spPr bwMode="auto">
          <a:xfrm>
            <a:off x="228600" y="1066800"/>
            <a:ext cx="1751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生徒に「なぜ納税が必要なのか」を考えさせるためのヒントとして、福澤諭吉が著書「学問のすすめ」の中で、欧米の租税思想を紹介し、「税は約束」と説いていることを説明する。</a:t>
            </a:r>
          </a:p>
        </p:txBody>
      </p:sp>
      <p:sp>
        <p:nvSpPr>
          <p:cNvPr id="10246" name="Rectangle 4"/>
          <p:cNvSpPr>
            <a:spLocks noChangeArrowheads="1"/>
          </p:cNvSpPr>
          <p:nvPr/>
        </p:nvSpPr>
        <p:spPr bwMode="auto">
          <a:xfrm>
            <a:off x="2124075" y="5373688"/>
            <a:ext cx="49117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訳</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「政府は法令を設けて悪人を取り締まり、善人を保護する（人々の生活や安全を守る）。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しかし、それを行うには多くの費用が必要になるが、政府自体にはそのお金がないので、</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税金としてみんなに負担してもらう。これは政府と国民双方が一致した約束である。」</a:t>
            </a:r>
          </a:p>
        </p:txBody>
      </p:sp>
      <p:sp>
        <p:nvSpPr>
          <p:cNvPr id="10247" name="Rectangle 5"/>
          <p:cNvSpPr>
            <a:spLocks noChangeArrowheads="1"/>
          </p:cNvSpPr>
          <p:nvPr/>
        </p:nvSpPr>
        <p:spPr bwMode="auto">
          <a:xfrm>
            <a:off x="2124075" y="4868863"/>
            <a:ext cx="4752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福澤諭吉</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1835〜1901</a:t>
            </a:r>
            <a:r>
              <a:rPr lang="ja-JP" altLang="en-US" sz="900">
                <a:latin typeface="HG創英角ｺﾞｼｯｸUB" panose="020B0909000000000000" pitchFamily="49" charset="-128"/>
                <a:ea typeface="HG創英角ｺﾞｼｯｸUB" panose="020B0909000000000000" pitchFamily="49" charset="-128"/>
              </a:rPr>
              <a:t>年。明治時代の啓蒙思想家・教育家。慶應義塾大学創設者。</a:t>
            </a:r>
          </a:p>
        </p:txBody>
      </p:sp>
      <p:sp>
        <p:nvSpPr>
          <p:cNvPr id="10248" name="Rectangle 6"/>
          <p:cNvSpPr>
            <a:spLocks noChangeArrowheads="1"/>
          </p:cNvSpPr>
          <p:nvPr/>
        </p:nvSpPr>
        <p:spPr bwMode="auto">
          <a:xfrm>
            <a:off x="7016750" y="1052513"/>
            <a:ext cx="21272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「学問のすすめ」</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1872</a:t>
            </a:r>
            <a:r>
              <a:rPr lang="ja-JP" altLang="en-US" sz="900">
                <a:latin typeface="HG創英角ｺﾞｼｯｸUB" panose="020B0909000000000000" pitchFamily="49" charset="-128"/>
                <a:ea typeface="HG創英角ｺﾞｼｯｸUB" panose="020B0909000000000000" pitchFamily="49" charset="-128"/>
              </a:rPr>
              <a:t>年から</a:t>
            </a:r>
            <a:r>
              <a:rPr lang="en-US" altLang="ja-JP" sz="900">
                <a:latin typeface="HG創英角ｺﾞｼｯｸUB" panose="020B0909000000000000" pitchFamily="49" charset="-128"/>
                <a:ea typeface="HG創英角ｺﾞｼｯｸUB" panose="020B0909000000000000" pitchFamily="49" charset="-128"/>
              </a:rPr>
              <a:t>1876</a:t>
            </a:r>
            <a:r>
              <a:rPr lang="ja-JP" altLang="en-US" sz="900">
                <a:latin typeface="HG創英角ｺﾞｼｯｸUB" panose="020B0909000000000000" pitchFamily="49" charset="-128"/>
                <a:ea typeface="HG創英角ｺﾞｼｯｸUB" panose="020B0909000000000000" pitchFamily="49" charset="-128"/>
              </a:rPr>
              <a:t>年までに発表した</a:t>
            </a:r>
            <a:r>
              <a:rPr lang="en-US" altLang="ja-JP" sz="900">
                <a:latin typeface="HG創英角ｺﾞｼｯｸUB" panose="020B0909000000000000" pitchFamily="49" charset="-128"/>
                <a:ea typeface="HG創英角ｺﾞｼｯｸUB" panose="020B0909000000000000" pitchFamily="49" charset="-128"/>
              </a:rPr>
              <a:t>17</a:t>
            </a:r>
            <a:r>
              <a:rPr lang="ja-JP" altLang="en-US" sz="900">
                <a:latin typeface="HG創英角ｺﾞｼｯｸUB" panose="020B0909000000000000" pitchFamily="49" charset="-128"/>
                <a:ea typeface="HG創英角ｺﾞｼｯｸUB" panose="020B0909000000000000" pitchFamily="49" charset="-128"/>
              </a:rPr>
              <a:t>編の小冊子。当時の大ベストセラーとなり、</a:t>
            </a:r>
            <a:r>
              <a:rPr lang="en-US" altLang="ja-JP" sz="900">
                <a:latin typeface="HG創英角ｺﾞｼｯｸUB" panose="020B0909000000000000" pitchFamily="49" charset="-128"/>
                <a:ea typeface="HG創英角ｺﾞｼｯｸUB" panose="020B0909000000000000" pitchFamily="49" charset="-128"/>
              </a:rPr>
              <a:t>1880</a:t>
            </a:r>
            <a:r>
              <a:rPr lang="ja-JP" altLang="en-US" sz="900">
                <a:latin typeface="HG創英角ｺﾞｼｯｸUB" panose="020B0909000000000000" pitchFamily="49" charset="-128"/>
                <a:ea typeface="HG創英角ｺﾞｼｯｸUB" panose="020B0909000000000000" pitchFamily="49" charset="-128"/>
              </a:rPr>
              <a:t>年までに</a:t>
            </a:r>
            <a:r>
              <a:rPr lang="en-US" altLang="ja-JP" sz="900">
                <a:latin typeface="HG創英角ｺﾞｼｯｸUB" panose="020B0909000000000000" pitchFamily="49" charset="-128"/>
                <a:ea typeface="HG創英角ｺﾞｼｯｸUB" panose="020B0909000000000000" pitchFamily="49" charset="-128"/>
              </a:rPr>
              <a:t>70</a:t>
            </a:r>
            <a:r>
              <a:rPr lang="ja-JP" altLang="en-US" sz="900">
                <a:latin typeface="HG創英角ｺﾞｼｯｸUB" panose="020B0909000000000000" pitchFamily="49" charset="-128"/>
                <a:ea typeface="HG創英角ｺﾞｼｯｸUB" panose="020B0909000000000000" pitchFamily="49" charset="-128"/>
              </a:rPr>
              <a:t>万部に及んだと伝えられる。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福澤が初めて新しい時代の方向を示す思想を展開し、人間平等、実学の重要性、国家の独立、新しい社会の建設を説いている。</a:t>
            </a:r>
          </a:p>
        </p:txBody>
      </p:sp>
      <p:sp>
        <p:nvSpPr>
          <p:cNvPr id="10249"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0250"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0251" name="Rectangle 1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endParaRPr lang="en-US" altLang="ja-JP"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0252" name="AutoShape 16"/>
          <p:cNvSpPr>
            <a:spLocks noChangeArrowheads="1"/>
          </p:cNvSpPr>
          <p:nvPr/>
        </p:nvSpPr>
        <p:spPr bwMode="auto">
          <a:xfrm>
            <a:off x="155575" y="990600"/>
            <a:ext cx="1824038" cy="15017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sp>
        <p:nvSpPr>
          <p:cNvPr id="11268" name="Rectangle 4"/>
          <p:cNvSpPr>
            <a:spLocks noChangeArrowheads="1"/>
          </p:cNvSpPr>
          <p:nvPr/>
        </p:nvSpPr>
        <p:spPr bwMode="auto">
          <a:xfrm>
            <a:off x="179388" y="1052513"/>
            <a:ext cx="17287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「税にまつわるエピソード」も参考に、国を支える税を国民が負担することは、民主主義の基本であるという「税の本質」を理解させる。また、納税は法律で定められた国民の義務であることを理解させる。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1269"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0"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1272" name="Rectangle 8"/>
          <p:cNvSpPr>
            <a:spLocks noChangeArrowheads="1"/>
          </p:cNvSpPr>
          <p:nvPr/>
        </p:nvSpPr>
        <p:spPr bwMode="auto">
          <a:xfrm>
            <a:off x="2124075" y="48688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国民の三大義務</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納税の義務（憲法第</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a:t>
            </a: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勤労の義務（憲法第</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1273" name="Rectangle 9"/>
          <p:cNvSpPr>
            <a:spLocks noChangeArrowheads="1"/>
          </p:cNvSpPr>
          <p:nvPr/>
        </p:nvSpPr>
        <p:spPr bwMode="auto">
          <a:xfrm>
            <a:off x="2268538" y="5438775"/>
            <a:ext cx="2266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すべて国民は、勤労の権利を有し、義務を負ふ。</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賃金、就業時間、休息その他の勤労条件に関する基準は、法律でこれを定める。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児童は、これを酷使してはならない。</a:t>
            </a:r>
          </a:p>
        </p:txBody>
      </p:sp>
      <p:sp>
        <p:nvSpPr>
          <p:cNvPr id="11274" name="Rectangle 10"/>
          <p:cNvSpPr>
            <a:spLocks noChangeArrowheads="1"/>
          </p:cNvSpPr>
          <p:nvPr/>
        </p:nvSpPr>
        <p:spPr bwMode="auto">
          <a:xfrm>
            <a:off x="4787900" y="5283200"/>
            <a:ext cx="22669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すべて国民は、法律の定めるところにより、その能力に応じて、等しく教育を受ける権利を有する。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すべて国民は、法律の定めるところにより、その保護する子女に普通教育を受けさせる義務を負ふ。義務教育は、これを無償とする。</a:t>
            </a:r>
          </a:p>
        </p:txBody>
      </p:sp>
      <p:sp>
        <p:nvSpPr>
          <p:cNvPr id="11275" name="Rectangle 11"/>
          <p:cNvSpPr>
            <a:spLocks noChangeArrowheads="1"/>
          </p:cNvSpPr>
          <p:nvPr/>
        </p:nvSpPr>
        <p:spPr bwMode="auto">
          <a:xfrm>
            <a:off x="4645025" y="5084763"/>
            <a:ext cx="2057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教育の義務（憲法第</a:t>
            </a:r>
            <a:r>
              <a:rPr lang="en-US" altLang="ja-JP" sz="900">
                <a:latin typeface="HG創英角ｺﾞｼｯｸUB" panose="020B0909000000000000" pitchFamily="49" charset="-128"/>
                <a:ea typeface="HG創英角ｺﾞｼｯｸUB" panose="020B0909000000000000" pitchFamily="49" charset="-128"/>
              </a:rPr>
              <a:t>26</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1276" name="AutoShape 12"/>
          <p:cNvSpPr>
            <a:spLocks noChangeArrowheads="1"/>
          </p:cNvSpPr>
          <p:nvPr/>
        </p:nvSpPr>
        <p:spPr bwMode="auto">
          <a:xfrm>
            <a:off x="155575" y="990600"/>
            <a:ext cx="1824038" cy="40227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1277" name="Rectangle 13"/>
          <p:cNvSpPr>
            <a:spLocks noChangeArrowheads="1"/>
          </p:cNvSpPr>
          <p:nvPr/>
        </p:nvSpPr>
        <p:spPr bwMode="auto">
          <a:xfrm>
            <a:off x="179388" y="2781300"/>
            <a:ext cx="18716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indent="-84138">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国を支える税は国民が負担しているが、税を納めない者がいると不公平になるため、ある種の強制力が必　要。そのため、憲法で納税の義務を制定している。</a:t>
            </a:r>
          </a:p>
          <a:p>
            <a:pPr eaLnBrk="1" hangingPunct="1">
              <a:spcBef>
                <a:spcPct val="0"/>
              </a:spcBef>
              <a:buFont typeface="Wingdings" panose="05000000000000000000" pitchFamily="2" charset="2"/>
              <a:buChar char="l"/>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「納税者」は正確に言うと「税を支払い、その使い道を監視する人」であり、納税の義務と同じくらい税の使い道に関心を持つ必要がある。</a:t>
            </a:r>
          </a:p>
        </p:txBody>
      </p:sp>
      <p:pic>
        <p:nvPicPr>
          <p:cNvPr id="11278"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013" y="955675"/>
            <a:ext cx="4954587"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pitchFamily="18" charset="0"/>
            <a:ea typeface="Osaka" charset="-128"/>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pitchFamily="18"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1D510A536C2284BAAB1993BEAF3FB71" ma:contentTypeVersion="1" ma:contentTypeDescription="新しいドキュメントを作成します。" ma:contentTypeScope="" ma:versionID="7a700975aa18ec87c041116db34751e3">
  <xsd:schema xmlns:xsd="http://www.w3.org/2001/XMLSchema" xmlns:p="http://schemas.microsoft.com/office/2006/metadata/properties" xmlns:ns2="50300c73-667b-4e48-ba7c-9b86fe9bae2c" targetNamespace="http://schemas.microsoft.com/office/2006/metadata/properties" ma:root="true" ma:fieldsID="b66f25091ee4a1b72d05c2e9bab89cf4" ns2:_="">
    <xsd:import namespace="50300c73-667b-4e48-ba7c-9b86fe9bae2c"/>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dms="http://schemas.microsoft.com/office/2006/documentManagement/types" targetNamespace="50300c73-667b-4e48-ba7c-9b86fe9bae2c" elementFormDefault="qualified">
    <xsd:import namespace="http://schemas.microsoft.com/office/2006/documentManagement/types"/>
    <xsd:element name="_x8aac__x660e_" ma:index="8" nillable="true" ma:displayName="説明" ma:default="" ma:internalName="_x8aac__x660e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50300c73-667b-4e48-ba7c-9b86fe9bae2c" xsi:nil="true"/>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774013FA-C67D-463A-99AF-87BAB8B41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00c73-667b-4e48-ba7c-9b86fe9bae2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01E6842-226E-4FCD-A93B-CC20BA32E420}">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50300c73-667b-4e48-ba7c-9b86fe9bae2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248F24A-C40E-4B65-94EE-233D930D8D9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1159</Words>
  <Application>Microsoft Office PowerPoint</Application>
  <PresentationFormat>画面に合わせる (4:3)</PresentationFormat>
  <Paragraphs>293</Paragraphs>
  <Slides>20</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20</vt:i4>
      </vt:variant>
    </vt:vector>
  </HeadingPairs>
  <TitlesOfParts>
    <vt:vector size="33" baseType="lpstr">
      <vt:lpstr>HGPｺﾞｼｯｸM</vt:lpstr>
      <vt:lpstr>HG創英角ｺﾞｼｯｸUB</vt:lpstr>
      <vt:lpstr>ＭＳ Ｐゴシック</vt:lpstr>
      <vt:lpstr>ＭＳ ゴシック</vt:lpstr>
      <vt:lpstr>ＭＳ 明朝</vt:lpstr>
      <vt:lpstr>Osaka</vt:lpstr>
      <vt:lpstr>Calibri</vt:lpstr>
      <vt:lpstr>Century</vt:lpstr>
      <vt:lpstr>Times</vt:lpstr>
      <vt:lpstr>Wingdings</vt:lpstr>
      <vt:lpstr>新しいプレゼンテーション</vt:lpstr>
      <vt:lpstr>ワークシート</vt:lpstr>
      <vt:lpstr>スライド</vt:lpstr>
      <vt:lpstr>PowerPoint プレゼンテーション</vt:lpstr>
      <vt:lpstr>授業構成案</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4.国の財政①</vt:lpstr>
      <vt:lpstr>4.国の財政②</vt:lpstr>
      <vt:lpstr>4.国の財政③</vt:lpstr>
      <vt:lpstr>5.これからの社会と税①</vt:lpstr>
      <vt:lpstr>5.これからの社会と税②</vt:lpstr>
      <vt:lpstr>6.発展-今までの議論から一歩踏み込んでみよう</vt:lpstr>
      <vt:lpstr>7.おわりに</vt:lpstr>
      <vt:lpstr>　地方の財政①歳入</vt:lpstr>
      <vt:lpstr>　地方の財政②歳出</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2014-06-26T09:07:39Z</dcterms:created>
  <dcterms:modified xsi:type="dcterms:W3CDTF">2020-07-02T00:20:00Z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ies>
</file>