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801" r:id="rId4"/>
  </p:sldMasterIdLst>
  <p:notesMasterIdLst>
    <p:notesMasterId r:id="rId42"/>
  </p:notesMasterIdLst>
  <p:handoutMasterIdLst>
    <p:handoutMasterId r:id="rId43"/>
  </p:handoutMasterIdLst>
  <p:sldIdLst>
    <p:sldId id="1336" r:id="rId5"/>
    <p:sldId id="1244" r:id="rId6"/>
    <p:sldId id="1245" r:id="rId7"/>
    <p:sldId id="1246" r:id="rId8"/>
    <p:sldId id="1247" r:id="rId9"/>
    <p:sldId id="1248" r:id="rId10"/>
    <p:sldId id="1303" r:id="rId11"/>
    <p:sldId id="1306" r:id="rId12"/>
    <p:sldId id="1307" r:id="rId13"/>
    <p:sldId id="1308" r:id="rId14"/>
    <p:sldId id="1073" r:id="rId15"/>
    <p:sldId id="1067" r:id="rId16"/>
    <p:sldId id="1070" r:id="rId17"/>
    <p:sldId id="1071" r:id="rId18"/>
    <p:sldId id="1074" r:id="rId19"/>
    <p:sldId id="1069" r:id="rId20"/>
    <p:sldId id="1068" r:id="rId21"/>
    <p:sldId id="1309" r:id="rId22"/>
    <p:sldId id="1310" r:id="rId23"/>
    <p:sldId id="1314" r:id="rId24"/>
    <p:sldId id="1339" r:id="rId25"/>
    <p:sldId id="1316" r:id="rId26"/>
    <p:sldId id="1317" r:id="rId27"/>
    <p:sldId id="1311" r:id="rId28"/>
    <p:sldId id="1312" r:id="rId29"/>
    <p:sldId id="1318" r:id="rId30"/>
    <p:sldId id="1313" r:id="rId31"/>
    <p:sldId id="1319" r:id="rId32"/>
    <p:sldId id="1320" r:id="rId33"/>
    <p:sldId id="1321" r:id="rId34"/>
    <p:sldId id="1322" r:id="rId35"/>
    <p:sldId id="1323" r:id="rId36"/>
    <p:sldId id="1328" r:id="rId37"/>
    <p:sldId id="1338" r:id="rId38"/>
    <p:sldId id="1327" r:id="rId39"/>
    <p:sldId id="1334" r:id="rId40"/>
    <p:sldId id="1335" r:id="rId41"/>
  </p:sldIdLst>
  <p:sldSz cx="9144000" cy="6858000" type="screen4x3"/>
  <p:notesSz cx="6797675" cy="9926638"/>
  <p:defaultTextStyle>
    <a:defPPr>
      <a:defRPr lang="ja-JP"/>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guide id="3" orient="horz" pos="439" userDrawn="1">
          <p15:clr>
            <a:srgbClr val="A4A3A4"/>
          </p15:clr>
        </p15:guide>
        <p15:guide id="4" pos="3730" userDrawn="1">
          <p15:clr>
            <a:srgbClr val="A4A3A4"/>
          </p15:clr>
        </p15:guide>
        <p15:guide id="5" pos="572" userDrawn="1">
          <p15:clr>
            <a:srgbClr val="A4A3A4"/>
          </p15:clr>
        </p15:guide>
        <p15:guide id="6" orient="horz" pos="2812" userDrawn="1">
          <p15:clr>
            <a:srgbClr val="A4A3A4"/>
          </p15:clr>
        </p15:guide>
        <p15:guide id="7" orient="horz" pos="299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国税庁" initials="国税庁" lastIdx="6" clrIdx="0">
    <p:extLst>
      <p:ext uri="{19B8F6BF-5375-455C-9EA6-DF929625EA0E}">
        <p15:presenceInfo xmlns:p15="http://schemas.microsoft.com/office/powerpoint/2012/main" userId="国税庁" providerId="None"/>
      </p:ext>
    </p:extLst>
  </p:cmAuthor>
  <p:cmAuthor id="2" name="監理二　熊谷" initials="国税庁" lastIdx="2" clrIdx="1">
    <p:extLst>
      <p:ext uri="{19B8F6BF-5375-455C-9EA6-DF929625EA0E}">
        <p15:presenceInfo xmlns:p15="http://schemas.microsoft.com/office/powerpoint/2012/main" userId="監理二　熊谷" providerId="None"/>
      </p:ext>
    </p:extLst>
  </p:cmAuthor>
  <p:cmAuthor id="3" name="特調村田" initials="特調村田" lastIdx="5" clrIdx="2">
    <p:extLst>
      <p:ext uri="{19B8F6BF-5375-455C-9EA6-DF929625EA0E}">
        <p15:presenceInfo xmlns:p15="http://schemas.microsoft.com/office/powerpoint/2012/main" userId="特調村田" providerId="None"/>
      </p:ext>
    </p:extLst>
  </p:cmAuthor>
  <p:cmAuthor id="4" name="arz11" initials="a" lastIdx="1" clrIdx="3">
    <p:extLst>
      <p:ext uri="{19B8F6BF-5375-455C-9EA6-DF929625EA0E}">
        <p15:presenceInfo xmlns:p15="http://schemas.microsoft.com/office/powerpoint/2012/main" userId="arz1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00"/>
    <a:srgbClr val="FF2800"/>
    <a:srgbClr val="FFF0EF"/>
    <a:srgbClr val="FFDCD9"/>
    <a:srgbClr val="FFC8C5"/>
    <a:srgbClr val="C0FAE3"/>
    <a:srgbClr val="7E2E83"/>
    <a:srgbClr val="0041FF"/>
    <a:srgbClr val="0070C0"/>
    <a:srgbClr val="465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72792" autoAdjust="0"/>
  </p:normalViewPr>
  <p:slideViewPr>
    <p:cSldViewPr>
      <p:cViewPr varScale="1">
        <p:scale>
          <a:sx n="52" d="100"/>
          <a:sy n="52" d="100"/>
        </p:scale>
        <p:origin x="1998" y="66"/>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3" d="100"/>
          <a:sy n="63" d="100"/>
        </p:scale>
        <p:origin x="3235" y="82"/>
      </p:cViewPr>
      <p:guideLst>
        <p:guide orient="horz" pos="3127"/>
        <p:guide pos="2142"/>
        <p:guide orient="horz" pos="439"/>
        <p:guide pos="3730"/>
        <p:guide pos="572"/>
        <p:guide orient="horz" pos="2812"/>
        <p:guide orient="horz" pos="29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6" y="7"/>
            <a:ext cx="2943043" cy="495134"/>
          </a:xfrm>
          <a:prstGeom prst="rect">
            <a:avLst/>
          </a:prstGeom>
          <a:noFill/>
          <a:ln w="9525">
            <a:noFill/>
            <a:miter lim="800000"/>
            <a:headEnd/>
            <a:tailEnd/>
          </a:ln>
        </p:spPr>
        <p:txBody>
          <a:bodyPr vert="horz" wrap="square" lIns="95459" tIns="47729" rIns="95459" bIns="47729" numCol="1" anchor="t" anchorCtr="0" compatLnSpc="1">
            <a:prstTxWarp prst="textNoShape">
              <a:avLst/>
            </a:prstTxWarp>
          </a:bodyPr>
          <a:lstStyle>
            <a:lvl1pPr algn="l" defTabSz="954764"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1" name="Rectangle 3"/>
          <p:cNvSpPr>
            <a:spLocks noGrp="1" noChangeArrowheads="1"/>
          </p:cNvSpPr>
          <p:nvPr>
            <p:ph type="dt" sz="quarter" idx="1"/>
          </p:nvPr>
        </p:nvSpPr>
        <p:spPr bwMode="auto">
          <a:xfrm>
            <a:off x="3851430" y="7"/>
            <a:ext cx="2944644" cy="495134"/>
          </a:xfrm>
          <a:prstGeom prst="rect">
            <a:avLst/>
          </a:prstGeom>
          <a:noFill/>
          <a:ln w="9525">
            <a:noFill/>
            <a:miter lim="800000"/>
            <a:headEnd/>
            <a:tailEnd/>
          </a:ln>
        </p:spPr>
        <p:txBody>
          <a:bodyPr vert="horz" wrap="square" lIns="95459" tIns="47729" rIns="95459" bIns="47729" numCol="1" anchor="t" anchorCtr="0" compatLnSpc="1">
            <a:prstTxWarp prst="textNoShape">
              <a:avLst/>
            </a:prstTxWarp>
          </a:bodyPr>
          <a:lstStyle>
            <a:lvl1pPr algn="r" defTabSz="954764"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2" name="Rectangle 4"/>
          <p:cNvSpPr>
            <a:spLocks noGrp="1" noChangeArrowheads="1"/>
          </p:cNvSpPr>
          <p:nvPr>
            <p:ph type="ftr" sz="quarter" idx="2"/>
          </p:nvPr>
        </p:nvSpPr>
        <p:spPr bwMode="auto">
          <a:xfrm>
            <a:off x="6" y="9431507"/>
            <a:ext cx="2943043" cy="491940"/>
          </a:xfrm>
          <a:prstGeom prst="rect">
            <a:avLst/>
          </a:prstGeom>
          <a:noFill/>
          <a:ln w="9525">
            <a:noFill/>
            <a:miter lim="800000"/>
            <a:headEnd/>
            <a:tailEnd/>
          </a:ln>
        </p:spPr>
        <p:txBody>
          <a:bodyPr vert="horz" wrap="square" lIns="95459" tIns="47729" rIns="95459" bIns="47729" numCol="1" anchor="b" anchorCtr="0" compatLnSpc="1">
            <a:prstTxWarp prst="textNoShape">
              <a:avLst/>
            </a:prstTxWarp>
          </a:bodyPr>
          <a:lstStyle>
            <a:lvl1pPr algn="l" defTabSz="954764"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3"/>
          </p:nvPr>
        </p:nvSpPr>
        <p:spPr>
          <a:xfrm>
            <a:off x="3849828" y="9428310"/>
            <a:ext cx="2946246" cy="498328"/>
          </a:xfrm>
          <a:prstGeom prst="rect">
            <a:avLst/>
          </a:prstGeom>
        </p:spPr>
        <p:txBody>
          <a:bodyPr vert="horz" lIns="92088" tIns="46047" rIns="92088" bIns="46047" rtlCol="0" anchor="b"/>
          <a:lstStyle>
            <a:lvl1pPr algn="r">
              <a:defRPr sz="1200"/>
            </a:lvl1pPr>
          </a:lstStyle>
          <a:p>
            <a:fld id="{98E5C912-049A-4572-AD58-7326EA6F45B9}" type="slidenum">
              <a:rPr kumimoji="1" lang="ja-JP" altLang="en-US" smtClean="0"/>
              <a:t>‹#›</a:t>
            </a:fld>
            <a:endParaRPr kumimoji="1" lang="ja-JP" altLang="en-US" dirty="0"/>
          </a:p>
        </p:txBody>
      </p:sp>
    </p:spTree>
    <p:extLst>
      <p:ext uri="{BB962C8B-B14F-4D97-AF65-F5344CB8AC3E}">
        <p14:creationId xmlns:p14="http://schemas.microsoft.com/office/powerpoint/2010/main" val="490004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6" y="7"/>
            <a:ext cx="2943043" cy="495134"/>
          </a:xfrm>
          <a:prstGeom prst="rect">
            <a:avLst/>
          </a:prstGeom>
          <a:noFill/>
          <a:ln w="9525">
            <a:noFill/>
            <a:miter lim="800000"/>
            <a:headEnd/>
            <a:tailEnd/>
          </a:ln>
        </p:spPr>
        <p:txBody>
          <a:bodyPr vert="horz" wrap="square" lIns="95459" tIns="47729" rIns="95459" bIns="47729" numCol="1" anchor="t" anchorCtr="0" compatLnSpc="1">
            <a:prstTxWarp prst="textNoShape">
              <a:avLst/>
            </a:prstTxWarp>
          </a:bodyPr>
          <a:lstStyle>
            <a:lvl1pPr algn="l" defTabSz="954764"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3" name="日付プレースホルダ 2"/>
          <p:cNvSpPr>
            <a:spLocks noGrp="1"/>
          </p:cNvSpPr>
          <p:nvPr>
            <p:ph type="dt" idx="1"/>
          </p:nvPr>
        </p:nvSpPr>
        <p:spPr bwMode="auto">
          <a:xfrm>
            <a:off x="3851430" y="7"/>
            <a:ext cx="2944644" cy="495134"/>
          </a:xfrm>
          <a:prstGeom prst="rect">
            <a:avLst/>
          </a:prstGeom>
          <a:noFill/>
          <a:ln w="9525">
            <a:noFill/>
            <a:miter lim="800000"/>
            <a:headEnd/>
            <a:tailEnd/>
          </a:ln>
        </p:spPr>
        <p:txBody>
          <a:bodyPr vert="horz" wrap="square" lIns="95459" tIns="47729" rIns="95459" bIns="47729" numCol="1" anchor="t" anchorCtr="0" compatLnSpc="1">
            <a:prstTxWarp prst="textNoShape">
              <a:avLst/>
            </a:prstTxWarp>
          </a:bodyPr>
          <a:lstStyle>
            <a:lvl1pPr algn="r" defTabSz="954764" eaLnBrk="1" hangingPunct="1">
              <a:defRPr sz="1200">
                <a:latin typeface="Calibri" pitchFamily="34" charset="0"/>
                <a:ea typeface="HG丸ｺﾞｼｯｸM-PRO" panose="020F0600000000000000" pitchFamily="50" charset="-128"/>
              </a:defRPr>
            </a:lvl1pPr>
          </a:lstStyle>
          <a:p>
            <a:pPr>
              <a:defRPr/>
            </a:pPr>
            <a:fld id="{CF3495D0-BAB5-49C2-ABB2-80EABA00C3D8}" type="datetimeFigureOut">
              <a:rPr lang="ja-JP" altLang="en-US" smtClean="0"/>
              <a:pPr>
                <a:defRPr/>
              </a:pPr>
              <a:t>2025/6/24</a:t>
            </a:fld>
            <a:endParaRPr lang="en-US" altLang="ja-JP" dirty="0"/>
          </a:p>
        </p:txBody>
      </p:sp>
      <p:sp>
        <p:nvSpPr>
          <p:cNvPr id="5" name="ノート プレースホルダ 4"/>
          <p:cNvSpPr>
            <a:spLocks noGrp="1"/>
          </p:cNvSpPr>
          <p:nvPr>
            <p:ph type="body" sz="quarter" idx="3"/>
          </p:nvPr>
        </p:nvSpPr>
        <p:spPr bwMode="auto">
          <a:xfrm>
            <a:off x="679294" y="4509407"/>
            <a:ext cx="5439101" cy="54172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 5"/>
          <p:cNvSpPr>
            <a:spLocks noGrp="1"/>
          </p:cNvSpPr>
          <p:nvPr>
            <p:ph type="ftr" sz="quarter" idx="4"/>
          </p:nvPr>
        </p:nvSpPr>
        <p:spPr bwMode="auto">
          <a:xfrm>
            <a:off x="6" y="9431507"/>
            <a:ext cx="2943043" cy="491940"/>
          </a:xfrm>
          <a:prstGeom prst="rect">
            <a:avLst/>
          </a:prstGeom>
          <a:noFill/>
          <a:ln w="9525">
            <a:noFill/>
            <a:miter lim="800000"/>
            <a:headEnd/>
            <a:tailEnd/>
          </a:ln>
        </p:spPr>
        <p:txBody>
          <a:bodyPr vert="horz" wrap="square" lIns="95459" tIns="47729" rIns="95459" bIns="47729" numCol="1" anchor="b" anchorCtr="0" compatLnSpc="1">
            <a:prstTxWarp prst="textNoShape">
              <a:avLst/>
            </a:prstTxWarp>
          </a:bodyPr>
          <a:lstStyle>
            <a:lvl1pPr algn="l" defTabSz="954764"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4" name="スライド イメージ プレースホルダー 3"/>
          <p:cNvSpPr>
            <a:spLocks noGrp="1" noRot="1" noChangeAspect="1"/>
          </p:cNvSpPr>
          <p:nvPr>
            <p:ph type="sldImg" idx="2"/>
          </p:nvPr>
        </p:nvSpPr>
        <p:spPr>
          <a:xfrm>
            <a:off x="917575" y="542925"/>
            <a:ext cx="4962525" cy="3722688"/>
          </a:xfrm>
          <a:prstGeom prst="rect">
            <a:avLst/>
          </a:prstGeom>
          <a:noFill/>
          <a:ln w="12700">
            <a:solidFill>
              <a:prstClr val="black"/>
            </a:solidFill>
          </a:ln>
        </p:spPr>
        <p:txBody>
          <a:bodyPr vert="horz" lIns="92069" tIns="46038" rIns="92069" bIns="46038" rtlCol="0" anchor="ctr"/>
          <a:lstStyle/>
          <a:p>
            <a:endParaRPr lang="ja-JP" altLang="en-US" dirty="0"/>
          </a:p>
        </p:txBody>
      </p:sp>
      <p:sp>
        <p:nvSpPr>
          <p:cNvPr id="7" name="スライド番号プレースホルダー 6"/>
          <p:cNvSpPr>
            <a:spLocks noGrp="1"/>
          </p:cNvSpPr>
          <p:nvPr>
            <p:ph type="sldNum" sz="quarter" idx="5"/>
          </p:nvPr>
        </p:nvSpPr>
        <p:spPr>
          <a:xfrm>
            <a:off x="3849828" y="9428310"/>
            <a:ext cx="2946246" cy="498328"/>
          </a:xfrm>
          <a:prstGeom prst="rect">
            <a:avLst/>
          </a:prstGeom>
        </p:spPr>
        <p:txBody>
          <a:bodyPr vert="horz" lIns="92088" tIns="46047" rIns="92088" bIns="46047" rtlCol="0" anchor="b"/>
          <a:lstStyle>
            <a:lvl1pPr algn="r">
              <a:defRPr sz="1200"/>
            </a:lvl1pPr>
          </a:lstStyle>
          <a:p>
            <a:fld id="{F1CA59A0-E8DD-44A8-ACDE-F95F4A0BEB4F}" type="slidenum">
              <a:rPr kumimoji="1" lang="ja-JP" altLang="en-US" smtClean="0"/>
              <a:t>‹#›</a:t>
            </a:fld>
            <a:endParaRPr kumimoji="1" lang="ja-JP" altLang="en-US" dirty="0"/>
          </a:p>
        </p:txBody>
      </p:sp>
    </p:spTree>
    <p:extLst>
      <p:ext uri="{BB962C8B-B14F-4D97-AF65-F5344CB8AC3E}">
        <p14:creationId xmlns:p14="http://schemas.microsoft.com/office/powerpoint/2010/main" val="2467842859"/>
      </p:ext>
    </p:extLst>
  </p:cSld>
  <p:clrMap bg1="lt1" tx1="dk1" bg2="lt2" tx2="dk2" accent1="accent1" accent2="accent2" accent3="accent3" accent4="accent4" accent5="accent5" accent6="accent6" hlink="hlink" folHlink="folHlink"/>
  <p:hf hdr="0" ftr="0" dt="0"/>
  <p:notesStyle>
    <a:lvl1pPr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1pPr>
    <a:lvl2pPr marL="4572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2pPr>
    <a:lvl3pPr marL="9144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3pPr>
    <a:lvl4pPr marL="13716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4pPr>
    <a:lvl5pPr marL="18288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2"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81" tIns="47039" rIns="94081" bIns="47039"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5825" y="536575"/>
            <a:ext cx="4903788" cy="3678238"/>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3106" y="4482002"/>
            <a:ext cx="5389563" cy="4357547"/>
          </a:xfrm>
        </p:spPr>
        <p:txBody>
          <a:bodyPr/>
          <a:lstStyle/>
          <a:p>
            <a:pPr defTabSz="907600">
              <a:defRPr/>
            </a:pPr>
            <a:r>
              <a:rPr lang="en-US" altLang="ja-JP" dirty="0"/>
              <a:t>【</a:t>
            </a:r>
            <a:r>
              <a:rPr lang="ja-JP" altLang="en-US" dirty="0"/>
              <a:t>★マークでクリックする</a:t>
            </a:r>
            <a:r>
              <a:rPr lang="en-US" altLang="ja-JP" dirty="0"/>
              <a:t>】</a:t>
            </a:r>
          </a:p>
          <a:p>
            <a:pPr>
              <a:spcBef>
                <a:spcPts val="600"/>
              </a:spcBef>
            </a:pPr>
            <a:r>
              <a:rPr lang="ja-JP" altLang="en-US" dirty="0"/>
              <a:t>　皆さん、こんにちは。</a:t>
            </a:r>
          </a:p>
          <a:p>
            <a:pPr>
              <a:spcBef>
                <a:spcPts val="600"/>
              </a:spcBef>
            </a:pPr>
            <a:r>
              <a:rPr lang="ja-JP" altLang="en-US" dirty="0"/>
              <a:t>　私は、●●の　●●●●　といいます。</a:t>
            </a:r>
          </a:p>
          <a:p>
            <a:pPr>
              <a:spcBef>
                <a:spcPts val="600"/>
              </a:spcBef>
            </a:pPr>
            <a:r>
              <a:rPr lang="ja-JP" altLang="en-US" dirty="0"/>
              <a:t>　（簡単な自己紹介をしておきます。）</a:t>
            </a:r>
          </a:p>
          <a:p>
            <a:pPr>
              <a:spcBef>
                <a:spcPts val="600"/>
              </a:spcBef>
            </a:pPr>
            <a:endParaRPr lang="en-US" altLang="ja-JP" dirty="0"/>
          </a:p>
          <a:p>
            <a:pPr>
              <a:spcBef>
                <a:spcPts val="600"/>
              </a:spcBef>
            </a:pPr>
            <a:r>
              <a:rPr lang="ja-JP" altLang="en-US" dirty="0"/>
              <a:t>　</a:t>
            </a:r>
            <a:r>
              <a:rPr lang="ja-JP" altLang="ja-JP" dirty="0"/>
              <a:t>今日は租税教室ということで、</a:t>
            </a:r>
            <a:r>
              <a:rPr lang="ja-JP" altLang="en-US" dirty="0"/>
              <a:t>皆さん</a:t>
            </a:r>
            <a:r>
              <a:rPr lang="ja-JP" altLang="ja-JP" dirty="0"/>
              <a:t>と一緒に税金の役割や使い</a:t>
            </a:r>
            <a:r>
              <a:rPr lang="ja-JP" altLang="en-US" dirty="0"/>
              <a:t>道</a:t>
            </a:r>
            <a:r>
              <a:rPr lang="ja-JP" altLang="ja-JP" dirty="0"/>
              <a:t>について考えていきたいと思います。</a:t>
            </a:r>
            <a:endParaRPr lang="ja-JP" altLang="en-US" dirty="0"/>
          </a:p>
          <a:p>
            <a:pPr>
              <a:spcBef>
                <a:spcPts val="600"/>
              </a:spcBef>
            </a:pPr>
            <a:r>
              <a:rPr lang="ja-JP" altLang="en-US" dirty="0"/>
              <a:t>　どうぞ、</a:t>
            </a:r>
            <a:r>
              <a:rPr lang="ja-JP" altLang="ja-JP" dirty="0"/>
              <a:t>よろしくお願いします。</a:t>
            </a:r>
            <a:r>
              <a:rPr lang="ja-JP" altLang="en-US" dirty="0"/>
              <a:t>　★</a:t>
            </a:r>
          </a:p>
          <a:p>
            <a:pPr defTabSz="907600">
              <a:defRPr/>
            </a:pPr>
            <a:endParaRPr lang="ja-JP" altLang="en-US" dirty="0"/>
          </a:p>
          <a:p>
            <a:endParaRPr kumimoji="1" lang="ja-JP" altLang="en-US" dirty="0"/>
          </a:p>
        </p:txBody>
      </p:sp>
    </p:spTree>
    <p:extLst>
      <p:ext uri="{BB962C8B-B14F-4D97-AF65-F5344CB8AC3E}">
        <p14:creationId xmlns:p14="http://schemas.microsoft.com/office/powerpoint/2010/main" val="4002139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xfrm>
            <a:off x="1223963" y="360363"/>
            <a:ext cx="4319587" cy="3238500"/>
          </a:xfrm>
          <a:ln/>
        </p:spPr>
      </p:sp>
      <p:sp>
        <p:nvSpPr>
          <p:cNvPr id="49155" name="ノート プレースホルダ 2"/>
          <p:cNvSpPr>
            <a:spLocks noGrp="1"/>
          </p:cNvSpPr>
          <p:nvPr>
            <p:ph type="body" idx="1"/>
          </p:nvPr>
        </p:nvSpPr>
        <p:spPr>
          <a:xfrm>
            <a:off x="624816" y="3839684"/>
            <a:ext cx="5616933" cy="54704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4"/>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★日本の</a:t>
            </a:r>
            <a:r>
              <a:rPr lang="ja-JP" altLang="ja-JP" dirty="0"/>
              <a:t>消費税は平成</a:t>
            </a:r>
            <a:r>
              <a:rPr lang="ja-JP" altLang="en-US" dirty="0"/>
              <a:t>元</a:t>
            </a:r>
            <a:r>
              <a:rPr lang="ja-JP" altLang="ja-JP" dirty="0"/>
              <a:t>年</a:t>
            </a:r>
            <a:r>
              <a:rPr lang="ja-JP" altLang="en-US" dirty="0"/>
              <a:t>（</a:t>
            </a:r>
            <a:r>
              <a:rPr lang="en-US" altLang="ja-JP" dirty="0"/>
              <a:t>1989</a:t>
            </a:r>
            <a:r>
              <a:rPr lang="ja-JP" altLang="en-US" dirty="0"/>
              <a:t>年）４</a:t>
            </a:r>
            <a:r>
              <a:rPr lang="ja-JP" altLang="ja-JP" dirty="0"/>
              <a:t>月に導入され、税率は</a:t>
            </a:r>
            <a:r>
              <a:rPr lang="ja-JP" altLang="en-US" dirty="0"/>
              <a:t>３</a:t>
            </a:r>
            <a:r>
              <a:rPr lang="ja-JP" altLang="ja-JP" dirty="0"/>
              <a:t>％でした</a:t>
            </a:r>
            <a:r>
              <a:rPr lang="ja-JP" altLang="en-US" dirty="0"/>
              <a:t>。</a:t>
            </a:r>
            <a:endParaRPr lang="en-US" altLang="ja-JP" dirty="0"/>
          </a:p>
          <a:p>
            <a:pPr>
              <a:spcBef>
                <a:spcPts val="604"/>
              </a:spcBef>
            </a:pPr>
            <a:r>
              <a:rPr lang="ja-JP" altLang="en-US" dirty="0"/>
              <a:t>　</a:t>
            </a:r>
            <a:r>
              <a:rPr lang="ja-JP" altLang="ja-JP" dirty="0"/>
              <a:t>平成</a:t>
            </a:r>
            <a:r>
              <a:rPr lang="ja-JP" altLang="en-US" dirty="0"/>
              <a:t>９</a:t>
            </a:r>
            <a:r>
              <a:rPr lang="ja-JP" altLang="ja-JP" dirty="0"/>
              <a:t>年４月</a:t>
            </a:r>
            <a:r>
              <a:rPr lang="ja-JP" altLang="en-US" dirty="0"/>
              <a:t>から５</a:t>
            </a:r>
            <a:r>
              <a:rPr lang="ja-JP" altLang="ja-JP" dirty="0"/>
              <a:t>％</a:t>
            </a:r>
            <a:r>
              <a:rPr lang="ja-JP" altLang="en-US" dirty="0"/>
              <a:t>、平成</a:t>
            </a:r>
            <a:r>
              <a:rPr lang="en-US" altLang="ja-JP" dirty="0"/>
              <a:t>26</a:t>
            </a:r>
            <a:r>
              <a:rPr lang="ja-JP" altLang="en-US" dirty="0"/>
              <a:t>年４月から８％、令和元年</a:t>
            </a:r>
            <a:r>
              <a:rPr lang="en-US" altLang="ja-JP" dirty="0"/>
              <a:t>10</a:t>
            </a:r>
            <a:r>
              <a:rPr lang="ja-JP" altLang="en-US" dirty="0"/>
              <a:t>月から</a:t>
            </a:r>
            <a:r>
              <a:rPr lang="en-US" altLang="ja-JP" dirty="0"/>
              <a:t>10</a:t>
            </a:r>
            <a:r>
              <a:rPr lang="ja-JP" altLang="en-US" dirty="0"/>
              <a:t>％（食料品等軽減税率対象を除く）になりま</a:t>
            </a:r>
            <a:r>
              <a:rPr lang="ja-JP" altLang="ja-JP" dirty="0"/>
              <a:t>した。</a:t>
            </a:r>
          </a:p>
          <a:p>
            <a:pPr>
              <a:spcBef>
                <a:spcPts val="604"/>
              </a:spcBef>
            </a:pPr>
            <a:r>
              <a:rPr lang="ja-JP" altLang="en-US" dirty="0"/>
              <a:t>　では、世界の消費税を見てみましょう。　</a:t>
            </a:r>
            <a:endParaRPr lang="en-US" altLang="ja-JP" dirty="0"/>
          </a:p>
          <a:p>
            <a:pPr>
              <a:spcBef>
                <a:spcPts val="604"/>
              </a:spcBef>
            </a:pPr>
            <a:r>
              <a:rPr lang="ja-JP" altLang="en-US" dirty="0"/>
              <a:t>　★消費税率が一番高い国はハンガリーで</a:t>
            </a:r>
            <a:r>
              <a:rPr lang="en-US" altLang="ja-JP" dirty="0"/>
              <a:t>27</a:t>
            </a:r>
            <a:r>
              <a:rPr lang="ja-JP" altLang="en-US" dirty="0"/>
              <a:t>％。</a:t>
            </a:r>
            <a:endParaRPr lang="en-US" altLang="ja-JP" dirty="0"/>
          </a:p>
          <a:p>
            <a:pPr>
              <a:spcBef>
                <a:spcPts val="604"/>
              </a:spcBef>
            </a:pPr>
            <a:r>
              <a:rPr lang="ja-JP" altLang="en-US" dirty="0"/>
              <a:t>　次いでスウェーデン・ノルウェーが</a:t>
            </a:r>
            <a:r>
              <a:rPr lang="en-US" altLang="ja-JP" dirty="0"/>
              <a:t>25</a:t>
            </a:r>
            <a:r>
              <a:rPr lang="ja-JP" altLang="en-US" dirty="0"/>
              <a:t>％以上で日本の約</a:t>
            </a:r>
            <a:r>
              <a:rPr lang="en-US" altLang="ja-JP" dirty="0"/>
              <a:t>2.5</a:t>
            </a:r>
            <a:r>
              <a:rPr lang="ja-JP" altLang="en-US" dirty="0"/>
              <a:t>倍となっています。</a:t>
            </a:r>
            <a:endParaRPr lang="en-US" altLang="ja-JP" dirty="0"/>
          </a:p>
          <a:p>
            <a:pPr>
              <a:spcBef>
                <a:spcPts val="604"/>
              </a:spcBef>
            </a:pPr>
            <a:r>
              <a:rPr lang="ja-JP" altLang="en-US" dirty="0"/>
              <a:t>　消費税率が高い理由の一つとして、医療費や年金、教育などをすべて税金で負担し、お金がかからないようにしているためです。</a:t>
            </a:r>
            <a:endParaRPr lang="en-US" altLang="ja-JP" dirty="0"/>
          </a:p>
          <a:p>
            <a:pPr>
              <a:spcBef>
                <a:spcPts val="604"/>
              </a:spcBef>
            </a:pPr>
            <a:r>
              <a:rPr lang="ja-JP" altLang="en-US" dirty="0"/>
              <a:t>　日本では、消費税率引上げによる増収分は、全て社会保障に充て、待機児童の解消や幼児教育・保育の無償化など子育て世代のためにも使用します。★</a:t>
            </a:r>
            <a:endParaRPr lang="en-US" altLang="ja-JP" dirty="0"/>
          </a:p>
          <a:p>
            <a:pPr>
              <a:spcBef>
                <a:spcPts val="604"/>
              </a:spcBef>
            </a:pPr>
            <a:r>
              <a:rPr lang="ja-JP" altLang="en-US" dirty="0"/>
              <a:t>　</a:t>
            </a:r>
            <a:endParaRPr lang="en-US" altLang="ja-JP" dirty="0"/>
          </a:p>
          <a:p>
            <a:pPr>
              <a:spcBef>
                <a:spcPts val="604"/>
              </a:spcBef>
            </a:pPr>
            <a:r>
              <a:rPr lang="ja-JP" altLang="en-US" dirty="0"/>
              <a:t>　</a:t>
            </a:r>
            <a:endParaRPr lang="en-US" altLang="ja-JP" dirty="0"/>
          </a:p>
          <a:p>
            <a:pPr>
              <a:spcBef>
                <a:spcPts val="604"/>
              </a:spcBef>
            </a:pPr>
            <a:r>
              <a:rPr lang="ja-JP" altLang="en-US" dirty="0"/>
              <a:t>　</a:t>
            </a:r>
          </a:p>
        </p:txBody>
      </p:sp>
      <p:sp>
        <p:nvSpPr>
          <p:cNvPr id="491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3982" indent="-27664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5353" indent="-219076">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2692" indent="-219076">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48433" indent="-219076">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08971" indent="-219076"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69508" indent="-219076"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30046" indent="-219076"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90583" indent="-219076"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256152E-8E23-4FC7-8B8D-CA0DD43DA414}"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905164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47150" y="9260602"/>
            <a:ext cx="2864917" cy="48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85" tIns="46691" rIns="93385" bIns="46691"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71538" y="533400"/>
            <a:ext cx="4872037" cy="3656013"/>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66976" y="4454765"/>
            <a:ext cx="5340476" cy="4331066"/>
          </a:xfrm>
        </p:spPr>
        <p:txBody>
          <a:bodyPr/>
          <a:lstStyle/>
          <a:p>
            <a:pPr defTabSz="900884">
              <a:defRPr/>
            </a:pPr>
            <a:r>
              <a:rPr lang="ja-JP" altLang="en-US" dirty="0"/>
              <a:t>　</a:t>
            </a:r>
            <a:endParaRPr kumimoji="1" lang="ja-JP" altLang="en-US" dirty="0"/>
          </a:p>
        </p:txBody>
      </p:sp>
    </p:spTree>
    <p:extLst>
      <p:ext uri="{BB962C8B-B14F-4D97-AF65-F5344CB8AC3E}">
        <p14:creationId xmlns:p14="http://schemas.microsoft.com/office/powerpoint/2010/main" val="113526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73163" y="355600"/>
            <a:ext cx="4237037" cy="3178175"/>
          </a:xfrm>
          <a:ln/>
        </p:spPr>
      </p:sp>
      <p:sp>
        <p:nvSpPr>
          <p:cNvPr id="16387" name="ノート プレースホルダ 2"/>
          <p:cNvSpPr>
            <a:spLocks noGrp="1"/>
          </p:cNvSpPr>
          <p:nvPr>
            <p:ph type="body" idx="1"/>
          </p:nvPr>
        </p:nvSpPr>
        <p:spPr>
          <a:xfrm>
            <a:off x="605621" y="3769490"/>
            <a:ext cx="5466318" cy="51169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96"/>
              </a:spcBef>
            </a:pPr>
            <a:r>
              <a:rPr lang="ja-JP" altLang="en-US" sz="1100" dirty="0">
                <a:latin typeface="メイリオ" panose="020B0604030504040204" pitchFamily="50" charset="-128"/>
                <a:ea typeface="メイリオ" panose="020B0604030504040204" pitchFamily="50" charset="-128"/>
              </a:rPr>
              <a:t>★皆さんも、お店で買い物をした時には「消費税」を負担しています。</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★働くようになると、所得に応じて「所得税」を納めるようになります。</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★なぜこのような税金が必要なのでしょうか？</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★私たちは、暮らしの中で義務教育などいろいろな公共サービスを受けています。</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国や地方公共団体では、これらの公共施設や公共サービスを提供するために、たくさんのお金が必要となります。</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それを「税金」という形で集めています。★</a:t>
            </a: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1756" indent="-2600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68360"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00116"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30297"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384114"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37931"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291747"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45564"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488343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ts val="596"/>
              </a:spcBef>
            </a:pPr>
            <a:r>
              <a:rPr lang="ja-JP" altLang="en-US" dirty="0">
                <a:latin typeface="HG丸ｺﾞｼｯｸM-PRO" panose="020F0600000000000000" pitchFamily="50" charset="-128"/>
                <a:ea typeface="HG丸ｺﾞｼｯｸM-PRO" panose="020F0600000000000000" pitchFamily="50" charset="-128"/>
              </a:rPr>
              <a:t>　</a:t>
            </a:r>
            <a:r>
              <a:rPr lang="ja-JP" altLang="en-US" sz="1100" dirty="0">
                <a:latin typeface="メイリオ" panose="020B0604030504040204" pitchFamily="50" charset="-128"/>
                <a:ea typeface="メイリオ" panose="020B0604030504040204" pitchFamily="50" charset="-128"/>
              </a:rPr>
              <a:t>税金はどのくらい公共サービスに使われているのでしょうか、</a:t>
            </a:r>
            <a:r>
              <a:rPr lang="ja-JP" altLang="en-US" sz="1100" dirty="0">
                <a:solidFill>
                  <a:sysClr val="windowText" lastClr="000000"/>
                </a:solidFill>
                <a:latin typeface="メイリオ" panose="020B0604030504040204" pitchFamily="50" charset="-128"/>
                <a:ea typeface="メイリオ" panose="020B0604030504040204" pitchFamily="50" charset="-128"/>
              </a:rPr>
              <a:t>１年間に国民一人当たりに使われている税金を見てみましょう。</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★犯罪、事故防止及び消火活動などのために、一人当たり年間約</a:t>
            </a:r>
            <a:r>
              <a:rPr lang="en-US" altLang="ja-JP" sz="1100" dirty="0">
                <a:latin typeface="メイリオ" panose="020B0604030504040204" pitchFamily="50" charset="-128"/>
                <a:ea typeface="メイリオ" panose="020B0604030504040204" pitchFamily="50" charset="-128"/>
              </a:rPr>
              <a:t>4</a:t>
            </a:r>
            <a:r>
              <a:rPr lang="ja-JP" altLang="en-US" sz="1100" dirty="0">
                <a:latin typeface="メイリオ" panose="020B0604030504040204" pitchFamily="50" charset="-128"/>
                <a:ea typeface="メイリオ" panose="020B0604030504040204" pitchFamily="50" charset="-128"/>
              </a:rPr>
              <a:t>万</a:t>
            </a:r>
            <a:r>
              <a:rPr lang="en-US" altLang="ja-JP" sz="1100" dirty="0">
                <a:latin typeface="メイリオ" panose="020B0604030504040204" pitchFamily="50" charset="-128"/>
                <a:ea typeface="メイリオ" panose="020B0604030504040204" pitchFamily="50" charset="-128"/>
              </a:rPr>
              <a:t>3,800</a:t>
            </a:r>
            <a:r>
              <a:rPr lang="ja-JP" altLang="en-US" sz="1100" dirty="0">
                <a:latin typeface="メイリオ" panose="020B0604030504040204" pitchFamily="50" charset="-128"/>
                <a:ea typeface="メイリオ" panose="020B0604030504040204" pitchFamily="50" charset="-128"/>
              </a:rPr>
              <a:t>円</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★ゴミの処理などのために、一人当たり年間約</a:t>
            </a:r>
            <a:r>
              <a:rPr lang="en-US" altLang="ja-JP" sz="1100" dirty="0">
                <a:latin typeface="メイリオ" panose="020B0604030504040204" pitchFamily="50" charset="-128"/>
                <a:ea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rPr>
              <a:t>万</a:t>
            </a:r>
            <a:r>
              <a:rPr lang="en-US" altLang="ja-JP" sz="1100" dirty="0">
                <a:latin typeface="メイリオ" panose="020B0604030504040204" pitchFamily="50" charset="-128"/>
                <a:ea typeface="メイリオ" panose="020B0604030504040204" pitchFamily="50" charset="-128"/>
              </a:rPr>
              <a:t>900</a:t>
            </a:r>
            <a:r>
              <a:rPr lang="ja-JP" altLang="en-US" sz="1100" dirty="0">
                <a:latin typeface="メイリオ" panose="020B0604030504040204" pitchFamily="50" charset="-128"/>
                <a:ea typeface="メイリオ" panose="020B0604030504040204" pitchFamily="50" charset="-128"/>
              </a:rPr>
              <a:t>円</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★病気などの治療のために、一人当たり年間約</a:t>
            </a:r>
            <a:r>
              <a:rPr lang="en-US" altLang="ja-JP" sz="1100" dirty="0">
                <a:latin typeface="メイリオ" panose="020B0604030504040204" pitchFamily="50" charset="-128"/>
                <a:ea typeface="メイリオ" panose="020B0604030504040204" pitchFamily="50" charset="-128"/>
              </a:rPr>
              <a:t>14</a:t>
            </a:r>
            <a:r>
              <a:rPr lang="ja-JP" altLang="en-US" sz="1100" dirty="0">
                <a:latin typeface="メイリオ" panose="020B0604030504040204" pitchFamily="50" charset="-128"/>
                <a:ea typeface="メイリオ" panose="020B0604030504040204" pitchFamily="50" charset="-128"/>
              </a:rPr>
              <a:t>万</a:t>
            </a:r>
            <a:r>
              <a:rPr lang="en-US" altLang="ja-JP" sz="1100" dirty="0">
                <a:latin typeface="メイリオ" panose="020B0604030504040204" pitchFamily="50" charset="-128"/>
                <a:ea typeface="メイリオ" panose="020B0604030504040204" pitchFamily="50" charset="-128"/>
              </a:rPr>
              <a:t>1,500</a:t>
            </a:r>
            <a:r>
              <a:rPr lang="ja-JP" altLang="en-US" sz="1100" dirty="0">
                <a:latin typeface="メイリオ" panose="020B0604030504040204" pitchFamily="50" charset="-128"/>
                <a:ea typeface="メイリオ" panose="020B0604030504040204" pitchFamily="50" charset="-128"/>
              </a:rPr>
              <a:t>円の税金が使われています。★</a:t>
            </a:r>
            <a:endParaRPr kumimoji="1" lang="ja-JP" altLang="en-US" sz="11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12</a:t>
            </a:fld>
            <a:endParaRPr lang="en-US" altLang="ja-JP"/>
          </a:p>
        </p:txBody>
      </p:sp>
    </p:spTree>
    <p:extLst>
      <p:ext uri="{BB962C8B-B14F-4D97-AF65-F5344CB8AC3E}">
        <p14:creationId xmlns:p14="http://schemas.microsoft.com/office/powerpoint/2010/main" val="2258882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eaLnBrk="1" hangingPunct="1">
              <a:spcBef>
                <a:spcPts val="596"/>
              </a:spcBef>
            </a:pPr>
            <a:r>
              <a:rPr lang="ja-JP" altLang="en-US" sz="1100" dirty="0">
                <a:latin typeface="メイリオ" panose="020B0604030504040204" pitchFamily="50" charset="-128"/>
                <a:ea typeface="メイリオ" panose="020B0604030504040204" pitchFamily="50" charset="-128"/>
              </a:rPr>
              <a:t>教育にはどのくらいの税金が使われているか見てみましょう。</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公立学校の児童・生徒一人当たりに使われる教育費は</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★小学校では、一人当たり年間約</a:t>
            </a:r>
            <a:r>
              <a:rPr lang="en-US" altLang="ja-JP" sz="1100" dirty="0">
                <a:latin typeface="メイリオ" panose="020B0604030504040204" pitchFamily="50" charset="-128"/>
                <a:ea typeface="メイリオ" panose="020B0604030504040204" pitchFamily="50" charset="-128"/>
              </a:rPr>
              <a:t>94</a:t>
            </a:r>
            <a:r>
              <a:rPr lang="ja-JP" altLang="en-US" sz="1100" dirty="0">
                <a:latin typeface="メイリオ" panose="020B0604030504040204" pitchFamily="50" charset="-128"/>
                <a:ea typeface="メイリオ" panose="020B0604030504040204" pitchFamily="50" charset="-128"/>
              </a:rPr>
              <a:t>万</a:t>
            </a:r>
            <a:r>
              <a:rPr lang="en-US" altLang="ja-JP" sz="1100" dirty="0">
                <a:latin typeface="メイリオ" panose="020B0604030504040204" pitchFamily="50" charset="-128"/>
                <a:ea typeface="メイリオ" panose="020B0604030504040204" pitchFamily="50" charset="-128"/>
              </a:rPr>
              <a:t>1,000</a:t>
            </a:r>
            <a:r>
              <a:rPr lang="ja-JP" altLang="en-US" sz="1100" dirty="0">
                <a:latin typeface="メイリオ" panose="020B0604030504040204" pitchFamily="50" charset="-128"/>
                <a:ea typeface="メイリオ" panose="020B0604030504040204" pitchFamily="50" charset="-128"/>
              </a:rPr>
              <a:t>円</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★中学校では、一人当たり年間約</a:t>
            </a:r>
            <a:r>
              <a:rPr lang="en-US" altLang="ja-JP" sz="1100" dirty="0">
                <a:latin typeface="メイリオ" panose="020B0604030504040204" pitchFamily="50" charset="-128"/>
                <a:ea typeface="メイリオ" panose="020B0604030504040204" pitchFamily="50" charset="-128"/>
              </a:rPr>
              <a:t>108</a:t>
            </a:r>
            <a:r>
              <a:rPr lang="ja-JP" altLang="en-US" sz="1100" dirty="0">
                <a:latin typeface="メイリオ" panose="020B0604030504040204" pitchFamily="50" charset="-128"/>
                <a:ea typeface="メイリオ" panose="020B0604030504040204" pitchFamily="50" charset="-128"/>
              </a:rPr>
              <a:t>万</a:t>
            </a:r>
            <a:r>
              <a:rPr lang="en-US" altLang="ja-JP" sz="1100" dirty="0">
                <a:latin typeface="メイリオ" panose="020B0604030504040204" pitchFamily="50" charset="-128"/>
                <a:ea typeface="メイリオ" panose="020B0604030504040204" pitchFamily="50" charset="-128"/>
              </a:rPr>
              <a:t>6,000</a:t>
            </a:r>
            <a:r>
              <a:rPr lang="ja-JP" altLang="en-US" sz="1100" dirty="0">
                <a:latin typeface="メイリオ" panose="020B0604030504040204" pitchFamily="50" charset="-128"/>
                <a:ea typeface="メイリオ" panose="020B0604030504040204" pitchFamily="50" charset="-128"/>
              </a:rPr>
              <a:t>円</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★高等学校では、一人当たり年間約</a:t>
            </a:r>
            <a:r>
              <a:rPr lang="en-US" altLang="ja-JP" sz="1100" dirty="0">
                <a:latin typeface="メイリオ" panose="020B0604030504040204" pitchFamily="50" charset="-128"/>
                <a:ea typeface="メイリオ" panose="020B0604030504040204" pitchFamily="50" charset="-128"/>
              </a:rPr>
              <a:t>112</a:t>
            </a:r>
            <a:r>
              <a:rPr lang="ja-JP" altLang="en-US" sz="1100" dirty="0">
                <a:latin typeface="メイリオ" panose="020B0604030504040204" pitchFamily="50" charset="-128"/>
                <a:ea typeface="メイリオ" panose="020B0604030504040204" pitchFamily="50" charset="-128"/>
              </a:rPr>
              <a:t>万</a:t>
            </a:r>
            <a:r>
              <a:rPr lang="en-US" altLang="ja-JP" sz="1100" dirty="0">
                <a:latin typeface="メイリオ" panose="020B0604030504040204" pitchFamily="50" charset="-128"/>
                <a:ea typeface="メイリオ" panose="020B0604030504040204" pitchFamily="50" charset="-128"/>
              </a:rPr>
              <a:t>7,000</a:t>
            </a:r>
            <a:r>
              <a:rPr lang="ja-JP" altLang="en-US" sz="1100" dirty="0">
                <a:latin typeface="メイリオ" panose="020B0604030504040204" pitchFamily="50" charset="-128"/>
                <a:ea typeface="メイリオ" panose="020B0604030504040204" pitchFamily="50" charset="-128"/>
              </a:rPr>
              <a:t>円</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★高等学校までの</a:t>
            </a:r>
            <a:r>
              <a:rPr lang="en-US" altLang="ja-JP" sz="1100" dirty="0">
                <a:latin typeface="メイリオ" panose="020B0604030504040204" pitchFamily="50" charset="-128"/>
                <a:ea typeface="メイリオ" panose="020B0604030504040204" pitchFamily="50" charset="-128"/>
              </a:rPr>
              <a:t>12</a:t>
            </a:r>
            <a:r>
              <a:rPr lang="ja-JP" altLang="en-US" sz="1100" dirty="0">
                <a:latin typeface="メイリオ" panose="020B0604030504040204" pitchFamily="50" charset="-128"/>
                <a:ea typeface="メイリオ" panose="020B0604030504040204" pitchFamily="50" charset="-128"/>
              </a:rPr>
              <a:t>年間で、一人当たり約</a:t>
            </a:r>
            <a:r>
              <a:rPr lang="en-US" altLang="ja-JP" sz="1100" dirty="0">
                <a:latin typeface="メイリオ" panose="020B0604030504040204" pitchFamily="50" charset="-128"/>
                <a:ea typeface="メイリオ" panose="020B0604030504040204" pitchFamily="50" charset="-128"/>
              </a:rPr>
              <a:t>1,228</a:t>
            </a:r>
            <a:r>
              <a:rPr lang="ja-JP" altLang="en-US" sz="1100" dirty="0">
                <a:latin typeface="メイリオ" panose="020B0604030504040204" pitchFamily="50" charset="-128"/>
                <a:ea typeface="メイリオ" panose="020B0604030504040204" pitchFamily="50" charset="-128"/>
              </a:rPr>
              <a:t>万</a:t>
            </a:r>
            <a:r>
              <a:rPr lang="en-US" altLang="ja-JP" sz="1100" dirty="0">
                <a:latin typeface="メイリオ" panose="020B0604030504040204" pitchFamily="50" charset="-128"/>
                <a:ea typeface="メイリオ" panose="020B0604030504040204" pitchFamily="50" charset="-128"/>
              </a:rPr>
              <a:t>5,000</a:t>
            </a:r>
            <a:r>
              <a:rPr lang="ja-JP" altLang="en-US" sz="1100" dirty="0">
                <a:latin typeface="メイリオ" panose="020B0604030504040204" pitchFamily="50" charset="-128"/>
                <a:ea typeface="メイリオ" panose="020B0604030504040204" pitchFamily="50" charset="-128"/>
              </a:rPr>
              <a:t>円となります。★</a:t>
            </a:r>
          </a:p>
          <a:p>
            <a:endParaRPr kumimoji="1" lang="ja-JP" altLang="en-US" sz="11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13</a:t>
            </a:fld>
            <a:endParaRPr lang="en-US" altLang="ja-JP"/>
          </a:p>
        </p:txBody>
      </p:sp>
    </p:spTree>
    <p:extLst>
      <p:ext uri="{BB962C8B-B14F-4D97-AF65-F5344CB8AC3E}">
        <p14:creationId xmlns:p14="http://schemas.microsoft.com/office/powerpoint/2010/main" val="1003198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pPr>
              <a:spcBef>
                <a:spcPts val="579"/>
              </a:spcBef>
            </a:pPr>
            <a:r>
              <a:rPr lang="en-US" altLang="ja-JP" dirty="0"/>
              <a:t> </a:t>
            </a:r>
            <a:r>
              <a:rPr lang="ja-JP" altLang="en-US" dirty="0">
                <a:latin typeface="HG丸ｺﾞｼｯｸM-PRO" panose="020F0600000000000000" pitchFamily="50" charset="-128"/>
                <a:ea typeface="HG丸ｺﾞｼｯｸM-PRO" panose="020F0600000000000000" pitchFamily="50" charset="-128"/>
              </a:rPr>
              <a:t>　</a:t>
            </a:r>
            <a:r>
              <a:rPr lang="ja-JP" altLang="en-US" sz="1100" dirty="0">
                <a:latin typeface="メイリオ" panose="020B0604030504040204" pitchFamily="50" charset="-128"/>
                <a:ea typeface="メイリオ" panose="020B0604030504040204" pitchFamily="50" charset="-128"/>
              </a:rPr>
              <a:t>税金の使いみちは誰が決めているのでしょうか。</a:t>
            </a:r>
            <a:endParaRPr lang="en-US" altLang="ja-JP" sz="1100" dirty="0">
              <a:latin typeface="メイリオ" panose="020B0604030504040204" pitchFamily="50" charset="-128"/>
              <a:ea typeface="メイリオ" panose="020B0604030504040204" pitchFamily="50" charset="-128"/>
            </a:endParaRPr>
          </a:p>
          <a:p>
            <a:pPr>
              <a:spcBef>
                <a:spcPts val="579"/>
              </a:spcBef>
            </a:pPr>
            <a:r>
              <a:rPr lang="ja-JP" altLang="en-US" sz="1100" dirty="0">
                <a:latin typeface="メイリオ" panose="020B0604030504040204" pitchFamily="50" charset="-128"/>
                <a:ea typeface="メイリオ" panose="020B0604030504040204" pitchFamily="50" charset="-128"/>
              </a:rPr>
              <a:t> 　国民が納めた税金の使いみちは</a:t>
            </a:r>
            <a:endParaRPr lang="en-US" altLang="ja-JP" sz="1100" dirty="0">
              <a:latin typeface="メイリオ" panose="020B0604030504040204" pitchFamily="50" charset="-128"/>
              <a:ea typeface="メイリオ" panose="020B0604030504040204" pitchFamily="50" charset="-128"/>
            </a:endParaRPr>
          </a:p>
          <a:p>
            <a:pPr>
              <a:spcBef>
                <a:spcPts val="579"/>
              </a:spcBef>
            </a:pPr>
            <a:r>
              <a:rPr lang="ja-JP" altLang="en-US" sz="1100" dirty="0">
                <a:latin typeface="メイリオ" panose="020B0604030504040204" pitchFamily="50" charset="-128"/>
                <a:ea typeface="メイリオ" panose="020B0604030504040204" pitchFamily="50" charset="-128"/>
              </a:rPr>
              <a:t>　 ★選挙で選ばれた、国会議員が国会で話し合って決めます。</a:t>
            </a:r>
            <a:endParaRPr lang="en-US" altLang="ja-JP" sz="1100" dirty="0">
              <a:latin typeface="メイリオ" panose="020B0604030504040204" pitchFamily="50" charset="-128"/>
              <a:ea typeface="メイリオ" panose="020B0604030504040204" pitchFamily="50" charset="-128"/>
            </a:endParaRPr>
          </a:p>
          <a:p>
            <a:pPr>
              <a:spcBef>
                <a:spcPts val="579"/>
              </a:spcBef>
            </a:pPr>
            <a:r>
              <a:rPr lang="ja-JP" altLang="en-US" sz="1100" dirty="0">
                <a:latin typeface="メイリオ" panose="020B0604030504040204" pitchFamily="50" charset="-128"/>
                <a:ea typeface="メイリオ" panose="020B0604030504040204" pitchFamily="50" charset="-128"/>
              </a:rPr>
              <a:t> 　★内閣が予算案を国会に提出し</a:t>
            </a:r>
            <a:endParaRPr lang="en-US" altLang="ja-JP" sz="1100" dirty="0">
              <a:latin typeface="メイリオ" panose="020B0604030504040204" pitchFamily="50" charset="-128"/>
              <a:ea typeface="メイリオ" panose="020B0604030504040204" pitchFamily="50" charset="-128"/>
            </a:endParaRPr>
          </a:p>
          <a:p>
            <a:pPr>
              <a:spcBef>
                <a:spcPts val="579"/>
              </a:spcBef>
            </a:pPr>
            <a:r>
              <a:rPr lang="ja-JP" altLang="en-US" sz="1100" dirty="0">
                <a:latin typeface="メイリオ" panose="020B0604030504040204" pitchFamily="50" charset="-128"/>
                <a:ea typeface="メイリオ" panose="020B0604030504040204" pitchFamily="50" charset="-128"/>
              </a:rPr>
              <a:t>　 ★国会の議決を経て、税金の使いみちを決定します。</a:t>
            </a:r>
            <a:endParaRPr lang="en-US" altLang="ja-JP" sz="1100" dirty="0">
              <a:latin typeface="メイリオ" panose="020B0604030504040204" pitchFamily="50" charset="-128"/>
              <a:ea typeface="メイリオ" panose="020B0604030504040204" pitchFamily="50" charset="-128"/>
            </a:endParaRPr>
          </a:p>
          <a:p>
            <a:pPr>
              <a:spcBef>
                <a:spcPts val="579"/>
              </a:spcBef>
            </a:pPr>
            <a:r>
              <a:rPr lang="ja-JP" altLang="en-US" sz="1100" dirty="0">
                <a:latin typeface="メイリオ" panose="020B0604030504040204" pitchFamily="50" charset="-128"/>
                <a:ea typeface="メイリオ" panose="020B0604030504040204" pitchFamily="50" charset="-128"/>
              </a:rPr>
              <a:t>　 ★こうして納められた税金で、国民は様々な公共サービスを受けています。★</a:t>
            </a:r>
            <a:endParaRPr lang="en-US" altLang="ja-JP" sz="1100" dirty="0">
              <a:latin typeface="メイリオ" panose="020B0604030504040204" pitchFamily="50" charset="-128"/>
              <a:ea typeface="メイリオ" panose="020B0604030504040204" pitchFamily="50" charset="-128"/>
            </a:endParaRPr>
          </a:p>
          <a:p>
            <a:pPr>
              <a:spcBef>
                <a:spcPts val="579"/>
              </a:spcBef>
            </a:pPr>
            <a:endParaRPr lang="en-US" altLang="ja-JP" sz="1100" dirty="0">
              <a:latin typeface="HG丸ｺﾞｼｯｸM-PRO" panose="020F0600000000000000" pitchFamily="50" charset="-128"/>
              <a:ea typeface="HG丸ｺﾞｼｯｸM-PRO" panose="020F0600000000000000" pitchFamily="50" charset="-128"/>
            </a:endParaRPr>
          </a:p>
          <a:p>
            <a:pPr>
              <a:spcBef>
                <a:spcPts val="579"/>
              </a:spcBef>
            </a:pPr>
            <a:r>
              <a:rPr lang="ja-JP" altLang="en-US" sz="1100" dirty="0">
                <a:latin typeface="HG丸ｺﾞｼｯｸM-PRO" panose="020F0600000000000000" pitchFamily="50" charset="-128"/>
                <a:ea typeface="HG丸ｺﾞｼｯｸM-PRO" panose="020F0600000000000000" pitchFamily="50" charset="-128"/>
              </a:rPr>
              <a:t>　</a:t>
            </a:r>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14</a:t>
            </a:fld>
            <a:endParaRPr lang="en-US" altLang="ja-JP"/>
          </a:p>
        </p:txBody>
      </p:sp>
    </p:spTree>
    <p:extLst>
      <p:ext uri="{BB962C8B-B14F-4D97-AF65-F5344CB8AC3E}">
        <p14:creationId xmlns:p14="http://schemas.microsoft.com/office/powerpoint/2010/main" val="1922622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47150" y="9260602"/>
            <a:ext cx="2864917" cy="48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85" tIns="46691" rIns="93385" bIns="46691"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15</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71538" y="533400"/>
            <a:ext cx="4872037" cy="3656013"/>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66976" y="4454765"/>
            <a:ext cx="5340476" cy="4331066"/>
          </a:xfrm>
        </p:spPr>
        <p:txBody>
          <a:bodyPr/>
          <a:lstStyle/>
          <a:p>
            <a:pPr defTabSz="900884">
              <a:defRPr/>
            </a:pPr>
            <a:r>
              <a:rPr lang="ja-JP" altLang="en-US" dirty="0"/>
              <a:t>　</a:t>
            </a:r>
            <a:endParaRPr kumimoji="1" lang="ja-JP" altLang="en-US" dirty="0"/>
          </a:p>
        </p:txBody>
      </p:sp>
    </p:spTree>
    <p:extLst>
      <p:ext uri="{BB962C8B-B14F-4D97-AF65-F5344CB8AC3E}">
        <p14:creationId xmlns:p14="http://schemas.microsoft.com/office/powerpoint/2010/main" val="87953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73163" y="355600"/>
            <a:ext cx="4237037" cy="3178175"/>
          </a:xfrm>
          <a:ln/>
        </p:spPr>
      </p:sp>
      <p:sp>
        <p:nvSpPr>
          <p:cNvPr id="16387" name="ノート プレースホルダ 2"/>
          <p:cNvSpPr>
            <a:spLocks noGrp="1"/>
          </p:cNvSpPr>
          <p:nvPr>
            <p:ph type="body" idx="1"/>
          </p:nvPr>
        </p:nvSpPr>
        <p:spPr>
          <a:xfrm>
            <a:off x="605621" y="3769490"/>
            <a:ext cx="5466318" cy="51169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96"/>
              </a:spcBef>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メイリオ" panose="020B0604030504040204" pitchFamily="50" charset="-128"/>
                <a:ea typeface="メイリオ" panose="020B0604030504040204" pitchFamily="50" charset="-128"/>
              </a:rPr>
              <a:t>日本の税金に関する決まりごとは、どうなっているのでしょうか。</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税金は、国を維持し、発展させていくために欠かせないものです。</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そこで、憲法では、税金を納めること（納税）は国民の義務と定めています。</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★日本国憲法第</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条で定める「納税の義務」は、「普通教育を受けさせる義務」、「勤労の義務」と並んで国民の三大義務の一つとされています。　★</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a:t>
            </a:r>
          </a:p>
          <a:p>
            <a:pPr eaLnBrk="1" hangingPunct="1">
              <a:spcBef>
                <a:spcPts val="596"/>
              </a:spcBef>
            </a:pP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参考</a:t>
            </a:r>
            <a:r>
              <a:rPr lang="en-US" altLang="ja-JP" sz="1100" dirty="0">
                <a:latin typeface="メイリオ" panose="020B0604030504040204" pitchFamily="50" charset="-128"/>
                <a:ea typeface="メイリオ" panose="020B0604030504040204" pitchFamily="50" charset="-128"/>
              </a:rPr>
              <a:t>》</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・教育を受けさせる義務（憲</a:t>
            </a:r>
            <a:r>
              <a:rPr lang="en-US" altLang="ja-JP" sz="1100" dirty="0">
                <a:latin typeface="メイリオ" panose="020B0604030504040204" pitchFamily="50" charset="-128"/>
                <a:ea typeface="メイリオ" panose="020B0604030504040204" pitchFamily="50" charset="-128"/>
              </a:rPr>
              <a:t>26②</a:t>
            </a:r>
            <a:r>
              <a:rPr lang="ja-JP" altLang="en-US" sz="1100" dirty="0">
                <a:latin typeface="メイリオ" panose="020B0604030504040204" pitchFamily="50" charset="-128"/>
                <a:ea typeface="メイリオ" panose="020B0604030504040204" pitchFamily="50" charset="-128"/>
              </a:rPr>
              <a:t>）</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「すべて国民は、法律の定めるところにより、その保護する子女に普通教育を受けさせる義務を負う。」</a:t>
            </a:r>
          </a:p>
          <a:p>
            <a:pPr eaLnBrk="1" hangingPunct="1">
              <a:spcBef>
                <a:spcPts val="596"/>
              </a:spcBef>
            </a:pPr>
            <a:endParaRPr lang="ja-JP" altLang="en-US"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・勤労の義務（憲</a:t>
            </a:r>
            <a:r>
              <a:rPr lang="en-US" altLang="ja-JP" sz="1100" dirty="0">
                <a:latin typeface="メイリオ" panose="020B0604030504040204" pitchFamily="50" charset="-128"/>
                <a:ea typeface="メイリオ" panose="020B0604030504040204" pitchFamily="50" charset="-128"/>
              </a:rPr>
              <a:t>27①</a:t>
            </a:r>
            <a:r>
              <a:rPr lang="ja-JP" altLang="en-US" sz="1100" dirty="0">
                <a:latin typeface="メイリオ" panose="020B0604030504040204" pitchFamily="50" charset="-128"/>
                <a:ea typeface="メイリオ" panose="020B0604030504040204" pitchFamily="50" charset="-128"/>
              </a:rPr>
              <a:t>）</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「すべて国民は、勤労の権利を有し、義務を負う。」</a:t>
            </a:r>
          </a:p>
          <a:p>
            <a:pPr eaLnBrk="1" hangingPunct="1">
              <a:spcBef>
                <a:spcPts val="596"/>
              </a:spcBef>
            </a:pPr>
            <a:endParaRPr lang="ja-JP" altLang="en-US" sz="1100" dirty="0">
              <a:latin typeface="HG丸ｺﾞｼｯｸM-PRO" panose="020F0600000000000000" pitchFamily="50" charset="-128"/>
              <a:ea typeface="HG丸ｺﾞｼｯｸM-PRO" panose="020F0600000000000000" pitchFamily="50" charset="-128"/>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1756" indent="-2600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68360"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00116"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30297"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384114"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37931"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291747"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45564"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16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408769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73163" y="355600"/>
            <a:ext cx="4237037" cy="3178175"/>
          </a:xfrm>
          <a:ln/>
        </p:spPr>
      </p:sp>
      <p:sp>
        <p:nvSpPr>
          <p:cNvPr id="16387" name="ノート プレースホルダ 2"/>
          <p:cNvSpPr>
            <a:spLocks noGrp="1"/>
          </p:cNvSpPr>
          <p:nvPr>
            <p:ph type="body" idx="1"/>
          </p:nvPr>
        </p:nvSpPr>
        <p:spPr>
          <a:xfrm>
            <a:off x="605621" y="3769490"/>
            <a:ext cx="5466318" cy="51169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96"/>
              </a:spcBef>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メイリオ" panose="020B0604030504040204" pitchFamily="50" charset="-128"/>
                <a:ea typeface="メイリオ" panose="020B0604030504040204" pitchFamily="50" charset="-128"/>
              </a:rPr>
              <a:t>皆さん知っているように、日本は民主主義の国です。</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国の税に関する法律（税負担の方法）や税の使いみち（予算）は、国民の代表者（選挙で選ばれた人たち）の集まる国会で決められます。</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★これが、税についての民主主義の基本原則である租税法律主義です。★　</a:t>
            </a:r>
          </a:p>
          <a:p>
            <a:pPr eaLnBrk="1" hangingPunct="1">
              <a:spcBef>
                <a:spcPts val="596"/>
              </a:spcBef>
            </a:pPr>
            <a:endParaRPr lang="ja-JP" altLang="en-US" sz="1100" dirty="0">
              <a:latin typeface="メイリオ" panose="020B0604030504040204" pitchFamily="50" charset="-128"/>
              <a:ea typeface="メイリオ" panose="020B0604030504040204" pitchFamily="50" charset="-128"/>
            </a:endParaRPr>
          </a:p>
          <a:p>
            <a:pPr eaLnBrk="1" hangingPunct="1">
              <a:spcBef>
                <a:spcPts val="596"/>
              </a:spcBef>
            </a:pP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参考</a:t>
            </a:r>
            <a:r>
              <a:rPr lang="en-US" altLang="ja-JP" sz="1100" dirty="0">
                <a:latin typeface="メイリオ" panose="020B0604030504040204" pitchFamily="50" charset="-128"/>
                <a:ea typeface="メイリオ" panose="020B0604030504040204" pitchFamily="50" charset="-128"/>
              </a:rPr>
              <a:t>》</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・教育を受けさせる義務（憲</a:t>
            </a:r>
            <a:r>
              <a:rPr lang="en-US" altLang="ja-JP" sz="1100" dirty="0">
                <a:latin typeface="メイリオ" panose="020B0604030504040204" pitchFamily="50" charset="-128"/>
                <a:ea typeface="メイリオ" panose="020B0604030504040204" pitchFamily="50" charset="-128"/>
              </a:rPr>
              <a:t>26②</a:t>
            </a:r>
            <a:r>
              <a:rPr lang="ja-JP" altLang="en-US" sz="1100" dirty="0">
                <a:latin typeface="メイリオ" panose="020B0604030504040204" pitchFamily="50" charset="-128"/>
                <a:ea typeface="メイリオ" panose="020B0604030504040204" pitchFamily="50" charset="-128"/>
              </a:rPr>
              <a:t>）</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「すべて国民は、法律の定めるところにより、その保護する子女に普通教育を受けさせる義務を負う。」</a:t>
            </a:r>
          </a:p>
          <a:p>
            <a:pPr eaLnBrk="1" hangingPunct="1">
              <a:spcBef>
                <a:spcPts val="596"/>
              </a:spcBef>
            </a:pPr>
            <a:endParaRPr lang="ja-JP" altLang="en-US"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・勤労の義務（憲</a:t>
            </a:r>
            <a:r>
              <a:rPr lang="en-US" altLang="ja-JP" sz="1100" dirty="0">
                <a:latin typeface="メイリオ" panose="020B0604030504040204" pitchFamily="50" charset="-128"/>
                <a:ea typeface="メイリオ" panose="020B0604030504040204" pitchFamily="50" charset="-128"/>
              </a:rPr>
              <a:t>27①</a:t>
            </a:r>
            <a:r>
              <a:rPr lang="ja-JP" altLang="en-US" sz="1100" dirty="0">
                <a:latin typeface="メイリオ" panose="020B0604030504040204" pitchFamily="50" charset="-128"/>
                <a:ea typeface="メイリオ" panose="020B0604030504040204" pitchFamily="50" charset="-128"/>
              </a:rPr>
              <a:t>）</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「すべて国民は、勤労の権利を有し、義務を負う。」</a:t>
            </a:r>
          </a:p>
          <a:p>
            <a:pPr eaLnBrk="1" hangingPunct="1">
              <a:spcBef>
                <a:spcPts val="596"/>
              </a:spcBef>
            </a:pPr>
            <a:endParaRPr lang="ja-JP" altLang="en-US" sz="1100" dirty="0">
              <a:latin typeface="HG丸ｺﾞｼｯｸM-PRO" panose="020F0600000000000000" pitchFamily="50" charset="-128"/>
              <a:ea typeface="HG丸ｺﾞｼｯｸM-PRO" panose="020F0600000000000000" pitchFamily="50" charset="-128"/>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1756" indent="-2600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68360"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00116"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30297"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384114"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37931"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291747"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45564"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843318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2"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4" tIns="47035" rIns="94074" bIns="47035"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18</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5825" y="536575"/>
            <a:ext cx="4903788" cy="3678238"/>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3107" y="4482003"/>
            <a:ext cx="5389563" cy="4357547"/>
          </a:xfrm>
        </p:spPr>
        <p:txBody>
          <a:bodyPr/>
          <a:lstStyle/>
          <a:p>
            <a:pPr defTabSz="907531">
              <a:defRPr/>
            </a:pPr>
            <a:r>
              <a:rPr lang="ja-JP" altLang="en-US" dirty="0"/>
              <a:t>　</a:t>
            </a:r>
            <a:endParaRPr kumimoji="1" lang="ja-JP" altLang="en-US" dirty="0"/>
          </a:p>
        </p:txBody>
      </p:sp>
    </p:spTree>
    <p:extLst>
      <p:ext uri="{BB962C8B-B14F-4D97-AF65-F5344CB8AC3E}">
        <p14:creationId xmlns:p14="http://schemas.microsoft.com/office/powerpoint/2010/main" val="203767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16351" y="9374191"/>
            <a:ext cx="2917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2" rIns="94768" bIns="47382"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1700" y="539750"/>
            <a:ext cx="4933950" cy="3700463"/>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9294" y="4509407"/>
            <a:ext cx="5439101" cy="4384190"/>
          </a:xfrm>
        </p:spPr>
        <p:txBody>
          <a:bodyPr/>
          <a:lstStyle/>
          <a:p>
            <a:pPr defTabSz="914225">
              <a:defRPr/>
            </a:pPr>
            <a:r>
              <a:rPr lang="ja-JP" altLang="en-US" dirty="0"/>
              <a:t>　</a:t>
            </a:r>
          </a:p>
          <a:p>
            <a:endParaRPr kumimoji="1" lang="ja-JP" altLang="en-US" dirty="0"/>
          </a:p>
        </p:txBody>
      </p:sp>
    </p:spTree>
    <p:extLst>
      <p:ext uri="{BB962C8B-B14F-4D97-AF65-F5344CB8AC3E}">
        <p14:creationId xmlns:p14="http://schemas.microsoft.com/office/powerpoint/2010/main" val="2862326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31" eaLnBrk="0" hangingPunct="0">
              <a:spcBef>
                <a:spcPts val="600"/>
              </a:spcBef>
              <a:defRPr/>
            </a:pPr>
            <a:r>
              <a:rPr lang="ja-JP" altLang="en-US" dirty="0"/>
              <a:t>　</a:t>
            </a:r>
            <a:r>
              <a:rPr kumimoji="0" lang="ja-JP" altLang="en-US" dirty="0"/>
              <a:t>私たちの暮らしは、物やサービスを売り買いして利益を追求する市場経済の上に成り立っています。</a:t>
            </a:r>
            <a:endParaRPr kumimoji="0" lang="en-US" altLang="ja-JP" dirty="0"/>
          </a:p>
          <a:p>
            <a:pPr defTabSz="914331" eaLnBrk="0" hangingPunct="0">
              <a:spcBef>
                <a:spcPts val="600"/>
              </a:spcBef>
              <a:defRPr/>
            </a:pPr>
            <a:r>
              <a:rPr kumimoji="0" lang="ja-JP" altLang="en-US" dirty="0"/>
              <a:t>　道路、公園などの整備やゴミの収集など、私たちが安心して暮らす上で欠かせない公的なサービスを行うのが、国や地方公共団体です。</a:t>
            </a:r>
            <a:endParaRPr kumimoji="0" lang="en-US" altLang="ja-JP" dirty="0"/>
          </a:p>
          <a:p>
            <a:pPr defTabSz="914331" eaLnBrk="0" hangingPunct="0">
              <a:spcBef>
                <a:spcPts val="600"/>
              </a:spcBef>
              <a:defRPr/>
            </a:pPr>
            <a:r>
              <a:rPr kumimoji="0" lang="ja-JP" altLang="en-US" dirty="0"/>
              <a:t>　個人や企業が国や地方公共団体に納めた税金を歳入といい、これを使って国や地方公共団体が行う経済活動を財政といいます。★</a:t>
            </a:r>
            <a:endParaRPr kumimoji="0" lang="en-US" altLang="ja-JP" dirty="0"/>
          </a:p>
          <a:p>
            <a:endParaRPr lang="en-US" altLang="ja-JP" dirty="0"/>
          </a:p>
        </p:txBody>
      </p:sp>
    </p:spTree>
    <p:extLst>
      <p:ext uri="{BB962C8B-B14F-4D97-AF65-F5344CB8AC3E}">
        <p14:creationId xmlns:p14="http://schemas.microsoft.com/office/powerpoint/2010/main" val="3277146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0" lang="ja-JP" altLang="en-US" dirty="0"/>
              <a:t>税金は１年間でどのくらい納められているのでしょうか。</a:t>
            </a:r>
            <a:endParaRPr kumimoji="0" lang="en-US" altLang="ja-JP" dirty="0"/>
          </a:p>
          <a:p>
            <a:pPr>
              <a:spcBef>
                <a:spcPts val="600"/>
              </a:spcBef>
            </a:pPr>
            <a:r>
              <a:rPr kumimoji="0" lang="ja-JP" altLang="en-US" dirty="0"/>
              <a:t>　財政の事務は、４月から翌年３月までの「会計年度」で行われます。</a:t>
            </a:r>
          </a:p>
          <a:p>
            <a:pPr>
              <a:spcBef>
                <a:spcPts val="600"/>
              </a:spcBef>
            </a:pPr>
            <a:r>
              <a:rPr kumimoji="0" lang="ja-JP" altLang="en-US" dirty="0"/>
              <a:t>　この１年間の収入を「歳入」、支出を「歳出」といいます。</a:t>
            </a:r>
          </a:p>
          <a:p>
            <a:pPr>
              <a:spcBef>
                <a:spcPts val="600"/>
              </a:spcBef>
            </a:pPr>
            <a:r>
              <a:rPr kumimoji="0" lang="ja-JP" altLang="en-US" dirty="0"/>
              <a:t>　令和７年度予算では、★総額は</a:t>
            </a:r>
            <a:r>
              <a:rPr kumimoji="0" lang="en-US" altLang="ja-JP" dirty="0"/>
              <a:t>115</a:t>
            </a:r>
            <a:r>
              <a:rPr kumimoji="0" lang="ja-JP" altLang="en-US" dirty="0"/>
              <a:t>兆</a:t>
            </a:r>
            <a:r>
              <a:rPr kumimoji="0" lang="en-US" altLang="ja-JP" dirty="0"/>
              <a:t>1,978</a:t>
            </a:r>
            <a:r>
              <a:rPr kumimoji="0" lang="ja-JP" altLang="en-US" dirty="0"/>
              <a:t>億円です。</a:t>
            </a:r>
          </a:p>
          <a:p>
            <a:pPr>
              <a:spcBef>
                <a:spcPts val="600"/>
              </a:spcBef>
            </a:pPr>
            <a:r>
              <a:rPr kumimoji="0" lang="ja-JP" altLang="en-US" dirty="0"/>
              <a:t>　★その内、</a:t>
            </a:r>
            <a:r>
              <a:rPr kumimoji="0" lang="en-US" altLang="ja-JP" dirty="0"/>
              <a:t>24.9%</a:t>
            </a:r>
            <a:r>
              <a:rPr kumimoji="0" lang="ja-JP" altLang="en-US" dirty="0"/>
              <a:t>が公債金つまり国の借金です。</a:t>
            </a:r>
          </a:p>
          <a:p>
            <a:pPr>
              <a:spcBef>
                <a:spcPts val="600"/>
              </a:spcBef>
            </a:pPr>
            <a:r>
              <a:rPr kumimoji="0" lang="ja-JP" altLang="en-US" dirty="0"/>
              <a:t>　★租税及び印紙収入が</a:t>
            </a:r>
            <a:r>
              <a:rPr kumimoji="0" lang="en-US" altLang="ja-JP" dirty="0"/>
              <a:t>67.5</a:t>
            </a:r>
            <a:r>
              <a:rPr kumimoji="0" lang="ja-JP" altLang="en-US" dirty="0"/>
              <a:t>％です。</a:t>
            </a:r>
            <a:endParaRPr kumimoji="0" lang="en-US" altLang="ja-JP" dirty="0"/>
          </a:p>
          <a:p>
            <a:pPr>
              <a:spcBef>
                <a:spcPts val="600"/>
              </a:spcBef>
            </a:pPr>
            <a:r>
              <a:rPr kumimoji="0" lang="ja-JP" altLang="en-US" dirty="0"/>
              <a:t>　このように我国の財政は、約</a:t>
            </a:r>
            <a:r>
              <a:rPr kumimoji="0" lang="en-US" altLang="ja-JP" dirty="0"/>
              <a:t>3</a:t>
            </a:r>
            <a:r>
              <a:rPr kumimoji="0" lang="ja-JP" altLang="en-US" dirty="0"/>
              <a:t>割を公債金すなわち借金に依存している厳しい状況にあります。★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1CA59A0-E8DD-44A8-ACDE-F95F4A0BEB4F}" type="slidenum">
              <a:rPr kumimoji="1" lang="ja-JP" altLang="en-US" smtClean="0"/>
              <a:t>20</a:t>
            </a:fld>
            <a:endParaRPr kumimoji="1" lang="ja-JP" altLang="en-US" dirty="0"/>
          </a:p>
        </p:txBody>
      </p:sp>
    </p:spTree>
    <p:extLst>
      <p:ext uri="{BB962C8B-B14F-4D97-AF65-F5344CB8AC3E}">
        <p14:creationId xmlns:p14="http://schemas.microsoft.com/office/powerpoint/2010/main" val="1499401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xfrm>
            <a:off x="1206500" y="357188"/>
            <a:ext cx="4292600" cy="3221037"/>
          </a:xfrm>
          <a:ln/>
        </p:spPr>
      </p:sp>
      <p:sp>
        <p:nvSpPr>
          <p:cNvPr id="32771" name="ノート プレースホルダ 2"/>
          <p:cNvSpPr>
            <a:spLocks noGrp="1"/>
          </p:cNvSpPr>
          <p:nvPr>
            <p:ph type="body" idx="1"/>
          </p:nvPr>
        </p:nvSpPr>
        <p:spPr>
          <a:xfrm>
            <a:off x="619125" y="3816351"/>
            <a:ext cx="5565775" cy="517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ja-JP" altLang="en-US" dirty="0"/>
              <a:t>　税金などによる収入である、「租税及び印紙収入」は、★</a:t>
            </a:r>
            <a:r>
              <a:rPr lang="en-US" altLang="ja-JP" dirty="0"/>
              <a:t>77</a:t>
            </a:r>
            <a:r>
              <a:rPr lang="ja-JP" altLang="en-US" dirty="0"/>
              <a:t>兆</a:t>
            </a:r>
            <a:r>
              <a:rPr lang="en-US" altLang="ja-JP" dirty="0"/>
              <a:t>8,190</a:t>
            </a:r>
            <a:r>
              <a:rPr lang="ja-JP" altLang="en-US" dirty="0"/>
              <a:t>億円です。</a:t>
            </a:r>
            <a:endParaRPr lang="en-US" altLang="ja-JP" dirty="0"/>
          </a:p>
          <a:p>
            <a:pPr>
              <a:spcBef>
                <a:spcPts val="600"/>
              </a:spcBef>
            </a:pPr>
            <a:r>
              <a:rPr lang="ja-JP" altLang="en-US" dirty="0"/>
              <a:t>　★所得税 </a:t>
            </a:r>
            <a:r>
              <a:rPr lang="en-US" altLang="ja-JP" dirty="0"/>
              <a:t>29.1</a:t>
            </a:r>
            <a:r>
              <a:rPr lang="ja-JP" altLang="en-US" dirty="0"/>
              <a:t>％、★法人税 </a:t>
            </a:r>
            <a:r>
              <a:rPr lang="en-US" altLang="ja-JP" dirty="0"/>
              <a:t>24.7</a:t>
            </a:r>
            <a:r>
              <a:rPr lang="ja-JP" altLang="en-US" dirty="0"/>
              <a:t>％、★消費税 </a:t>
            </a:r>
            <a:r>
              <a:rPr lang="en-US" altLang="ja-JP" dirty="0"/>
              <a:t>32.0</a:t>
            </a:r>
            <a:r>
              <a:rPr lang="ja-JP" altLang="en-US" dirty="0"/>
              <a:t>％で約８割を占めています。</a:t>
            </a:r>
            <a:endParaRPr lang="en-US" altLang="ja-JP" dirty="0"/>
          </a:p>
          <a:p>
            <a:pPr>
              <a:spcBef>
                <a:spcPts val="600"/>
              </a:spcBef>
            </a:pPr>
            <a:r>
              <a:rPr lang="ja-JP" altLang="en-US" dirty="0"/>
              <a:t>　国が使うお金（歳出）はさらに多く、税収（租税及印紙収入）だけでは不足しているのが現状です。★</a:t>
            </a:r>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0195" indent="-276204">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7040" indent="-21905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1030" indent="-21905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5021" indent="-21905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2187" indent="-21905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9351" indent="-21905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6517" indent="-21905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3683" indent="-21905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D5441C4-257E-4149-B3AC-7D8B1D544B98}" type="slidenum">
              <a:rPr lang="en-US" altLang="ja-JP" smtClean="0">
                <a:ea typeface="ＭＳ Ｐゴシック" panose="020B0600070205080204" pitchFamily="50" charset="-128"/>
              </a:rPr>
              <a:pPr>
                <a:spcBef>
                  <a:spcPct val="0"/>
                </a:spcBef>
              </a:pPr>
              <a:t>21</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988376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xfrm>
            <a:off x="1206500" y="357188"/>
            <a:ext cx="4292600" cy="3221037"/>
          </a:xfrm>
          <a:ln/>
        </p:spPr>
      </p:sp>
      <p:sp>
        <p:nvSpPr>
          <p:cNvPr id="34819" name="ノート プレースホルダ 2"/>
          <p:cNvSpPr>
            <a:spLocks noGrp="1"/>
          </p:cNvSpPr>
          <p:nvPr>
            <p:ph type="body" idx="1"/>
          </p:nvPr>
        </p:nvSpPr>
        <p:spPr>
          <a:xfrm>
            <a:off x="619125" y="3816351"/>
            <a:ext cx="5565775" cy="517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kumimoji="0" lang="ja-JP" altLang="en-US" dirty="0"/>
              <a:t>　税金は１年間でどのくらい使われるのでしょうか。</a:t>
            </a:r>
            <a:endParaRPr kumimoji="0" lang="en-US" altLang="ja-JP" dirty="0"/>
          </a:p>
          <a:p>
            <a:pPr>
              <a:spcBef>
                <a:spcPts val="600"/>
              </a:spcBef>
            </a:pPr>
            <a:r>
              <a:rPr kumimoji="0" lang="ja-JP" altLang="en-US" dirty="0"/>
              <a:t>　★総額は</a:t>
            </a:r>
            <a:r>
              <a:rPr kumimoji="0" lang="en-US" altLang="ja-JP" dirty="0"/>
              <a:t>115</a:t>
            </a:r>
            <a:r>
              <a:rPr kumimoji="0" lang="ja-JP" altLang="en-US" dirty="0"/>
              <a:t>兆</a:t>
            </a:r>
            <a:r>
              <a:rPr kumimoji="0" lang="en-US" altLang="ja-JP" dirty="0"/>
              <a:t>1,978</a:t>
            </a:r>
            <a:r>
              <a:rPr kumimoji="0" lang="ja-JP" altLang="en-US" dirty="0"/>
              <a:t>億円です。</a:t>
            </a:r>
          </a:p>
          <a:p>
            <a:pPr>
              <a:spcBef>
                <a:spcPts val="600"/>
              </a:spcBef>
            </a:pPr>
            <a:r>
              <a:rPr lang="ja-JP" altLang="en-US" dirty="0"/>
              <a:t>　内訳を見ると、★年金や医療費に使われる社会保障関係費が</a:t>
            </a:r>
            <a:r>
              <a:rPr lang="en-US" altLang="ja-JP" dirty="0"/>
              <a:t>33.2%</a:t>
            </a:r>
            <a:r>
              <a:rPr lang="ja-JP" altLang="en-US" dirty="0"/>
              <a:t>です。</a:t>
            </a:r>
            <a:endParaRPr lang="en-US" altLang="ja-JP" dirty="0"/>
          </a:p>
          <a:p>
            <a:pPr>
              <a:spcBef>
                <a:spcPts val="600"/>
              </a:spcBef>
            </a:pPr>
            <a:r>
              <a:rPr lang="ja-JP" altLang="en-US" dirty="0"/>
              <a:t>　★国の借金返済、利息支払に</a:t>
            </a:r>
            <a:r>
              <a:rPr lang="en-US" altLang="ja-JP" dirty="0"/>
              <a:t>24.5</a:t>
            </a:r>
            <a:r>
              <a:rPr lang="ja-JP" altLang="en-US" dirty="0"/>
              <a:t>％、つまり約４分の１相当が過去からの借金返済に使われているということになります。</a:t>
            </a:r>
            <a:r>
              <a:rPr kumimoji="0" lang="ja-JP" altLang="en-US" dirty="0"/>
              <a:t>★</a:t>
            </a:r>
            <a:endParaRPr kumimoji="0" lang="en-US" altLang="ja-JP" dirty="0"/>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0195" indent="-276204">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7040" indent="-21905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1030" indent="-21905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5021" indent="-21905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2187" indent="-21905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9351" indent="-21905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6517" indent="-21905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3683" indent="-21905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A8FFBEE-BAF1-4C5F-9C26-BC8579612437}" type="slidenum">
              <a:rPr lang="en-US" altLang="ja-JP" smtClean="0">
                <a:ea typeface="ＭＳ Ｐゴシック" panose="020B0600070205080204" pitchFamily="50" charset="-128"/>
              </a:rPr>
              <a:pPr>
                <a:spcBef>
                  <a:spcPct val="0"/>
                </a:spcBef>
              </a:pPr>
              <a:t>22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741368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xfrm>
            <a:off x="1257300" y="325438"/>
            <a:ext cx="4289425" cy="3217862"/>
          </a:xfrm>
          <a:ln/>
        </p:spPr>
      </p:sp>
      <p:sp>
        <p:nvSpPr>
          <p:cNvPr id="40963" name="ノート プレースホルダ 2"/>
          <p:cNvSpPr>
            <a:spLocks noGrp="1"/>
          </p:cNvSpPr>
          <p:nvPr>
            <p:ph type="body" idx="1"/>
          </p:nvPr>
        </p:nvSpPr>
        <p:spPr>
          <a:xfrm>
            <a:off x="619125" y="3816351"/>
            <a:ext cx="5565775" cy="517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「歳出」が伸び続ける一方、「税収」は</a:t>
            </a:r>
            <a:r>
              <a:rPr lang="en-US" altLang="ja-JP" dirty="0"/>
              <a:t>1990</a:t>
            </a:r>
            <a:r>
              <a:rPr lang="ja-JP" altLang="en-US" dirty="0"/>
              <a:t>年度（平成２年度）以降、景気悪化に伴う税収の減少等により、伸び悩んできました。</a:t>
            </a:r>
          </a:p>
          <a:p>
            <a:pPr>
              <a:spcBef>
                <a:spcPts val="600"/>
              </a:spcBef>
            </a:pPr>
            <a:r>
              <a:rPr lang="ja-JP" altLang="en-US" dirty="0"/>
              <a:t>　その差は、大きく開いてしまい、借金である公債の発行で穴埋めされてきました。</a:t>
            </a:r>
          </a:p>
          <a:p>
            <a:pPr>
              <a:spcBef>
                <a:spcPts val="600"/>
              </a:spcBef>
            </a:pPr>
            <a:r>
              <a:rPr lang="ja-JP" altLang="en-US" dirty="0"/>
              <a:t>　このまま財政赤字が増えていった場合、財政の硬直化や金利の上昇、世代間の不公平拡大など様々な要因により、活力ある経済・社会の実現に大きな足かせとなります。</a:t>
            </a:r>
          </a:p>
          <a:p>
            <a:pPr>
              <a:spcBef>
                <a:spcPts val="600"/>
              </a:spcBef>
            </a:pPr>
            <a:r>
              <a:rPr lang="ja-JP" altLang="en-US" dirty="0"/>
              <a:t>　このため、政府は、この差をなくし、黒字化にすることなどを財政健全化目標としています。★</a:t>
            </a:r>
          </a:p>
        </p:txBody>
      </p:sp>
      <p:sp>
        <p:nvSpPr>
          <p:cNvPr id="409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8607" indent="-274617">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7040" indent="-217471">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1030" indent="-217471">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3434" indent="-217471">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0600" indent="-21747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7764" indent="-21747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4930" indent="-21747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2096" indent="-21747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DD4D76E-8736-4F18-A780-F8EBE9B4B07A}" type="slidenum">
              <a:rPr lang="en-US" altLang="ja-JP" smtClean="0">
                <a:ea typeface="ＭＳ Ｐゴシック" panose="020B0600070205080204" pitchFamily="50" charset="-128"/>
              </a:rPr>
              <a:pPr>
                <a:spcBef>
                  <a:spcPct val="0"/>
                </a:spcBef>
              </a:pPr>
              <a:t>23</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552305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a:xfrm>
            <a:off x="1190625" y="357188"/>
            <a:ext cx="4262438" cy="3197225"/>
          </a:xfrm>
          <a:ln/>
        </p:spPr>
      </p:sp>
      <p:sp>
        <p:nvSpPr>
          <p:cNvPr id="43011" name="ノート プレースホルダ 2"/>
          <p:cNvSpPr>
            <a:spLocks noGrp="1"/>
          </p:cNvSpPr>
          <p:nvPr>
            <p:ph type="body" idx="1"/>
          </p:nvPr>
        </p:nvSpPr>
        <p:spPr>
          <a:xfrm>
            <a:off x="612775" y="3792538"/>
            <a:ext cx="5516563" cy="561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毎年の公債発行により日本の公債残高は増加の一途をたどっています。</a:t>
            </a:r>
          </a:p>
          <a:p>
            <a:pPr>
              <a:spcBef>
                <a:spcPts val="600"/>
              </a:spcBef>
            </a:pPr>
            <a:r>
              <a:rPr lang="ja-JP" altLang="en-US" dirty="0"/>
              <a:t>　★令和７年度末の国債残高は、約</a:t>
            </a:r>
            <a:r>
              <a:rPr lang="en-US" altLang="ja-JP" dirty="0"/>
              <a:t>1,129</a:t>
            </a:r>
            <a:r>
              <a:rPr lang="ja-JP" altLang="en-US" dirty="0"/>
              <a:t>兆円に上ると見込まれています。</a:t>
            </a:r>
          </a:p>
          <a:p>
            <a:pPr>
              <a:spcBef>
                <a:spcPts val="600"/>
              </a:spcBef>
            </a:pPr>
            <a:r>
              <a:rPr lang="ja-JP" altLang="en-US" dirty="0"/>
              <a:t>　★税収の約</a:t>
            </a:r>
            <a:r>
              <a:rPr lang="en-US" altLang="ja-JP" dirty="0"/>
              <a:t>15</a:t>
            </a:r>
            <a:r>
              <a:rPr lang="ja-JP" altLang="en-US" dirty="0"/>
              <a:t>年分に相当するもので、★国民一人当たりにすると約</a:t>
            </a:r>
            <a:r>
              <a:rPr lang="en-US" altLang="ja-JP" dirty="0"/>
              <a:t>915</a:t>
            </a:r>
            <a:r>
              <a:rPr lang="ja-JP" altLang="en-US" dirty="0"/>
              <a:t>万円という金額になります。</a:t>
            </a:r>
            <a:endParaRPr lang="en-US" altLang="ja-JP" dirty="0"/>
          </a:p>
          <a:p>
            <a:pPr>
              <a:spcBef>
                <a:spcPts val="600"/>
              </a:spcBef>
            </a:pPr>
            <a:r>
              <a:rPr lang="ja-JP" altLang="en-US" dirty="0"/>
              <a:t>　国の借金残高は毎年増えています</a:t>
            </a:r>
            <a:r>
              <a:rPr kumimoji="0" lang="ja-JP" altLang="en-US" dirty="0"/>
              <a:t>。借金が増えるということは、将来の世代に大きな負担を残してしまいます。★</a:t>
            </a:r>
            <a:endParaRPr kumimoji="0" lang="en-US" altLang="ja-JP" dirty="0"/>
          </a:p>
        </p:txBody>
      </p:sp>
      <p:sp>
        <p:nvSpPr>
          <p:cNvPr id="430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3845" indent="-27303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19103" indent="-21588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69919" indent="-21588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19147" indent="-21588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76313" indent="-21588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33478" indent="-21588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90644" indent="-21588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47808" indent="-21588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1CAF7B-F176-482E-8F0A-F99AF8E252E1}" type="slidenum">
              <a:rPr lang="en-US" altLang="ja-JP" smtClean="0">
                <a:ea typeface="ＭＳ Ｐゴシック" panose="020B0600070205080204" pitchFamily="50" charset="-128"/>
              </a:rPr>
              <a:pPr>
                <a:spcBef>
                  <a:spcPct val="0"/>
                </a:spcBef>
              </a:pPr>
              <a:t>24</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725006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2"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81" tIns="47039" rIns="94081" bIns="47039"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25</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5825" y="536575"/>
            <a:ext cx="4903788" cy="3678238"/>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3106" y="4482002"/>
            <a:ext cx="5389563" cy="4357547"/>
          </a:xfrm>
        </p:spPr>
        <p:txBody>
          <a:bodyPr/>
          <a:lstStyle/>
          <a:p>
            <a:pPr defTabSz="907600">
              <a:defRPr/>
            </a:pPr>
            <a:endParaRPr lang="ja-JP" altLang="en-US" dirty="0"/>
          </a:p>
          <a:p>
            <a:endParaRPr kumimoji="1" lang="ja-JP" altLang="en-US" dirty="0"/>
          </a:p>
        </p:txBody>
      </p:sp>
    </p:spTree>
    <p:extLst>
      <p:ext uri="{BB962C8B-B14F-4D97-AF65-F5344CB8AC3E}">
        <p14:creationId xmlns:p14="http://schemas.microsoft.com/office/powerpoint/2010/main" val="1610556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6511">
              <a:defRPr/>
            </a:pPr>
            <a:r>
              <a:rPr lang="ja-JP" altLang="en-US" sz="1100" dirty="0">
                <a:latin typeface="メイリオ" panose="020B0604030504040204" pitchFamily="50" charset="-128"/>
                <a:ea typeface="メイリオ" panose="020B0604030504040204" pitchFamily="50" charset="-128"/>
              </a:rPr>
              <a:t>高齢者とは、★</a:t>
            </a:r>
            <a:r>
              <a:rPr lang="ja-JP" altLang="en-US" sz="1100" dirty="0">
                <a:solidFill>
                  <a:srgbClr val="C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６５</a:t>
            </a:r>
            <a:r>
              <a:rPr lang="ja-JP" altLang="en-US" sz="1100" dirty="0">
                <a:latin typeface="メイリオ" panose="020B0604030504040204" pitchFamily="50" charset="-128"/>
                <a:ea typeface="メイリオ" panose="020B0604030504040204" pitchFamily="50" charset="-128"/>
              </a:rPr>
              <a:t>歳以上の人をいいます。</a:t>
            </a:r>
          </a:p>
          <a:p>
            <a:r>
              <a:rPr kumimoji="1" lang="ja-JP" altLang="en-US" sz="1100" b="0" dirty="0">
                <a:latin typeface="メイリオ" panose="020B0604030504040204" pitchFamily="50" charset="-128"/>
                <a:ea typeface="メイリオ" panose="020B0604030504040204" pitchFamily="50" charset="-128"/>
              </a:rPr>
              <a:t>★「高齢者」が増えるとどうなるの？税金と何が関係しているのでしょうか。</a:t>
            </a:r>
            <a:endParaRPr kumimoji="1" lang="en-US" altLang="ja-JP" sz="1100" b="0" dirty="0">
              <a:latin typeface="メイリオ" panose="020B0604030504040204" pitchFamily="50" charset="-128"/>
              <a:ea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高齢者が増えると、税金が使われている医療や年金、介護など★社会保障に必要なお金が増えていくことになります。★</a:t>
            </a:r>
            <a:endParaRPr kumimoji="1" lang="en-US" altLang="ja-JP" sz="1100" dirty="0">
              <a:latin typeface="メイリオ" panose="020B0604030504040204" pitchFamily="50" charset="-128"/>
              <a:ea typeface="メイリオ" panose="020B0604030504040204" pitchFamily="50" charset="-128"/>
            </a:endParaRPr>
          </a:p>
          <a:p>
            <a:endParaRPr kumimoji="1" lang="ja-JP" altLang="en-US" sz="1100" b="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6A4639E-37DA-4DCF-A8DF-88C0397E5F06}" type="slidenum">
              <a:rPr kumimoji="1" lang="ja-JP" altLang="en-US" smtClean="0"/>
              <a:t>26</a:t>
            </a:fld>
            <a:endParaRPr kumimoji="1" lang="ja-JP" altLang="en-US"/>
          </a:p>
        </p:txBody>
      </p:sp>
    </p:spTree>
    <p:extLst>
      <p:ext uri="{BB962C8B-B14F-4D97-AF65-F5344CB8AC3E}">
        <p14:creationId xmlns:p14="http://schemas.microsoft.com/office/powerpoint/2010/main" val="4208429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a:xfrm>
            <a:off x="1208088" y="358775"/>
            <a:ext cx="4289425" cy="3217863"/>
          </a:xfrm>
          <a:ln/>
        </p:spPr>
      </p:sp>
      <p:sp>
        <p:nvSpPr>
          <p:cNvPr id="45059" name="ノート プレースホルダ 2"/>
          <p:cNvSpPr>
            <a:spLocks noGrp="1"/>
          </p:cNvSpPr>
          <p:nvPr>
            <p:ph type="body" idx="1"/>
          </p:nvPr>
        </p:nvSpPr>
        <p:spPr>
          <a:xfrm>
            <a:off x="619125" y="3816350"/>
            <a:ext cx="5565775" cy="517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pPr>
            <a:r>
              <a:rPr lang="ja-JP" altLang="en-US" sz="1100" dirty="0">
                <a:latin typeface="HG丸ｺﾞｼｯｸM-PRO" panose="020F0600000000000000" pitchFamily="50" charset="-128"/>
                <a:ea typeface="HG丸ｺﾞｼｯｸM-PRO" panose="020F0600000000000000" pitchFamily="50" charset="-128"/>
              </a:rPr>
              <a:t>　人口に占める</a:t>
            </a:r>
            <a:r>
              <a:rPr lang="en-US" altLang="ja-JP" sz="1100" dirty="0">
                <a:latin typeface="HG丸ｺﾞｼｯｸM-PRO" panose="020F0600000000000000" pitchFamily="50" charset="-128"/>
                <a:ea typeface="HG丸ｺﾞｼｯｸM-PRO" panose="020F0600000000000000" pitchFamily="50" charset="-128"/>
              </a:rPr>
              <a:t>65</a:t>
            </a:r>
            <a:r>
              <a:rPr lang="ja-JP" altLang="en-US" sz="1100" dirty="0">
                <a:latin typeface="HG丸ｺﾞｼｯｸM-PRO" panose="020F0600000000000000" pitchFamily="50" charset="-128"/>
                <a:ea typeface="HG丸ｺﾞｼｯｸM-PRO" panose="020F0600000000000000" pitchFamily="50" charset="-128"/>
              </a:rPr>
              <a:t>歳以上の高齢人口の推移を見てみましょう。</a:t>
            </a:r>
          </a:p>
          <a:p>
            <a:pPr eaLnBrk="1" hangingPunct="1">
              <a:spcBef>
                <a:spcPts val="600"/>
              </a:spcBef>
            </a:pPr>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2025</a:t>
            </a:r>
            <a:r>
              <a:rPr lang="ja-JP" altLang="en-US" sz="1100" dirty="0">
                <a:latin typeface="HG丸ｺﾞｼｯｸM-PRO" panose="020F0600000000000000" pitchFamily="50" charset="-128"/>
                <a:ea typeface="HG丸ｺﾞｼｯｸM-PRO" panose="020F0600000000000000" pitchFamily="50" charset="-128"/>
              </a:rPr>
              <a:t>年現在、総人口に占める</a:t>
            </a:r>
            <a:r>
              <a:rPr lang="en-US" altLang="ja-JP" sz="1100" dirty="0">
                <a:latin typeface="HG丸ｺﾞｼｯｸM-PRO" panose="020F0600000000000000" pitchFamily="50" charset="-128"/>
                <a:ea typeface="HG丸ｺﾞｼｯｸM-PRO" panose="020F0600000000000000" pitchFamily="50" charset="-128"/>
              </a:rPr>
              <a:t>65</a:t>
            </a:r>
            <a:r>
              <a:rPr lang="ja-JP" altLang="en-US" sz="1100" dirty="0">
                <a:latin typeface="HG丸ｺﾞｼｯｸM-PRO" panose="020F0600000000000000" pitchFamily="50" charset="-128"/>
                <a:ea typeface="HG丸ｺﾞｼｯｸM-PRO" panose="020F0600000000000000" pitchFamily="50" charset="-128"/>
              </a:rPr>
              <a:t>歳以上の割合は、</a:t>
            </a:r>
            <a:r>
              <a:rPr lang="en-US" altLang="ja-JP" sz="1100" dirty="0">
                <a:latin typeface="HG丸ｺﾞｼｯｸM-PRO" panose="020F0600000000000000" pitchFamily="50" charset="-128"/>
                <a:ea typeface="HG丸ｺﾞｼｯｸM-PRO" panose="020F0600000000000000" pitchFamily="50" charset="-128"/>
              </a:rPr>
              <a:t>29.3</a:t>
            </a:r>
            <a:r>
              <a:rPr lang="ja-JP" altLang="en-US" sz="1100" dirty="0">
                <a:latin typeface="HG丸ｺﾞｼｯｸM-PRO" panose="020F0600000000000000" pitchFamily="50" charset="-128"/>
                <a:ea typeface="HG丸ｺﾞｼｯｸM-PRO" panose="020F0600000000000000" pitchFamily="50" charset="-128"/>
              </a:rPr>
              <a:t>％ですが、</a:t>
            </a:r>
            <a:r>
              <a:rPr lang="en-US" altLang="ja-JP" sz="1100" dirty="0">
                <a:latin typeface="HG丸ｺﾞｼｯｸM-PRO" panose="020F0600000000000000" pitchFamily="50" charset="-128"/>
                <a:ea typeface="HG丸ｺﾞｼｯｸM-PRO" panose="020F0600000000000000" pitchFamily="50" charset="-128"/>
              </a:rPr>
              <a:t>2050</a:t>
            </a:r>
            <a:r>
              <a:rPr lang="ja-JP" altLang="en-US" sz="1100" dirty="0">
                <a:latin typeface="HG丸ｺﾞｼｯｸM-PRO" panose="020F0600000000000000" pitchFamily="50" charset="-128"/>
                <a:ea typeface="HG丸ｺﾞｼｯｸM-PRO" panose="020F0600000000000000" pitchFamily="50" charset="-128"/>
              </a:rPr>
              <a:t>年には</a:t>
            </a:r>
            <a:r>
              <a:rPr lang="en-US" altLang="ja-JP" sz="1100" dirty="0">
                <a:latin typeface="HG丸ｺﾞｼｯｸM-PRO" panose="020F0600000000000000" pitchFamily="50" charset="-128"/>
                <a:ea typeface="HG丸ｺﾞｼｯｸM-PRO" panose="020F0600000000000000" pitchFamily="50" charset="-128"/>
              </a:rPr>
              <a:t>38</a:t>
            </a:r>
            <a:r>
              <a:rPr lang="ja-JP" altLang="en-US" sz="1100" dirty="0">
                <a:latin typeface="HG丸ｺﾞｼｯｸM-PRO" panose="020F0600000000000000" pitchFamily="50" charset="-128"/>
                <a:ea typeface="HG丸ｺﾞｼｯｸM-PRO" panose="020F0600000000000000" pitchFamily="50" charset="-128"/>
              </a:rPr>
              <a:t>％になると見込まれています。</a:t>
            </a:r>
            <a:endParaRPr lang="en-US" altLang="ja-JP" sz="1100" dirty="0">
              <a:latin typeface="HG丸ｺﾞｼｯｸM-PRO" panose="020F0600000000000000" pitchFamily="50" charset="-128"/>
              <a:ea typeface="HG丸ｺﾞｼｯｸM-PRO" panose="020F0600000000000000" pitchFamily="50" charset="-128"/>
            </a:endParaRPr>
          </a:p>
          <a:p>
            <a:pPr eaLnBrk="1" hangingPunct="1">
              <a:spcBef>
                <a:spcPts val="600"/>
              </a:spcBef>
            </a:pPr>
            <a:r>
              <a:rPr lang="ja-JP" altLang="en-US" sz="1100" dirty="0">
                <a:latin typeface="HG丸ｺﾞｼｯｸM-PRO" panose="020F0600000000000000" pitchFamily="50" charset="-128"/>
                <a:ea typeface="HG丸ｺﾞｼｯｸM-PRO" panose="020F0600000000000000" pitchFamily="50" charset="-128"/>
              </a:rPr>
              <a:t>　日本は他国に類を見ない急速な早さで高齢化が進行しています。★</a:t>
            </a:r>
            <a:endParaRPr lang="en-US" altLang="ja-JP" sz="1100" dirty="0">
              <a:latin typeface="HG丸ｺﾞｼｯｸM-PRO" panose="020F0600000000000000" pitchFamily="50" charset="-128"/>
              <a:ea typeface="HG丸ｺﾞｼｯｸM-PRO" panose="020F0600000000000000" pitchFamily="50" charset="-128"/>
            </a:endParaRPr>
          </a:p>
          <a:p>
            <a:pPr eaLnBrk="1" hangingPunct="1">
              <a:spcBef>
                <a:spcPts val="600"/>
              </a:spcBef>
            </a:pPr>
            <a:r>
              <a:rPr lang="ja-JP" altLang="en-US" sz="1100" dirty="0">
                <a:latin typeface="HG丸ｺﾞｼｯｸM-PRO" panose="020F0600000000000000" pitchFamily="50" charset="-128"/>
                <a:ea typeface="HG丸ｺﾞｼｯｸM-PRO" panose="020F0600000000000000" pitchFamily="50" charset="-128"/>
              </a:rPr>
              <a:t>　</a:t>
            </a:r>
          </a:p>
        </p:txBody>
      </p:sp>
      <p:sp>
        <p:nvSpPr>
          <p:cNvPr id="450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8663" indent="-2746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7125"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1150"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3588"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07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79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51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23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C8CAD9D-3D90-4F2D-A75D-1A116901EB57}" type="slidenum">
              <a:rPr lang="en-US" altLang="ja-JP" smtClean="0">
                <a:ea typeface="ＭＳ Ｐゴシック" panose="020B0600070205080204" pitchFamily="50" charset="-128"/>
              </a:rPr>
              <a:pPr>
                <a:spcBef>
                  <a:spcPct val="0"/>
                </a:spcBef>
              </a:pPr>
              <a:t>27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633381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　</a:t>
            </a:r>
            <a:r>
              <a:rPr lang="ja-JP" altLang="en-US" dirty="0"/>
              <a:t>現在</a:t>
            </a:r>
            <a:r>
              <a:rPr lang="en-US" altLang="ja-JP" dirty="0"/>
              <a:t>2025</a:t>
            </a:r>
            <a:r>
              <a:rPr lang="ja-JP" altLang="en-US" dirty="0"/>
              <a:t>年は★約２人にひとりの高齢者を支えている状況ですが、</a:t>
            </a:r>
            <a:r>
              <a:rPr lang="en-US" altLang="ja-JP" dirty="0"/>
              <a:t>2050</a:t>
            </a:r>
            <a:r>
              <a:rPr lang="ja-JP" altLang="en-US" dirty="0"/>
              <a:t>年（約</a:t>
            </a:r>
            <a:r>
              <a:rPr lang="en-US" altLang="ja-JP" dirty="0"/>
              <a:t>25</a:t>
            </a:r>
            <a:r>
              <a:rPr lang="ja-JP" altLang="en-US" dirty="0"/>
              <a:t>年後）は★</a:t>
            </a:r>
            <a:r>
              <a:rPr lang="en-US" altLang="ja-JP" dirty="0"/>
              <a:t>1.3</a:t>
            </a:r>
            <a:r>
              <a:rPr lang="ja-JP" altLang="en-US" dirty="0"/>
              <a:t>人にひとりの割合で支えるようになると、見込まれています。</a:t>
            </a:r>
            <a:endParaRPr lang="en-US" altLang="ja-JP" dirty="0"/>
          </a:p>
          <a:p>
            <a:pPr defTabSz="889943">
              <a:defRPr/>
            </a:pPr>
            <a:r>
              <a:rPr lang="ja-JP" altLang="en-US" dirty="0"/>
              <a:t>　このまま高齢化が進むと、年金や医療の負担が上昇を続け、将来の世代に大きな負担を残すことになります。</a:t>
            </a:r>
            <a:endParaRPr lang="en-US" altLang="ja-JP" dirty="0"/>
          </a:p>
          <a:p>
            <a:pPr eaLnBrk="1" hangingPunct="1">
              <a:spcBef>
                <a:spcPts val="600"/>
              </a:spcBef>
            </a:pPr>
            <a:r>
              <a:rPr lang="ja-JP" altLang="en-US" dirty="0"/>
              <a:t>　皆さんが、●歳になった頃には、働く世代の</a:t>
            </a:r>
            <a:r>
              <a:rPr lang="en-US" altLang="ja-JP" dirty="0"/>
              <a:t>1.3</a:t>
            </a:r>
            <a:r>
              <a:rPr lang="ja-JP" altLang="en-US" dirty="0"/>
              <a:t>人で高齢者</a:t>
            </a:r>
            <a:r>
              <a:rPr lang="en-US" altLang="ja-JP" dirty="0"/>
              <a:t>1</a:t>
            </a:r>
            <a:r>
              <a:rPr lang="ja-JP" altLang="en-US" dirty="0"/>
              <a:t>人を支えなければいけない状況になり、★働く世代の負担は益々増加するかもしれません。★</a:t>
            </a:r>
          </a:p>
          <a:p>
            <a:pPr eaLnBrk="1" hangingPunct="1">
              <a:spcBef>
                <a:spcPts val="600"/>
              </a:spcBef>
            </a:pPr>
            <a:endParaRPr lang="ja-JP" altLang="en-US" sz="1100" dirty="0">
              <a:latin typeface="HG丸ｺﾞｼｯｸM-PRO" panose="020F0600000000000000" pitchFamily="50" charset="-128"/>
              <a:ea typeface="HG丸ｺﾞｼｯｸM-PRO" panose="020F0600000000000000" pitchFamily="50" charset="-128"/>
            </a:endParaRPr>
          </a:p>
          <a:p>
            <a:endParaRPr kumimoji="1" lang="en-US" altLang="ja-JP" b="1" dirty="0"/>
          </a:p>
          <a:p>
            <a:endParaRPr kumimoji="1" lang="ja-JP" altLang="en-US" b="1" dirty="0"/>
          </a:p>
        </p:txBody>
      </p:sp>
      <p:sp>
        <p:nvSpPr>
          <p:cNvPr id="4" name="スライド番号プレースホルダー 3"/>
          <p:cNvSpPr>
            <a:spLocks noGrp="1"/>
          </p:cNvSpPr>
          <p:nvPr>
            <p:ph type="sldNum" sz="quarter" idx="10"/>
          </p:nvPr>
        </p:nvSpPr>
        <p:spPr/>
        <p:txBody>
          <a:bodyPr/>
          <a:lstStyle/>
          <a:p>
            <a:fld id="{B6A4639E-37DA-4DCF-A8DF-88C0397E5F06}" type="slidenum">
              <a:rPr kumimoji="1" lang="ja-JP" altLang="en-US" smtClean="0"/>
              <a:t>28</a:t>
            </a:fld>
            <a:endParaRPr kumimoji="1" lang="ja-JP" altLang="en-US"/>
          </a:p>
        </p:txBody>
      </p:sp>
    </p:spTree>
    <p:extLst>
      <p:ext uri="{BB962C8B-B14F-4D97-AF65-F5344CB8AC3E}">
        <p14:creationId xmlns:p14="http://schemas.microsoft.com/office/powerpoint/2010/main" val="119884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xfrm>
            <a:off x="1223963" y="360363"/>
            <a:ext cx="4319587" cy="3238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 2"/>
          <p:cNvSpPr>
            <a:spLocks noGrp="1"/>
          </p:cNvSpPr>
          <p:nvPr>
            <p:ph type="body" idx="1"/>
          </p:nvPr>
        </p:nvSpPr>
        <p:spPr bwMode="auto">
          <a:xfrm>
            <a:off x="624816" y="3839685"/>
            <a:ext cx="5616933" cy="5095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4"/>
              </a:spcBef>
            </a:pPr>
            <a:r>
              <a:rPr lang="ja-JP" altLang="en-US" dirty="0"/>
              <a:t>　学校に来る途中で１億円入りのスーツケースを拾いました。</a:t>
            </a:r>
            <a:endParaRPr lang="en-US" altLang="ja-JP" dirty="0"/>
          </a:p>
          <a:p>
            <a:pPr>
              <a:spcBef>
                <a:spcPts val="604"/>
              </a:spcBef>
            </a:pPr>
            <a:r>
              <a:rPr lang="ja-JP" altLang="en-US" dirty="0"/>
              <a:t>　交番に届けましたが、落とし主が現れず、１億円はもらえることになりました。</a:t>
            </a:r>
            <a:endParaRPr lang="en-US" altLang="ja-JP" dirty="0"/>
          </a:p>
          <a:p>
            <a:pPr>
              <a:spcBef>
                <a:spcPts val="604"/>
              </a:spcBef>
            </a:pPr>
            <a:r>
              <a:rPr lang="ja-JP" altLang="en-US" dirty="0"/>
              <a:t>　さて問題です。もらった１億円に税金はかかるでしょうか。</a:t>
            </a:r>
            <a:endParaRPr lang="en-US" altLang="ja-JP" dirty="0"/>
          </a:p>
          <a:p>
            <a:pPr>
              <a:spcBef>
                <a:spcPts val="604"/>
              </a:spcBef>
            </a:pPr>
            <a:r>
              <a:rPr lang="ja-JP" altLang="en-US" dirty="0"/>
              <a:t>　かかると思う人？かからないと思う人？（挙手を求める）</a:t>
            </a:r>
            <a:endParaRPr lang="en-US" altLang="ja-JP" dirty="0"/>
          </a:p>
          <a:p>
            <a:pPr>
              <a:spcBef>
                <a:spcPts val="604"/>
              </a:spcBef>
            </a:pPr>
            <a:r>
              <a:rPr lang="ja-JP" altLang="en-US" dirty="0"/>
              <a:t>　では、正解を見てみましょう。★正解は★「税金がかかる」です。</a:t>
            </a:r>
            <a:endParaRPr lang="en-US" altLang="ja-JP" dirty="0"/>
          </a:p>
          <a:p>
            <a:pPr>
              <a:spcBef>
                <a:spcPts val="604"/>
              </a:spcBef>
            </a:pPr>
            <a:r>
              <a:rPr lang="ja-JP" altLang="en-US" dirty="0"/>
              <a:t>　落し物を拾った人がもらった１億円は、「一時所得」という所得に該当し、所得税がかかります。</a:t>
            </a:r>
          </a:p>
          <a:p>
            <a:pPr>
              <a:spcBef>
                <a:spcPts val="604"/>
              </a:spcBef>
            </a:pPr>
            <a:endParaRPr lang="en-US" altLang="ja-JP" dirty="0"/>
          </a:p>
          <a:p>
            <a:pPr>
              <a:spcBef>
                <a:spcPts val="604"/>
              </a:spcBef>
            </a:pPr>
            <a:r>
              <a:rPr lang="ja-JP" altLang="en-US" dirty="0"/>
              <a:t>　ちなみにこの場合、他に所得や特別な控除がなければ、約</a:t>
            </a:r>
            <a:r>
              <a:rPr lang="en-US" altLang="ja-JP" dirty="0"/>
              <a:t>1,800</a:t>
            </a:r>
            <a:r>
              <a:rPr lang="ja-JP" altLang="en-US" dirty="0"/>
              <a:t>万円（</a:t>
            </a:r>
            <a:r>
              <a:rPr lang="en-US" altLang="ja-JP" dirty="0"/>
              <a:t>17,960,900</a:t>
            </a:r>
            <a:r>
              <a:rPr lang="ja-JP" altLang="en-US" dirty="0"/>
              <a:t>円：内訳［所得税］</a:t>
            </a:r>
            <a:r>
              <a:rPr lang="en-US" altLang="ja-JP" dirty="0"/>
              <a:t>17,591,500</a:t>
            </a:r>
            <a:r>
              <a:rPr lang="ja-JP" altLang="en-US" dirty="0"/>
              <a:t>円、［復興特別所得税］</a:t>
            </a:r>
            <a:r>
              <a:rPr lang="en-US" altLang="ja-JP" dirty="0"/>
              <a:t>369,421</a:t>
            </a:r>
            <a:r>
              <a:rPr lang="ja-JP" altLang="en-US" dirty="0"/>
              <a:t>円</a:t>
            </a:r>
            <a:r>
              <a:rPr lang="en-US" altLang="ja-JP" dirty="0"/>
              <a:t>)</a:t>
            </a:r>
            <a:r>
              <a:rPr lang="ja-JP" altLang="en-US" dirty="0"/>
              <a:t>の税金を納めてもらうことになります。★</a:t>
            </a:r>
            <a:endParaRPr lang="en-US" altLang="ja-JP" dirty="0"/>
          </a:p>
          <a:p>
            <a:pPr>
              <a:spcBef>
                <a:spcPts val="604"/>
              </a:spcBef>
            </a:pPr>
            <a:endParaRPr lang="ja-JP" altLang="en-US" dirty="0"/>
          </a:p>
          <a:p>
            <a:pPr>
              <a:spcBef>
                <a:spcPts val="604"/>
              </a:spcBef>
            </a:pPr>
            <a:r>
              <a:rPr lang="en-US" altLang="ja-JP" dirty="0"/>
              <a:t>《</a:t>
            </a:r>
            <a:r>
              <a:rPr lang="ja-JP" altLang="en-US" dirty="0"/>
              <a:t>参考：計算過程</a:t>
            </a:r>
            <a:r>
              <a:rPr lang="en-US" altLang="ja-JP" dirty="0"/>
              <a:t>》</a:t>
            </a:r>
          </a:p>
          <a:p>
            <a:pPr>
              <a:spcBef>
                <a:spcPts val="604"/>
              </a:spcBef>
            </a:pPr>
            <a:r>
              <a:rPr lang="ja-JP" altLang="en-US" dirty="0"/>
              <a:t>（１億円－</a:t>
            </a:r>
            <a:r>
              <a:rPr lang="en-US" altLang="ja-JP" dirty="0"/>
              <a:t>50</a:t>
            </a:r>
            <a:r>
              <a:rPr lang="ja-JP" altLang="en-US" dirty="0"/>
              <a:t>万円）</a:t>
            </a:r>
            <a:r>
              <a:rPr lang="en-US" altLang="ja-JP" dirty="0"/>
              <a:t>÷</a:t>
            </a:r>
            <a:r>
              <a:rPr lang="ja-JP" altLang="en-US" dirty="0"/>
              <a:t>２＝</a:t>
            </a:r>
            <a:r>
              <a:rPr lang="en-US" altLang="ja-JP" dirty="0"/>
              <a:t>4,975</a:t>
            </a:r>
            <a:r>
              <a:rPr lang="ja-JP" altLang="en-US" dirty="0"/>
              <a:t>万円に所得税の最高税率</a:t>
            </a:r>
            <a:r>
              <a:rPr lang="en-US" altLang="ja-JP" dirty="0"/>
              <a:t>45%</a:t>
            </a:r>
            <a:r>
              <a:rPr lang="ja-JP" altLang="en-US" dirty="0"/>
              <a:t>を掛けて</a:t>
            </a:r>
            <a:r>
              <a:rPr lang="en-US" altLang="ja-JP" dirty="0"/>
              <a:t>4,796,000</a:t>
            </a:r>
            <a:r>
              <a:rPr lang="ja-JP" altLang="en-US" dirty="0"/>
              <a:t>円を差し引いた金額が所得税の納税額となる。</a:t>
            </a:r>
          </a:p>
          <a:p>
            <a:pPr>
              <a:spcBef>
                <a:spcPts val="604"/>
              </a:spcBef>
            </a:pPr>
            <a:r>
              <a:rPr lang="ja-JP" altLang="en-US" dirty="0"/>
              <a:t>更に</a:t>
            </a:r>
            <a:r>
              <a:rPr lang="en-US" altLang="ja-JP" dirty="0"/>
              <a:t>2.1%</a:t>
            </a:r>
            <a:r>
              <a:rPr lang="ja-JP" altLang="en-US" dirty="0"/>
              <a:t>で計算した復興特別所得税 </a:t>
            </a:r>
            <a:r>
              <a:rPr lang="en-US" altLang="ja-JP" dirty="0"/>
              <a:t>369,421</a:t>
            </a:r>
            <a:r>
              <a:rPr lang="ja-JP" altLang="en-US" dirty="0"/>
              <a:t>円を加算し、百円未満の端数を切り捨てた</a:t>
            </a:r>
            <a:r>
              <a:rPr lang="en-US" altLang="ja-JP" dirty="0"/>
              <a:t>17,960,900</a:t>
            </a:r>
            <a:r>
              <a:rPr lang="ja-JP" altLang="en-US" dirty="0"/>
              <a:t>円が納税額となる。</a:t>
            </a:r>
          </a:p>
          <a:p>
            <a:pPr>
              <a:spcBef>
                <a:spcPts val="604"/>
              </a:spcBef>
            </a:pPr>
            <a:r>
              <a:rPr lang="en-US" altLang="ja-JP" dirty="0"/>
              <a:t>※</a:t>
            </a:r>
            <a:r>
              <a:rPr lang="ja-JP" altLang="en-US" dirty="0"/>
              <a:t>実際には、地方税約</a:t>
            </a:r>
            <a:r>
              <a:rPr lang="en-US" altLang="ja-JP" dirty="0"/>
              <a:t>500</a:t>
            </a:r>
            <a:r>
              <a:rPr lang="ja-JP" altLang="en-US" dirty="0"/>
              <a:t>万円納税も必要となり、合計約</a:t>
            </a:r>
            <a:r>
              <a:rPr lang="en-US" altLang="ja-JP" dirty="0"/>
              <a:t>2,300</a:t>
            </a:r>
            <a:r>
              <a:rPr lang="ja-JP" altLang="en-US" dirty="0"/>
              <a:t>万円（</a:t>
            </a:r>
            <a:r>
              <a:rPr lang="en-US" altLang="ja-JP" dirty="0"/>
              <a:t>22,960,900</a:t>
            </a:r>
            <a:r>
              <a:rPr lang="ja-JP" altLang="en-US" dirty="0"/>
              <a:t>円）の税金がかかる。</a:t>
            </a:r>
            <a:endParaRPr lang="en-US" altLang="ja-JP" dirty="0"/>
          </a:p>
        </p:txBody>
      </p:sp>
      <p:sp>
        <p:nvSpPr>
          <p:cNvPr id="102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3982" indent="-27664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5353" indent="-21907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2692" indent="-21907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8433" indent="-21907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08971"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9508"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0046"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0583"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817104B-960A-4F8C-9A0B-A7FEE7389877}" type="slidenum">
              <a:rPr lang="en-US" altLang="ja-JP" smtClean="0">
                <a:latin typeface="Times New Roman" panose="02020603050405020304" pitchFamily="18" charset="0"/>
              </a:rPr>
              <a:pPr>
                <a:spcBef>
                  <a:spcPct val="0"/>
                </a:spcBef>
              </a:pPr>
              <a:t>2</a:t>
            </a:fld>
            <a:endParaRPr lang="en-US" altLang="ja-JP">
              <a:latin typeface="Times New Roman" panose="02020603050405020304" pitchFamily="18" charset="0"/>
            </a:endParaRPr>
          </a:p>
        </p:txBody>
      </p:sp>
    </p:spTree>
    <p:extLst>
      <p:ext uri="{BB962C8B-B14F-4D97-AF65-F5344CB8AC3E}">
        <p14:creationId xmlns:p14="http://schemas.microsoft.com/office/powerpoint/2010/main" val="71720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596"/>
              </a:spcBef>
            </a:pPr>
            <a:r>
              <a:rPr lang="ja-JP" altLang="en-US" sz="1100"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高齢化が進む中で、国民の負担はどうなっていくのでしょうか。</a:t>
            </a:r>
            <a:endParaRPr lang="en-US" altLang="ja-JP" dirty="0">
              <a:latin typeface="HG丸ｺﾞｼｯｸM-PRO" panose="020F0600000000000000" pitchFamily="50" charset="-128"/>
              <a:ea typeface="HG丸ｺﾞｼｯｸM-PRO" panose="020F0600000000000000" pitchFamily="50" charset="-128"/>
            </a:endParaRPr>
          </a:p>
          <a:p>
            <a:pPr>
              <a:spcBef>
                <a:spcPts val="596"/>
              </a:spcBef>
            </a:pPr>
            <a:r>
              <a:rPr lang="ja-JP" altLang="en-US" dirty="0">
                <a:latin typeface="HG丸ｺﾞｼｯｸM-PRO" panose="020F0600000000000000" pitchFamily="50" charset="-128"/>
                <a:ea typeface="HG丸ｺﾞｼｯｸM-PRO" panose="020F0600000000000000" pitchFamily="50" charset="-128"/>
              </a:rPr>
              <a:t>　主要先進国と比較すると、日本の社会保障は「中福祉」、「低負担」の水準となっています。</a:t>
            </a:r>
            <a:endParaRPr lang="en-US" altLang="ja-JP" dirty="0">
              <a:latin typeface="HG丸ｺﾞｼｯｸM-PRO" panose="020F0600000000000000" pitchFamily="50" charset="-128"/>
              <a:ea typeface="HG丸ｺﾞｼｯｸM-PRO" panose="020F0600000000000000" pitchFamily="50" charset="-128"/>
            </a:endParaRPr>
          </a:p>
          <a:p>
            <a:pPr>
              <a:spcBef>
                <a:spcPts val="596"/>
              </a:spcBef>
            </a:pPr>
            <a:r>
              <a:rPr lang="ja-JP" altLang="en-US" dirty="0">
                <a:latin typeface="HG丸ｺﾞｼｯｸM-PRO" panose="020F0600000000000000" pitchFamily="50" charset="-128"/>
                <a:ea typeface="HG丸ｺﾞｼｯｸM-PRO" panose="020F0600000000000000" pitchFamily="50" charset="-128"/>
              </a:rPr>
              <a:t>　今後、更に高齢化が進むと支出が増加していきます。★</a:t>
            </a:r>
          </a:p>
        </p:txBody>
      </p:sp>
      <p:sp>
        <p:nvSpPr>
          <p:cNvPr id="471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6438" indent="-2651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90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35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3263"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04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76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48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20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C901B41-443D-4256-BD49-79B93B9F6DB8}" type="slidenum">
              <a:rPr lang="en-US" altLang="ja-JP" smtClean="0">
                <a:latin typeface="Times New Roman" panose="02020603050405020304" pitchFamily="18" charset="0"/>
              </a:rPr>
              <a:pPr>
                <a:spcBef>
                  <a:spcPct val="0"/>
                </a:spcBef>
              </a:pPr>
              <a:t>29</a:t>
            </a:fld>
            <a:endParaRPr lang="en-US" altLang="ja-JP">
              <a:latin typeface="Times New Roman" panose="02020603050405020304" pitchFamily="18" charset="0"/>
            </a:endParaRPr>
          </a:p>
        </p:txBody>
      </p:sp>
    </p:spTree>
    <p:extLst>
      <p:ext uri="{BB962C8B-B14F-4D97-AF65-F5344CB8AC3E}">
        <p14:creationId xmlns:p14="http://schemas.microsoft.com/office/powerpoint/2010/main" val="3014525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2"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81" tIns="47039" rIns="94081" bIns="47039"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30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5825" y="536575"/>
            <a:ext cx="4903788" cy="3678238"/>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3106" y="4482002"/>
            <a:ext cx="5389563" cy="4357547"/>
          </a:xfrm>
        </p:spPr>
        <p:txBody>
          <a:bodyPr/>
          <a:lstStyle/>
          <a:p>
            <a:pPr defTabSz="907600">
              <a:defRPr/>
            </a:pPr>
            <a:r>
              <a:rPr lang="ja-JP" altLang="en-US" dirty="0"/>
              <a:t>　</a:t>
            </a:r>
            <a:endParaRPr kumimoji="1" lang="ja-JP" altLang="en-US" dirty="0"/>
          </a:p>
        </p:txBody>
      </p:sp>
    </p:spTree>
    <p:extLst>
      <p:ext uri="{BB962C8B-B14F-4D97-AF65-F5344CB8AC3E}">
        <p14:creationId xmlns:p14="http://schemas.microsoft.com/office/powerpoint/2010/main" val="4120593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 2"/>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a:t>申告と納税の仕組みについて説明します。</a:t>
            </a:r>
            <a:endParaRPr lang="en-US" altLang="ja-JP" sz="1100" dirty="0"/>
          </a:p>
          <a:p>
            <a:pPr eaLnBrk="1" hangingPunct="1"/>
            <a:r>
              <a:rPr lang="ja-JP" altLang="en-US" sz="1100" dirty="0"/>
              <a:t>　納める税金の金額を確定させる方法には、申告納税制度と賦課課税制度の二つがあります。★</a:t>
            </a:r>
            <a:endParaRPr lang="en-US" altLang="ja-JP" sz="1100" dirty="0"/>
          </a:p>
          <a:p>
            <a:pPr eaLnBrk="1" hangingPunct="1"/>
            <a:r>
              <a:rPr lang="ja-JP" altLang="en-US" sz="1100" dirty="0"/>
              <a:t>　★申告納税制度とは、納税者自らが所得金額や税額を計算し、それに基づいて申告し、納税するという制度です。</a:t>
            </a:r>
          </a:p>
          <a:p>
            <a:pPr eaLnBrk="1" hangingPunct="1"/>
            <a:r>
              <a:rPr lang="ja-JP" altLang="en-US" sz="1100" dirty="0"/>
              <a:t>　昭和</a:t>
            </a:r>
            <a:r>
              <a:rPr lang="en-US" altLang="ja-JP" sz="1100" dirty="0"/>
              <a:t>22</a:t>
            </a:r>
            <a:r>
              <a:rPr lang="ja-JP" altLang="en-US" sz="1100" dirty="0"/>
              <a:t>年 （</a:t>
            </a:r>
            <a:r>
              <a:rPr lang="en-US" altLang="ja-JP" sz="1100" dirty="0"/>
              <a:t>1947</a:t>
            </a:r>
            <a:r>
              <a:rPr lang="ja-JP" altLang="en-US" sz="1100" dirty="0"/>
              <a:t>年）度の税制改正で、所得税、法人税及び相続税に導入され、現在では、全ての国税に採用されています。</a:t>
            </a:r>
            <a:endParaRPr lang="en-US" altLang="ja-JP" sz="1100" dirty="0"/>
          </a:p>
          <a:p>
            <a:pPr eaLnBrk="1" hangingPunct="1"/>
            <a:r>
              <a:rPr lang="ja-JP" altLang="en-US" sz="1100" b="1" dirty="0"/>
              <a:t>　</a:t>
            </a:r>
            <a:r>
              <a:rPr lang="ja-JP" altLang="en-US" sz="1100" dirty="0"/>
              <a:t>★賦課課税制度とは、行政機関によって税額が決定される制度で、地方税の多くの税目に採用されています。</a:t>
            </a:r>
            <a:endParaRPr lang="en-US" altLang="ja-JP" sz="1100" dirty="0"/>
          </a:p>
          <a:p>
            <a:pPr eaLnBrk="1" hangingPunct="1"/>
            <a:r>
              <a:rPr lang="ja-JP" altLang="en-US" sz="1100" dirty="0"/>
              <a:t>　皆さんが近い将来社会人になって納める所得税は申告納税制度に該当しますので、皆さんに正しく税金について理解していただき、自ら計算して申告・納付していただく必要があるのです。★</a:t>
            </a:r>
          </a:p>
        </p:txBody>
      </p:sp>
      <p:sp>
        <p:nvSpPr>
          <p:cNvPr id="307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6438" indent="-2651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90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35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3263"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04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76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48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20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CF9407BE-82B2-465C-88AF-08D5D3F6E9EE}" type="slidenum">
              <a:rPr lang="en-US" altLang="ja-JP" smtClean="0">
                <a:latin typeface="Times New Roman" panose="02020603050405020304" pitchFamily="18" charset="0"/>
              </a:rPr>
              <a:pPr>
                <a:spcBef>
                  <a:spcPct val="0"/>
                </a:spcBef>
              </a:pPr>
              <a:t>31</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293085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 2"/>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0"/>
              </a:spcBef>
            </a:pPr>
            <a:r>
              <a:rPr lang="ja-JP" altLang="en-US" sz="1100" dirty="0">
                <a:latin typeface="HG丸ｺﾞｼｯｸM-PRO" panose="020F0600000000000000" pitchFamily="50" charset="-128"/>
                <a:ea typeface="HG丸ｺﾞｼｯｸM-PRO" panose="020F0600000000000000" pitchFamily="50" charset="-128"/>
              </a:rPr>
              <a:t>所得税の累進課税制度を詳しく説明すると、</a:t>
            </a:r>
            <a:r>
              <a:rPr lang="ja-JP" altLang="en-US" sz="1100" dirty="0">
                <a:latin typeface="メイリオ" panose="020B0604030504040204" pitchFamily="50" charset="-128"/>
                <a:ea typeface="メイリオ" panose="020B0604030504040204" pitchFamily="50" charset="-128"/>
              </a:rPr>
              <a:t>所得が多くなればなるほど段階的に税率が高くなる仕組みになっています。</a:t>
            </a:r>
            <a:endParaRPr lang="en-US" altLang="ja-JP" sz="1100" dirty="0">
              <a:latin typeface="メイリオ" panose="020B0604030504040204" pitchFamily="50" charset="-128"/>
              <a:ea typeface="メイリオ" panose="020B0604030504040204" pitchFamily="50" charset="-128"/>
            </a:endParaRPr>
          </a:p>
          <a:p>
            <a:pPr>
              <a:spcBef>
                <a:spcPts val="600"/>
              </a:spcBef>
            </a:pPr>
            <a:r>
              <a:rPr lang="ja-JP" altLang="en-US" sz="1100" dirty="0">
                <a:latin typeface="メイリオ" panose="020B0604030504040204" pitchFamily="50" charset="-128"/>
                <a:ea typeface="メイリオ" panose="020B0604030504040204" pitchFamily="50" charset="-128"/>
              </a:rPr>
              <a:t>　課税される所得金額が</a:t>
            </a:r>
            <a:r>
              <a:rPr lang="en-US" altLang="ja-JP" sz="1100" dirty="0">
                <a:latin typeface="メイリオ" panose="020B0604030504040204" pitchFamily="50" charset="-128"/>
                <a:ea typeface="メイリオ" panose="020B0604030504040204" pitchFamily="50" charset="-128"/>
              </a:rPr>
              <a:t>4,000</a:t>
            </a:r>
            <a:r>
              <a:rPr lang="ja-JP" altLang="en-US" sz="1100" dirty="0">
                <a:latin typeface="メイリオ" panose="020B0604030504040204" pitchFamily="50" charset="-128"/>
                <a:ea typeface="メイリオ" panose="020B0604030504040204" pitchFamily="50" charset="-128"/>
              </a:rPr>
              <a:t>万以上の人の税率は</a:t>
            </a:r>
            <a:r>
              <a:rPr lang="en-US" altLang="ja-JP" sz="1100" dirty="0">
                <a:latin typeface="メイリオ" panose="020B0604030504040204" pitchFamily="50" charset="-128"/>
                <a:ea typeface="メイリオ" panose="020B0604030504040204" pitchFamily="50" charset="-128"/>
              </a:rPr>
              <a:t>45</a:t>
            </a:r>
            <a:r>
              <a:rPr lang="ja-JP" altLang="en-US" sz="1100" dirty="0">
                <a:latin typeface="メイリオ" panose="020B0604030504040204" pitchFamily="50" charset="-128"/>
                <a:ea typeface="メイリオ" panose="020B0604030504040204" pitchFamily="50" charset="-128"/>
              </a:rPr>
              <a:t>％となっています。</a:t>
            </a:r>
            <a:endParaRPr lang="en-US" altLang="ja-JP" sz="1100" dirty="0">
              <a:latin typeface="メイリオ" panose="020B0604030504040204" pitchFamily="50" charset="-128"/>
              <a:ea typeface="メイリオ" panose="020B0604030504040204" pitchFamily="50" charset="-128"/>
            </a:endParaRPr>
          </a:p>
          <a:p>
            <a:pPr>
              <a:spcBef>
                <a:spcPts val="600"/>
              </a:spcBef>
            </a:pPr>
            <a:endParaRPr lang="en-US" altLang="ja-JP" sz="1100" dirty="0">
              <a:latin typeface="メイリオ" panose="020B0604030504040204" pitchFamily="50" charset="-128"/>
              <a:ea typeface="メイリオ" panose="020B0604030504040204" pitchFamily="50" charset="-128"/>
            </a:endParaRPr>
          </a:p>
          <a:p>
            <a:pPr>
              <a:spcBef>
                <a:spcPts val="600"/>
              </a:spcBef>
            </a:pPr>
            <a:r>
              <a:rPr lang="ja-JP" altLang="en-US" sz="1100" dirty="0">
                <a:latin typeface="メイリオ" panose="020B0604030504040204" pitchFamily="50" charset="-128"/>
                <a:ea typeface="メイリオ" panose="020B0604030504040204" pitchFamily="50" charset="-128"/>
              </a:rPr>
              <a:t>　年収</a:t>
            </a:r>
            <a:r>
              <a:rPr lang="en-US" altLang="ja-JP" sz="1100" dirty="0">
                <a:latin typeface="メイリオ" panose="020B0604030504040204" pitchFamily="50" charset="-128"/>
                <a:ea typeface="メイリオ" panose="020B0604030504040204" pitchFamily="50" charset="-128"/>
              </a:rPr>
              <a:t>500</a:t>
            </a:r>
            <a:r>
              <a:rPr lang="ja-JP" altLang="en-US" sz="1100" dirty="0">
                <a:latin typeface="メイリオ" panose="020B0604030504040204" pitchFamily="50" charset="-128"/>
                <a:ea typeface="メイリオ" panose="020B0604030504040204" pitchFamily="50" charset="-128"/>
              </a:rPr>
              <a:t>万の会社員Ａさん、年収</a:t>
            </a:r>
            <a:r>
              <a:rPr lang="en-US" altLang="ja-JP" sz="1100" dirty="0">
                <a:latin typeface="メイリオ" panose="020B0604030504040204" pitchFamily="50" charset="-128"/>
                <a:ea typeface="メイリオ" panose="020B0604030504040204" pitchFamily="50" charset="-128"/>
              </a:rPr>
              <a:t>2,000</a:t>
            </a:r>
            <a:r>
              <a:rPr lang="ja-JP" altLang="en-US" sz="1100" dirty="0">
                <a:latin typeface="メイリオ" panose="020B0604030504040204" pitchFamily="50" charset="-128"/>
                <a:ea typeface="メイリオ" panose="020B0604030504040204" pitchFamily="50" charset="-128"/>
              </a:rPr>
              <a:t>万の会社員Ｂさんで比較すると、所得税はＡさんの</a:t>
            </a:r>
            <a:r>
              <a:rPr lang="en-US" altLang="ja-JP" sz="1100" dirty="0">
                <a:latin typeface="メイリオ" panose="020B0604030504040204" pitchFamily="50" charset="-128"/>
                <a:ea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rPr>
              <a:t>万の</a:t>
            </a:r>
            <a:r>
              <a:rPr lang="en-US" altLang="ja-JP" sz="1100" dirty="0">
                <a:latin typeface="メイリオ" panose="020B0604030504040204" pitchFamily="50" charset="-128"/>
                <a:ea typeface="メイリオ" panose="020B0604030504040204" pitchFamily="50" charset="-128"/>
              </a:rPr>
              <a:t>68</a:t>
            </a:r>
            <a:r>
              <a:rPr lang="ja-JP" altLang="en-US" sz="1100" dirty="0">
                <a:latin typeface="メイリオ" panose="020B0604030504040204" pitchFamily="50" charset="-128"/>
                <a:ea typeface="メイリオ" panose="020B0604030504040204" pitchFamily="50" charset="-128"/>
              </a:rPr>
              <a:t>倍の</a:t>
            </a:r>
            <a:r>
              <a:rPr lang="en-US" altLang="ja-JP" sz="1100" dirty="0">
                <a:latin typeface="メイリオ" panose="020B0604030504040204" pitchFamily="50" charset="-128"/>
                <a:ea typeface="メイリオ" panose="020B0604030504040204" pitchFamily="50" charset="-128"/>
              </a:rPr>
              <a:t>342</a:t>
            </a:r>
            <a:r>
              <a:rPr lang="ja-JP" altLang="en-US" sz="1100" dirty="0">
                <a:latin typeface="メイリオ" panose="020B0604030504040204" pitchFamily="50" charset="-128"/>
                <a:ea typeface="メイリオ" panose="020B0604030504040204" pitchFamily="50" charset="-128"/>
              </a:rPr>
              <a:t>万円がＢさんの所得税に</a:t>
            </a:r>
            <a:r>
              <a:rPr lang="ja-JP" altLang="en-US" sz="1100">
                <a:latin typeface="メイリオ" panose="020B0604030504040204" pitchFamily="50" charset="-128"/>
                <a:ea typeface="メイリオ" panose="020B0604030504040204" pitchFamily="50" charset="-128"/>
              </a:rPr>
              <a:t>なります。★</a:t>
            </a:r>
            <a:endParaRPr lang="en-US" altLang="ja-JP" sz="1100" dirty="0">
              <a:latin typeface="メイリオ" panose="020B0604030504040204" pitchFamily="50" charset="-128"/>
              <a:ea typeface="メイリオ" panose="020B0604030504040204" pitchFamily="50" charset="-128"/>
            </a:endParaRPr>
          </a:p>
          <a:p>
            <a:pPr>
              <a:spcBef>
                <a:spcPts val="600"/>
              </a:spcBef>
            </a:pPr>
            <a:endParaRPr lang="ja-JP" altLang="en-US" sz="1100" dirty="0"/>
          </a:p>
        </p:txBody>
      </p:sp>
      <p:sp>
        <p:nvSpPr>
          <p:cNvPr id="389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6438" indent="-2651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90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35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3263"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04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76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48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20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9FAE843-AED9-44A3-9DA5-F9E18172250A}" type="slidenum">
              <a:rPr lang="en-US" altLang="ja-JP" smtClean="0">
                <a:latin typeface="Times New Roman" panose="02020603050405020304" pitchFamily="18" charset="0"/>
              </a:rPr>
              <a:pPr>
                <a:spcBef>
                  <a:spcPct val="0"/>
                </a:spcBef>
              </a:pPr>
              <a:t>32</a:t>
            </a:fld>
            <a:endParaRPr lang="en-US" altLang="ja-JP">
              <a:latin typeface="Times New Roman" panose="02020603050405020304" pitchFamily="18" charset="0"/>
            </a:endParaRPr>
          </a:p>
        </p:txBody>
      </p:sp>
    </p:spTree>
    <p:extLst>
      <p:ext uri="{BB962C8B-B14F-4D97-AF65-F5344CB8AC3E}">
        <p14:creationId xmlns:p14="http://schemas.microsoft.com/office/powerpoint/2010/main" val="305521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 2"/>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ts val="600"/>
              </a:spcBef>
              <a:spcAft>
                <a:spcPts val="600"/>
              </a:spcAft>
            </a:pPr>
            <a:r>
              <a:rPr lang="ja-JP" altLang="en-US" dirty="0"/>
              <a:t>　</a:t>
            </a:r>
            <a:r>
              <a:rPr lang="ja-JP" altLang="en-US" sz="1100" dirty="0"/>
              <a:t>消費税の仕組みについて説明します。</a:t>
            </a:r>
            <a:endParaRPr lang="en-US" altLang="ja-JP" sz="1100" dirty="0"/>
          </a:p>
          <a:p>
            <a:pPr algn="just">
              <a:spcBef>
                <a:spcPts val="600"/>
              </a:spcBef>
              <a:spcAft>
                <a:spcPts val="600"/>
              </a:spcAft>
            </a:pPr>
            <a:r>
              <a:rPr lang="ja-JP" altLang="en-US" sz="1100" dirty="0"/>
              <a:t>　消費税は、事業者に負担を求めるものではありません。税金分は事業者が販売する商品やサービスの価格に含まれて、次々と転嫁され、最終的に商品を消費し又はサービスの提供を受ける消費者が負担することとなります。</a:t>
            </a:r>
            <a:endParaRPr lang="en-US" altLang="ja-JP" sz="1100" dirty="0"/>
          </a:p>
          <a:p>
            <a:pPr algn="just" eaLnBrk="1" hangingPunct="1">
              <a:spcBef>
                <a:spcPts val="600"/>
              </a:spcBef>
              <a:spcAft>
                <a:spcPts val="600"/>
              </a:spcAft>
            </a:pPr>
            <a:r>
              <a:rPr lang="ja-JP" altLang="en-US" sz="1100" dirty="0"/>
              <a:t>　消費税は、商品・製品の販売やサービスの提供などの取引に対して、広く公平に課税されますが、生産、流通などの各取引段階で二重三重に税がかかることのないよう、課税売上げに係る消費税額から課税仕入れ等に係る消費税額を控除し、税が累積しない仕組みが採られています。</a:t>
            </a:r>
            <a:endParaRPr lang="en-US" altLang="ja-JP" sz="1100" dirty="0"/>
          </a:p>
          <a:p>
            <a:pPr algn="just" eaLnBrk="1" hangingPunct="1">
              <a:spcBef>
                <a:spcPts val="600"/>
              </a:spcBef>
              <a:spcAft>
                <a:spcPts val="600"/>
              </a:spcAft>
            </a:pPr>
            <a:r>
              <a:rPr lang="ja-JP" altLang="en-US" sz="1100" dirty="0"/>
              <a:t>　参考ですが、消費税は、国内の消費者に最終的な負担を求める税です。</a:t>
            </a:r>
            <a:endParaRPr lang="en-US" altLang="ja-JP" sz="1100" dirty="0"/>
          </a:p>
          <a:p>
            <a:pPr algn="just" eaLnBrk="1" hangingPunct="1">
              <a:spcBef>
                <a:spcPts val="600"/>
              </a:spcBef>
              <a:spcAft>
                <a:spcPts val="600"/>
              </a:spcAft>
            </a:pPr>
            <a:r>
              <a:rPr lang="ja-JP" altLang="en-US" sz="1100" dirty="0"/>
              <a:t>このため、輸出取引については、輸出国側では免税とし、輸入取引については、輸入国側が輸入の際に課税する仕組みとなっています。★</a:t>
            </a:r>
            <a:endParaRPr lang="en-US" altLang="ja-JP" sz="1100" dirty="0"/>
          </a:p>
        </p:txBody>
      </p:sp>
      <p:sp>
        <p:nvSpPr>
          <p:cNvPr id="368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6438" indent="-2651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90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35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3263"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04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76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48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20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C0B0624-1D89-48C3-8887-4D1B8FC82EF6}" type="slidenum">
              <a:rPr lang="en-US" altLang="ja-JP" smtClean="0">
                <a:latin typeface="Times New Roman" panose="02020603050405020304" pitchFamily="18" charset="0"/>
              </a:rPr>
              <a:pPr>
                <a:spcBef>
                  <a:spcPct val="0"/>
                </a:spcBef>
              </a:pPr>
              <a:t>33</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846207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 2"/>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0"/>
              </a:spcBef>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a:t>「所得税」と「消費税」について、比較をして見てみましょう。</a:t>
            </a:r>
          </a:p>
          <a:p>
            <a:pPr>
              <a:spcBef>
                <a:spcPts val="600"/>
              </a:spcBef>
            </a:pPr>
            <a:r>
              <a:rPr lang="ja-JP" altLang="en-US" sz="1100" dirty="0"/>
              <a:t>　まず、課税の対象ですが、所得税が所得を対象としているのに対し、消費税は原則として国内における全ての商品の販売やサービスの提供に対して課税されます。</a:t>
            </a:r>
            <a:endParaRPr lang="en-US" altLang="ja-JP" sz="1100" dirty="0"/>
          </a:p>
          <a:p>
            <a:pPr>
              <a:spcBef>
                <a:spcPts val="600"/>
              </a:spcBef>
            </a:pPr>
            <a:r>
              <a:rPr lang="ja-JP" altLang="en-US" sz="1100" dirty="0"/>
              <a:t>　</a:t>
            </a:r>
            <a:endParaRPr lang="en-US" altLang="ja-JP" sz="1100" dirty="0"/>
          </a:p>
          <a:p>
            <a:pPr>
              <a:spcBef>
                <a:spcPts val="600"/>
              </a:spcBef>
            </a:pPr>
            <a:r>
              <a:rPr lang="ja-JP" altLang="en-US" dirty="0"/>
              <a:t>　</a:t>
            </a:r>
            <a:r>
              <a:rPr lang="ja-JP" altLang="en-US" sz="1100" dirty="0"/>
              <a:t>次に、納め方の違いですが、所得税は税金を納める義務がある人と負担する人が同じ★直接税ですが、消費税は税金を納める義務がある人と、その税金を負担する人が異なる★間接税です。</a:t>
            </a:r>
            <a:endParaRPr lang="en-US" altLang="ja-JP" sz="1100" dirty="0"/>
          </a:p>
          <a:p>
            <a:pPr>
              <a:spcBef>
                <a:spcPts val="600"/>
              </a:spcBef>
            </a:pPr>
            <a:r>
              <a:rPr lang="ja-JP" altLang="en-US" sz="1100" dirty="0"/>
              <a:t>　所得税は、★高所得者ほど税率が高くなっていくという特徴（累進課税）があり、税金を負担する人の経済的な負担能力に応じて税額を変えています。</a:t>
            </a:r>
          </a:p>
          <a:p>
            <a:pPr>
              <a:spcBef>
                <a:spcPts val="600"/>
              </a:spcBef>
            </a:pPr>
            <a:r>
              <a:rPr lang="ja-JP" altLang="en-US" sz="1100" dirty="0"/>
              <a:t>　★これを垂直的公平といいます。　</a:t>
            </a:r>
            <a:endParaRPr lang="en-US" altLang="ja-JP" sz="1100" dirty="0"/>
          </a:p>
          <a:p>
            <a:pPr>
              <a:spcBef>
                <a:spcPts val="600"/>
              </a:spcBef>
            </a:pPr>
            <a:r>
              <a:rPr lang="ja-JP" altLang="en-US" sz="1100" dirty="0"/>
              <a:t>　これに対し、消費税は所得の大小に関わらず、消費一般に広く公平に負担を求める税です。</a:t>
            </a:r>
            <a:endParaRPr lang="en-US" altLang="ja-JP" sz="1100" dirty="0"/>
          </a:p>
          <a:p>
            <a:pPr>
              <a:spcBef>
                <a:spcPts val="600"/>
              </a:spcBef>
            </a:pPr>
            <a:r>
              <a:rPr lang="ja-JP" altLang="en-US" sz="1100" dirty="0"/>
              <a:t>　★これを水平的公平といいます。</a:t>
            </a:r>
            <a:endParaRPr lang="en-US" altLang="ja-JP" sz="1100" dirty="0"/>
          </a:p>
          <a:p>
            <a:pPr>
              <a:spcBef>
                <a:spcPts val="600"/>
              </a:spcBef>
            </a:pPr>
            <a:r>
              <a:rPr lang="ja-JP" altLang="en-US" sz="1100" dirty="0"/>
              <a:t>　消費税は、高齢化社会の福祉を充実させるための安定的な財源としての役割を担っています。★</a:t>
            </a:r>
            <a:endParaRPr lang="en-US" altLang="ja-JP" sz="1100" dirty="0"/>
          </a:p>
          <a:p>
            <a:pPr>
              <a:spcBef>
                <a:spcPts val="600"/>
              </a:spcBef>
            </a:pPr>
            <a:endParaRPr lang="en-US" altLang="ja-JP" sz="1100" dirty="0"/>
          </a:p>
          <a:p>
            <a:pPr>
              <a:spcBef>
                <a:spcPts val="600"/>
              </a:spcBef>
            </a:pP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まとめ</a:t>
            </a:r>
            <a:r>
              <a:rPr lang="en-US" altLang="ja-JP" sz="1100" dirty="0">
                <a:latin typeface="メイリオ" panose="020B0604030504040204" pitchFamily="50" charset="-128"/>
                <a:ea typeface="メイリオ" panose="020B0604030504040204" pitchFamily="50" charset="-128"/>
              </a:rPr>
              <a:t>】</a:t>
            </a:r>
          </a:p>
          <a:p>
            <a:pPr>
              <a:spcBef>
                <a:spcPts val="600"/>
              </a:spcBef>
            </a:pPr>
            <a:r>
              <a:rPr lang="ja-JP" altLang="en-US" sz="1100" dirty="0">
                <a:latin typeface="メイリオ" panose="020B0604030504040204" pitchFamily="50" charset="-128"/>
                <a:ea typeface="メイリオ" panose="020B0604030504040204" pitchFamily="50" charset="-128"/>
              </a:rPr>
              <a:t>　このように、税金の制度は複数の税金をうまく組み合わせることで、全体として公平性が保たれています。</a:t>
            </a:r>
            <a:endParaRPr lang="en-US" altLang="ja-JP" sz="1100" dirty="0">
              <a:latin typeface="メイリオ" panose="020B0604030504040204" pitchFamily="50" charset="-128"/>
              <a:ea typeface="メイリオ" panose="020B0604030504040204" pitchFamily="50" charset="-128"/>
            </a:endParaRPr>
          </a:p>
          <a:p>
            <a:pPr>
              <a:spcBef>
                <a:spcPts val="600"/>
              </a:spcBef>
            </a:pPr>
            <a:endParaRPr lang="ja-JP" altLang="en-US" sz="1100" dirty="0"/>
          </a:p>
        </p:txBody>
      </p:sp>
      <p:sp>
        <p:nvSpPr>
          <p:cNvPr id="389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6438" indent="-2651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90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35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3263"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04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76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48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20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9FAE843-AED9-44A3-9DA5-F9E18172250A}" type="slidenum">
              <a:rPr lang="en-US" altLang="ja-JP" smtClean="0">
                <a:latin typeface="Times New Roman" panose="02020603050405020304" pitchFamily="18" charset="0"/>
              </a:rPr>
              <a:pPr>
                <a:spcBef>
                  <a:spcPct val="0"/>
                </a:spcBef>
              </a:pPr>
              <a:t>34</a:t>
            </a:fld>
            <a:endParaRPr lang="en-US" altLang="ja-JP">
              <a:latin typeface="Times New Roman" panose="02020603050405020304" pitchFamily="18" charset="0"/>
            </a:endParaRPr>
          </a:p>
        </p:txBody>
      </p:sp>
    </p:spTree>
    <p:extLst>
      <p:ext uri="{BB962C8B-B14F-4D97-AF65-F5344CB8AC3E}">
        <p14:creationId xmlns:p14="http://schemas.microsoft.com/office/powerpoint/2010/main" val="910655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3"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7" tIns="47031" rIns="94067" bIns="47031"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35</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7413" y="536575"/>
            <a:ext cx="4902200" cy="3678238"/>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3107" y="4482003"/>
            <a:ext cx="5389563" cy="4357547"/>
          </a:xfrm>
        </p:spPr>
        <p:txBody>
          <a:bodyPr/>
          <a:lstStyle/>
          <a:p>
            <a:pPr defTabSz="907460">
              <a:defRPr/>
            </a:pPr>
            <a:r>
              <a:rPr lang="ja-JP" altLang="en-US" dirty="0"/>
              <a:t>　</a:t>
            </a:r>
            <a:endParaRPr kumimoji="1" lang="ja-JP" altLang="en-US" dirty="0"/>
          </a:p>
        </p:txBody>
      </p:sp>
    </p:spTree>
    <p:extLst>
      <p:ext uri="{BB962C8B-B14F-4D97-AF65-F5344CB8AC3E}">
        <p14:creationId xmlns:p14="http://schemas.microsoft.com/office/powerpoint/2010/main" val="3584954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xfrm>
            <a:off x="1208088" y="358775"/>
            <a:ext cx="4289425" cy="3217863"/>
          </a:xfrm>
          <a:ln/>
        </p:spPr>
      </p:sp>
      <p:sp>
        <p:nvSpPr>
          <p:cNvPr id="53251" name="ノート プレースホルダ 2"/>
          <p:cNvSpPr>
            <a:spLocks noGrp="1"/>
          </p:cNvSpPr>
          <p:nvPr>
            <p:ph type="body" idx="1"/>
          </p:nvPr>
        </p:nvSpPr>
        <p:spPr>
          <a:xfrm>
            <a:off x="619126" y="3816350"/>
            <a:ext cx="5565775" cy="5437188"/>
          </a:xfrm>
          <a:ln/>
        </p:spPr>
        <p:txBody>
          <a:bodyPr/>
          <a:lstStyle/>
          <a:p>
            <a:pPr>
              <a:spcBef>
                <a:spcPts val="596"/>
              </a:spcBef>
              <a:spcAft>
                <a:spcPts val="0"/>
              </a:spcAft>
              <a:defRPr/>
            </a:pPr>
            <a:r>
              <a:rPr lang="ja-JP" altLang="en-US" dirty="0">
                <a:latin typeface="HG丸ｺﾞｼｯｸM-PRO" pitchFamily="50" charset="-128"/>
                <a:ea typeface="HG丸ｺﾞｼｯｸM-PRO" pitchFamily="50" charset="-128"/>
              </a:rPr>
              <a:t>　</a:t>
            </a:r>
            <a:r>
              <a:rPr lang="ja-JP" altLang="en-US" kern="0" dirty="0"/>
              <a:t>私たちが豊かで安心して生活するためには、税はなくてはならないものであり、そのために国や地方公共団体は、日本の将来を考え、様々な政策を行っています。</a:t>
            </a:r>
            <a:endParaRPr lang="en-US" altLang="ja-JP" kern="0" dirty="0"/>
          </a:p>
          <a:p>
            <a:pPr fontAlgn="auto">
              <a:spcBef>
                <a:spcPts val="596"/>
              </a:spcBef>
              <a:spcAft>
                <a:spcPts val="0"/>
              </a:spcAft>
              <a:defRPr/>
            </a:pPr>
            <a:r>
              <a:rPr lang="ja-JP" altLang="en-US" kern="0" dirty="0"/>
              <a:t>　税金に対して正しく理解し、国や社会の在り方を、自ら考えることがとても大切なことです。</a:t>
            </a:r>
            <a:r>
              <a:rPr lang="ja-JP" altLang="en-US" dirty="0"/>
              <a:t>★</a:t>
            </a:r>
            <a:endParaRPr lang="en-US" altLang="ja-JP" dirty="0"/>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8551" indent="-274596">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6951" indent="-21745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0906" indent="-21745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3275" indent="-21745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0405" indent="-21745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7534" indent="-21745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4664" indent="-21745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1793" indent="-21745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684F127-6026-4A90-B0F7-9F69A84E31B6}" type="slidenum">
              <a:rPr lang="en-US" altLang="ja-JP" smtClean="0">
                <a:ea typeface="ＭＳ Ｐゴシック" panose="020B0600070205080204" pitchFamily="50" charset="-128"/>
              </a:rPr>
              <a:pPr>
                <a:spcBef>
                  <a:spcPct val="0"/>
                </a:spcBef>
              </a:pPr>
              <a:t>36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85304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xfrm>
            <a:off x="1152525" y="327025"/>
            <a:ext cx="4316413" cy="3236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 2"/>
          <p:cNvSpPr>
            <a:spLocks noGrp="1"/>
          </p:cNvSpPr>
          <p:nvPr>
            <p:ph type="body" idx="1"/>
          </p:nvPr>
        </p:nvSpPr>
        <p:spPr bwMode="auto">
          <a:xfrm>
            <a:off x="624816" y="3839685"/>
            <a:ext cx="5616933" cy="521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4"/>
              </a:spcBef>
            </a:pPr>
            <a:r>
              <a:rPr lang="ja-JP" altLang="en-US" dirty="0"/>
              <a:t>　お祝いに、おじいちゃんから現金を１億円もらいました。</a:t>
            </a:r>
            <a:endParaRPr lang="en-US" altLang="ja-JP" dirty="0"/>
          </a:p>
          <a:p>
            <a:pPr>
              <a:spcBef>
                <a:spcPts val="604"/>
              </a:spcBef>
            </a:pPr>
            <a:r>
              <a:rPr lang="ja-JP" altLang="en-US" dirty="0"/>
              <a:t>　この１億円に税金はかかるでしょうか。</a:t>
            </a:r>
            <a:endParaRPr lang="en-US" altLang="ja-JP" dirty="0"/>
          </a:p>
          <a:p>
            <a:pPr>
              <a:spcBef>
                <a:spcPts val="604"/>
              </a:spcBef>
            </a:pPr>
            <a:r>
              <a:rPr lang="ja-JP" altLang="en-US" dirty="0"/>
              <a:t>　かかると思う人？かからないと思う人？（挙手を求める）</a:t>
            </a:r>
          </a:p>
          <a:p>
            <a:pPr>
              <a:spcBef>
                <a:spcPts val="604"/>
              </a:spcBef>
            </a:pPr>
            <a:r>
              <a:rPr lang="ja-JP" altLang="en-US" dirty="0"/>
              <a:t>　では、正解を見てみましょう。★正解は★「税金がかかる」です。</a:t>
            </a:r>
          </a:p>
          <a:p>
            <a:pPr>
              <a:spcBef>
                <a:spcPts val="604"/>
              </a:spcBef>
            </a:pPr>
            <a:endParaRPr lang="en-US" altLang="ja-JP" dirty="0"/>
          </a:p>
          <a:p>
            <a:pPr>
              <a:spcBef>
                <a:spcPts val="604"/>
              </a:spcBef>
            </a:pPr>
            <a:r>
              <a:rPr lang="ja-JP" altLang="en-US" dirty="0"/>
              <a:t>　このように個人から個人へ無償でお金を与えた場合には、贈与税という税金がかかります。</a:t>
            </a:r>
            <a:endParaRPr lang="en-US" altLang="ja-JP" dirty="0"/>
          </a:p>
          <a:p>
            <a:pPr>
              <a:spcBef>
                <a:spcPts val="604"/>
              </a:spcBef>
            </a:pPr>
            <a:r>
              <a:rPr lang="ja-JP" altLang="en-US" dirty="0"/>
              <a:t>　ちなみに、この場合は</a:t>
            </a:r>
            <a:r>
              <a:rPr lang="en-US" altLang="ja-JP" dirty="0"/>
              <a:t>4,799</a:t>
            </a:r>
            <a:r>
              <a:rPr lang="ja-JP" altLang="en-US" dirty="0"/>
              <a:t>万</a:t>
            </a:r>
            <a:r>
              <a:rPr lang="en-US" altLang="ja-JP" dirty="0"/>
              <a:t>5</a:t>
            </a:r>
            <a:r>
              <a:rPr lang="ja-JP" altLang="en-US" dirty="0"/>
              <a:t>千円の税金を納めてもらうことになります。</a:t>
            </a:r>
            <a:endParaRPr lang="en-US" altLang="ja-JP" dirty="0"/>
          </a:p>
          <a:p>
            <a:pPr>
              <a:spcBef>
                <a:spcPts val="604"/>
              </a:spcBef>
            </a:pPr>
            <a:r>
              <a:rPr lang="ja-JP" altLang="en-US" dirty="0"/>
              <a:t>　計算方法は、</a:t>
            </a:r>
            <a:r>
              <a:rPr lang="en-US" altLang="ja-JP" dirty="0"/>
              <a:t>1</a:t>
            </a:r>
            <a:r>
              <a:rPr lang="ja-JP" altLang="en-US" dirty="0"/>
              <a:t>年間（</a:t>
            </a:r>
            <a:r>
              <a:rPr lang="en-US" altLang="ja-JP" dirty="0"/>
              <a:t>1</a:t>
            </a:r>
            <a:r>
              <a:rPr lang="ja-JP" altLang="en-US" dirty="0"/>
              <a:t>月～</a:t>
            </a:r>
            <a:r>
              <a:rPr lang="en-US" altLang="ja-JP" dirty="0"/>
              <a:t>12</a:t>
            </a:r>
            <a:r>
              <a:rPr lang="ja-JP" altLang="en-US" dirty="0"/>
              <a:t>月）にもらった金額から</a:t>
            </a:r>
            <a:r>
              <a:rPr lang="en-US" altLang="ja-JP" dirty="0"/>
              <a:t>110</a:t>
            </a:r>
            <a:r>
              <a:rPr lang="ja-JP" altLang="en-US" dirty="0"/>
              <a:t>万円を引き、残った金額に税率をかけます。</a:t>
            </a:r>
            <a:endParaRPr lang="en-US" altLang="ja-JP" dirty="0"/>
          </a:p>
          <a:p>
            <a:pPr>
              <a:spcBef>
                <a:spcPts val="604"/>
              </a:spcBef>
            </a:pPr>
            <a:r>
              <a:rPr lang="ja-JP" altLang="en-US" dirty="0"/>
              <a:t>　つまり、贈与税は</a:t>
            </a:r>
            <a:r>
              <a:rPr lang="en-US" altLang="ja-JP" dirty="0"/>
              <a:t>110</a:t>
            </a:r>
            <a:r>
              <a:rPr lang="ja-JP" altLang="en-US" dirty="0"/>
              <a:t>万円までは、税金はかからないということです。★</a:t>
            </a:r>
            <a:endParaRPr lang="en-US" altLang="ja-JP" dirty="0"/>
          </a:p>
          <a:p>
            <a:pPr>
              <a:spcBef>
                <a:spcPts val="604"/>
              </a:spcBef>
            </a:pPr>
            <a:endParaRPr lang="en-US" altLang="ja-JP" dirty="0"/>
          </a:p>
          <a:p>
            <a:pPr>
              <a:spcBef>
                <a:spcPts val="604"/>
              </a:spcBef>
            </a:pPr>
            <a:r>
              <a:rPr lang="ja-JP" altLang="en-US" dirty="0"/>
              <a:t>　</a:t>
            </a:r>
            <a:r>
              <a:rPr lang="en-US" altLang="ja-JP" dirty="0"/>
              <a:t>《</a:t>
            </a:r>
            <a:r>
              <a:rPr lang="ja-JP" altLang="en-US" dirty="0"/>
              <a:t>参考：計算過程</a:t>
            </a:r>
            <a:r>
              <a:rPr lang="en-US" altLang="ja-JP" dirty="0"/>
              <a:t>》</a:t>
            </a:r>
            <a:r>
              <a:rPr lang="ja-JP" altLang="en-US"/>
              <a:t>　</a:t>
            </a:r>
            <a:endParaRPr lang="en-US" altLang="ja-JP" dirty="0"/>
          </a:p>
          <a:p>
            <a:pPr>
              <a:spcBef>
                <a:spcPts val="604"/>
              </a:spcBef>
            </a:pPr>
            <a:r>
              <a:rPr lang="ja-JP" altLang="en-US" dirty="0"/>
              <a:t>　もらった人が</a:t>
            </a:r>
            <a:r>
              <a:rPr lang="en-US" altLang="ja-JP" dirty="0"/>
              <a:t>20</a:t>
            </a:r>
            <a:r>
              <a:rPr lang="ja-JP" altLang="en-US" dirty="0"/>
              <a:t>才未満（</a:t>
            </a:r>
            <a:r>
              <a:rPr lang="en-US" altLang="ja-JP" dirty="0"/>
              <a:t>1</a:t>
            </a:r>
            <a:r>
              <a:rPr lang="ja-JP" altLang="en-US" dirty="0"/>
              <a:t>億円－</a:t>
            </a:r>
            <a:r>
              <a:rPr lang="en-US" altLang="ja-JP" dirty="0"/>
              <a:t>110</a:t>
            </a:r>
            <a:r>
              <a:rPr lang="ja-JP" altLang="en-US" dirty="0"/>
              <a:t>万円）</a:t>
            </a:r>
            <a:r>
              <a:rPr lang="en-US" altLang="ja-JP" dirty="0"/>
              <a:t>×55%</a:t>
            </a:r>
            <a:r>
              <a:rPr lang="ja-JP" altLang="en-US" dirty="0"/>
              <a:t>（贈与税の最高税率）－</a:t>
            </a:r>
            <a:r>
              <a:rPr lang="en-US" altLang="ja-JP" dirty="0"/>
              <a:t>400</a:t>
            </a:r>
            <a:r>
              <a:rPr lang="ja-JP" altLang="en-US" dirty="0"/>
              <a:t>万円＝</a:t>
            </a:r>
            <a:r>
              <a:rPr lang="en-US" altLang="ja-JP" dirty="0"/>
              <a:t>50,395,000</a:t>
            </a:r>
            <a:r>
              <a:rPr lang="ja-JP" altLang="en-US" dirty="0"/>
              <a:t>円が納税額となる。</a:t>
            </a:r>
            <a:endParaRPr lang="en-US" altLang="ja-JP" dirty="0"/>
          </a:p>
          <a:p>
            <a:pPr>
              <a:spcBef>
                <a:spcPts val="604"/>
              </a:spcBef>
            </a:pPr>
            <a:r>
              <a:rPr lang="ja-JP" altLang="en-US" dirty="0"/>
              <a:t>　もらった人が</a:t>
            </a:r>
            <a:r>
              <a:rPr lang="en-US" altLang="ja-JP" dirty="0"/>
              <a:t>20</a:t>
            </a:r>
            <a:r>
              <a:rPr lang="ja-JP" altLang="en-US" dirty="0"/>
              <a:t>才以上（</a:t>
            </a:r>
            <a:r>
              <a:rPr lang="en-US" altLang="ja-JP" dirty="0"/>
              <a:t>1</a:t>
            </a:r>
            <a:r>
              <a:rPr lang="ja-JP" altLang="en-US" dirty="0"/>
              <a:t>億円－</a:t>
            </a:r>
            <a:r>
              <a:rPr lang="en-US" altLang="ja-JP" dirty="0"/>
              <a:t>110</a:t>
            </a:r>
            <a:r>
              <a:rPr lang="ja-JP" altLang="en-US" dirty="0"/>
              <a:t>万円）</a:t>
            </a:r>
            <a:r>
              <a:rPr lang="en-US" altLang="ja-JP" dirty="0"/>
              <a:t>×55%</a:t>
            </a:r>
            <a:r>
              <a:rPr lang="ja-JP" altLang="en-US" dirty="0"/>
              <a:t>（贈与税の最高税率）－</a:t>
            </a:r>
            <a:r>
              <a:rPr lang="en-US" altLang="ja-JP" dirty="0"/>
              <a:t>640</a:t>
            </a:r>
            <a:r>
              <a:rPr lang="ja-JP" altLang="en-US" dirty="0"/>
              <a:t>万円＝</a:t>
            </a:r>
            <a:r>
              <a:rPr lang="en-US" altLang="ja-JP" dirty="0"/>
              <a:t>47,995,000</a:t>
            </a:r>
            <a:r>
              <a:rPr lang="ja-JP" altLang="en-US" dirty="0"/>
              <a:t>円が納税額となる。</a:t>
            </a:r>
            <a:endParaRPr lang="en-US" altLang="ja-JP" dirty="0"/>
          </a:p>
          <a:p>
            <a:pPr>
              <a:spcBef>
                <a:spcPts val="604"/>
              </a:spcBef>
            </a:pPr>
            <a:endParaRPr lang="ja-JP" altLang="en-US" dirty="0">
              <a:latin typeface="HG丸ｺﾞｼｯｸM-PRO" panose="020F0600000000000000" pitchFamily="50" charset="-128"/>
              <a:ea typeface="HG丸ｺﾞｼｯｸM-PRO" panose="020F0600000000000000" pitchFamily="50" charset="-128"/>
            </a:endParaRPr>
          </a:p>
        </p:txBody>
      </p:sp>
      <p:sp>
        <p:nvSpPr>
          <p:cNvPr id="122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3982" indent="-27664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5353" indent="-21907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2692" indent="-21907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8433" indent="-21907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08971"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9508"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0046"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0583"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C2869B8-C3C5-4647-BB27-85297E80ABCF}" type="slidenum">
              <a:rPr lang="en-US" altLang="ja-JP" smtClean="0">
                <a:latin typeface="Times New Roman" panose="02020603050405020304" pitchFamily="18" charset="0"/>
              </a:rPr>
              <a:pPr>
                <a:spcBef>
                  <a:spcPct val="0"/>
                </a:spcBef>
              </a:pPr>
              <a:t>3</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09588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xfrm>
            <a:off x="1223963" y="360363"/>
            <a:ext cx="4319587" cy="3238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 2"/>
          <p:cNvSpPr>
            <a:spLocks noGrp="1"/>
          </p:cNvSpPr>
          <p:nvPr>
            <p:ph type="body" idx="1"/>
          </p:nvPr>
        </p:nvSpPr>
        <p:spPr bwMode="auto">
          <a:xfrm>
            <a:off x="624816" y="3839685"/>
            <a:ext cx="5616933" cy="521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4"/>
              </a:spcBef>
            </a:pPr>
            <a:r>
              <a:rPr lang="ja-JP" altLang="en-US" dirty="0"/>
              <a:t>　宝くじを買ったら、１億円当たりました。</a:t>
            </a:r>
            <a:endParaRPr lang="en-US" altLang="ja-JP" dirty="0"/>
          </a:p>
          <a:p>
            <a:pPr>
              <a:spcBef>
                <a:spcPts val="604"/>
              </a:spcBef>
            </a:pPr>
            <a:r>
              <a:rPr lang="ja-JP" altLang="en-US" dirty="0"/>
              <a:t>　この当選金１億円に税金はかかるでしょうか。</a:t>
            </a:r>
            <a:endParaRPr lang="en-US" altLang="ja-JP" dirty="0"/>
          </a:p>
          <a:p>
            <a:pPr>
              <a:spcBef>
                <a:spcPts val="604"/>
              </a:spcBef>
            </a:pPr>
            <a:r>
              <a:rPr lang="ja-JP" altLang="en-US" dirty="0"/>
              <a:t>　かかると思う人？かからないと思う人？ （挙手を求める）</a:t>
            </a:r>
          </a:p>
          <a:p>
            <a:pPr>
              <a:spcBef>
                <a:spcPts val="604"/>
              </a:spcBef>
            </a:pPr>
            <a:r>
              <a:rPr lang="ja-JP" altLang="en-US" dirty="0"/>
              <a:t>　では、正解を見てみましょう。★正解は★「税金はかかりません。」</a:t>
            </a:r>
            <a:endParaRPr lang="en-US" altLang="ja-JP" dirty="0"/>
          </a:p>
          <a:p>
            <a:pPr>
              <a:spcBef>
                <a:spcPts val="604"/>
              </a:spcBef>
            </a:pPr>
            <a:r>
              <a:rPr lang="ja-JP" altLang="en-US" dirty="0"/>
              <a:t>　これを「非課税」と言います。</a:t>
            </a:r>
            <a:endParaRPr lang="en-US" altLang="ja-JP" dirty="0"/>
          </a:p>
          <a:p>
            <a:pPr>
              <a:spcBef>
                <a:spcPts val="604"/>
              </a:spcBef>
            </a:pPr>
            <a:r>
              <a:rPr lang="ja-JP" altLang="en-US" dirty="0"/>
              <a:t>　宝くじは当せん金付証票法という特別法の第</a:t>
            </a:r>
            <a:r>
              <a:rPr lang="en-US" altLang="ja-JP" dirty="0"/>
              <a:t>13</a:t>
            </a:r>
            <a:r>
              <a:rPr lang="ja-JP" altLang="en-US" dirty="0"/>
              <a:t>条で「税金は課さない」と規定されているため、税金はかかりません。</a:t>
            </a:r>
            <a:endParaRPr lang="en-US" altLang="ja-JP" dirty="0"/>
          </a:p>
          <a:p>
            <a:pPr>
              <a:spcBef>
                <a:spcPts val="604"/>
              </a:spcBef>
            </a:pPr>
            <a:r>
              <a:rPr lang="ja-JP" altLang="en-US" dirty="0"/>
              <a:t>　税金を</a:t>
            </a:r>
            <a:r>
              <a:rPr lang="ja-JP" altLang="en-US" dirty="0" err="1"/>
              <a:t>かけるかけないと</a:t>
            </a:r>
            <a:r>
              <a:rPr lang="ja-JP" altLang="en-US" dirty="0"/>
              <a:t>いうことは、全て法律で定められていますので、勝手に税金をかけたり、税率を変更したりすることはできません。</a:t>
            </a:r>
            <a:endParaRPr lang="en-US" altLang="ja-JP" dirty="0"/>
          </a:p>
          <a:p>
            <a:pPr>
              <a:spcBef>
                <a:spcPts val="604"/>
              </a:spcBef>
            </a:pPr>
            <a:r>
              <a:rPr lang="ja-JP" altLang="en-US" dirty="0"/>
              <a:t>　これを、「租税法律主義」と言います。★</a:t>
            </a:r>
          </a:p>
        </p:txBody>
      </p:sp>
      <p:sp>
        <p:nvSpPr>
          <p:cNvPr id="143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3982" indent="-27664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5353" indent="-21907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2692" indent="-21907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8433" indent="-21907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08971"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9508"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0046"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0583"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A74CD64-CFCF-4726-872D-C564579A2F64}" type="slidenum">
              <a:rPr lang="en-US" altLang="ja-JP" smtClean="0">
                <a:latin typeface="Times New Roman" panose="02020603050405020304" pitchFamily="18" charset="0"/>
              </a:rPr>
              <a:pPr>
                <a:spcBef>
                  <a:spcPct val="0"/>
                </a:spcBef>
              </a:pPr>
              <a:t>4</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75092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xfrm>
            <a:off x="1223963" y="360363"/>
            <a:ext cx="4319587" cy="3238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 2"/>
          <p:cNvSpPr>
            <a:spLocks noGrp="1"/>
          </p:cNvSpPr>
          <p:nvPr>
            <p:ph type="body" idx="1"/>
          </p:nvPr>
        </p:nvSpPr>
        <p:spPr bwMode="auto">
          <a:xfrm>
            <a:off x="624816" y="3839685"/>
            <a:ext cx="5616933" cy="521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4"/>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現在、税金は何種類あると思いますか？</a:t>
            </a:r>
            <a:endParaRPr lang="en-US" altLang="ja-JP" dirty="0"/>
          </a:p>
          <a:p>
            <a:pPr>
              <a:spcBef>
                <a:spcPts val="604"/>
              </a:spcBef>
            </a:pPr>
            <a:r>
              <a:rPr lang="ja-JP" altLang="en-US" dirty="0"/>
              <a:t>　数名に発言を求める。</a:t>
            </a:r>
            <a:endParaRPr lang="en-US" altLang="ja-JP" dirty="0"/>
          </a:p>
          <a:p>
            <a:pPr>
              <a:spcBef>
                <a:spcPts val="604"/>
              </a:spcBef>
            </a:pPr>
            <a:r>
              <a:rPr lang="ja-JP" altLang="en-US" dirty="0"/>
              <a:t>　では、正解を見てみましょう。★正解は★約</a:t>
            </a:r>
            <a:r>
              <a:rPr lang="en-US" altLang="ja-JP" dirty="0"/>
              <a:t>50</a:t>
            </a:r>
            <a:r>
              <a:rPr lang="ja-JP" altLang="en-US" dirty="0"/>
              <a:t>種類の税金があります。★</a:t>
            </a:r>
          </a:p>
        </p:txBody>
      </p:sp>
      <p:sp>
        <p:nvSpPr>
          <p:cNvPr id="143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3982" indent="-27664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5353" indent="-21907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2692" indent="-21907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8433" indent="-21907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08971"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9508"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0046"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0583" indent="-21907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A74CD64-CFCF-4726-872D-C564579A2F64}" type="slidenum">
              <a:rPr lang="en-US" altLang="ja-JP" smtClean="0">
                <a:latin typeface="Times New Roman" panose="02020603050405020304" pitchFamily="18" charset="0"/>
              </a:rPr>
              <a:pPr>
                <a:spcBef>
                  <a:spcPct val="0"/>
                </a:spcBef>
              </a:pPr>
              <a:t>5</a:t>
            </a:fld>
            <a:endParaRPr lang="en-US" altLang="ja-JP">
              <a:latin typeface="Times New Roman" panose="02020603050405020304" pitchFamily="18" charset="0"/>
            </a:endParaRPr>
          </a:p>
        </p:txBody>
      </p:sp>
    </p:spTree>
    <p:extLst>
      <p:ext uri="{BB962C8B-B14F-4D97-AF65-F5344CB8AC3E}">
        <p14:creationId xmlns:p14="http://schemas.microsoft.com/office/powerpoint/2010/main" val="85457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16351" y="9374191"/>
            <a:ext cx="2917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2" rIns="94768" bIns="47382"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6</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1700" y="539750"/>
            <a:ext cx="4933950" cy="3700463"/>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9294" y="4509407"/>
            <a:ext cx="5439101" cy="4384190"/>
          </a:xfrm>
        </p:spPr>
        <p:txBody>
          <a:bodyPr/>
          <a:lstStyle/>
          <a:p>
            <a:pPr defTabSz="914225">
              <a:defRPr/>
            </a:pPr>
            <a:r>
              <a:rPr lang="ja-JP" altLang="en-US" dirty="0"/>
              <a:t>　</a:t>
            </a:r>
            <a:endParaRPr kumimoji="1" lang="ja-JP" altLang="en-US" dirty="0"/>
          </a:p>
        </p:txBody>
      </p:sp>
    </p:spTree>
    <p:extLst>
      <p:ext uri="{BB962C8B-B14F-4D97-AF65-F5344CB8AC3E}">
        <p14:creationId xmlns:p14="http://schemas.microsoft.com/office/powerpoint/2010/main" val="335748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xfrm>
            <a:off x="1206500" y="358775"/>
            <a:ext cx="4292600" cy="3219450"/>
          </a:xfrm>
          <a:ln/>
        </p:spPr>
      </p:sp>
      <p:sp>
        <p:nvSpPr>
          <p:cNvPr id="28675" name="ノート プレースホルダ 2"/>
          <p:cNvSpPr>
            <a:spLocks noGrp="1"/>
          </p:cNvSpPr>
          <p:nvPr>
            <p:ph type="body" idx="1"/>
          </p:nvPr>
        </p:nvSpPr>
        <p:spPr>
          <a:xfrm>
            <a:off x="616806" y="3815726"/>
            <a:ext cx="5567268" cy="51797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4"/>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税金は、どこに納めるか、誰が納めるかなどの視点から分類することができます。</a:t>
            </a:r>
          </a:p>
          <a:p>
            <a:pPr>
              <a:spcBef>
                <a:spcPts val="604"/>
              </a:spcBef>
            </a:pPr>
            <a:r>
              <a:rPr lang="ja-JP" altLang="en-US" dirty="0"/>
              <a:t>　どこに納めるかによる分類は、★国に納める税金である「国税」と、★県や市町村に納める税金である「地方税」とに分かれます。</a:t>
            </a:r>
          </a:p>
          <a:p>
            <a:pPr>
              <a:spcBef>
                <a:spcPts val="604"/>
              </a:spcBef>
            </a:pPr>
            <a:r>
              <a:rPr lang="ja-JP" altLang="en-US" dirty="0"/>
              <a:t>　誰が納めるかによる分類は、★「直接税」と★「間接税」とに分かれます。</a:t>
            </a:r>
            <a:endParaRPr lang="en-US" altLang="ja-JP" dirty="0"/>
          </a:p>
          <a:p>
            <a:pPr>
              <a:spcBef>
                <a:spcPts val="604"/>
              </a:spcBef>
            </a:pPr>
            <a:endParaRPr lang="en-US" altLang="ja-JP" dirty="0"/>
          </a:p>
          <a:p>
            <a:pPr>
              <a:spcBef>
                <a:spcPts val="604"/>
              </a:spcBef>
            </a:pPr>
            <a:r>
              <a:rPr lang="ja-JP" altLang="en-US" dirty="0"/>
              <a:t>　直接税は、所得税など、税金を負担する人が直接納める税金です。★</a:t>
            </a:r>
            <a:endParaRPr lang="en-US" altLang="ja-JP" dirty="0"/>
          </a:p>
          <a:p>
            <a:pPr>
              <a:spcBef>
                <a:spcPts val="604"/>
              </a:spcBef>
            </a:pPr>
            <a:r>
              <a:rPr lang="ja-JP" altLang="en-US" dirty="0"/>
              <a:t>　間接税は、消費税など、税金を負担する人が直接納めるのではなく、別の人を経て納める税金です。★</a:t>
            </a:r>
          </a:p>
          <a:p>
            <a:pPr>
              <a:spcBef>
                <a:spcPts val="604"/>
              </a:spcBef>
            </a:pPr>
            <a:endParaRPr lang="ja-JP" altLang="en-US" dirty="0"/>
          </a:p>
          <a:p>
            <a:pPr>
              <a:spcBef>
                <a:spcPts val="604"/>
              </a:spcBef>
            </a:pPr>
            <a:r>
              <a:rPr lang="ja-JP" altLang="en-US" dirty="0"/>
              <a:t>　</a:t>
            </a:r>
            <a:r>
              <a:rPr lang="ja-JP" altLang="ja-JP" dirty="0"/>
              <a:t>現在、日本には</a:t>
            </a:r>
            <a:r>
              <a:rPr lang="ja-JP" altLang="en-US" dirty="0"/>
              <a:t>、★</a:t>
            </a:r>
            <a:r>
              <a:rPr lang="ja-JP" altLang="ja-JP" dirty="0"/>
              <a:t>約</a:t>
            </a:r>
            <a:r>
              <a:rPr lang="en-US" altLang="ja-JP" dirty="0"/>
              <a:t>50</a:t>
            </a:r>
            <a:r>
              <a:rPr lang="ja-JP" altLang="ja-JP" dirty="0"/>
              <a:t>種類の税金があ</a:t>
            </a:r>
            <a:r>
              <a:rPr lang="ja-JP" altLang="en-US" dirty="0"/>
              <a:t>ります</a:t>
            </a:r>
            <a:r>
              <a:rPr lang="ja-JP" altLang="ja-JP" dirty="0"/>
              <a:t>。</a:t>
            </a:r>
            <a:endParaRPr lang="en-US" altLang="ja-JP" dirty="0"/>
          </a:p>
          <a:p>
            <a:pPr>
              <a:spcBef>
                <a:spcPts val="604"/>
              </a:spcBef>
            </a:pPr>
            <a:r>
              <a:rPr lang="ja-JP" altLang="en-US" dirty="0">
                <a:solidFill>
                  <a:srgbClr val="FF0000"/>
                </a:solidFill>
              </a:rPr>
              <a:t>　</a:t>
            </a:r>
            <a:r>
              <a:rPr lang="ja-JP" altLang="en-US" dirty="0"/>
              <a:t>国税★約</a:t>
            </a:r>
            <a:r>
              <a:rPr lang="en-US" altLang="ja-JP" dirty="0"/>
              <a:t>24</a:t>
            </a:r>
            <a:r>
              <a:rPr lang="ja-JP" altLang="en-US" dirty="0"/>
              <a:t>種類、県税★約</a:t>
            </a:r>
            <a:r>
              <a:rPr lang="en-US" altLang="ja-JP" dirty="0"/>
              <a:t>16</a:t>
            </a:r>
            <a:r>
              <a:rPr lang="ja-JP" altLang="en-US" dirty="0"/>
              <a:t>種類、市町村税★約</a:t>
            </a:r>
            <a:r>
              <a:rPr lang="en-US" altLang="ja-JP" dirty="0"/>
              <a:t>13</a:t>
            </a:r>
            <a:r>
              <a:rPr lang="ja-JP" altLang="en-US" dirty="0"/>
              <a:t>種類の合計約</a:t>
            </a:r>
            <a:r>
              <a:rPr lang="en-US" altLang="ja-JP" dirty="0"/>
              <a:t>50</a:t>
            </a:r>
            <a:r>
              <a:rPr lang="ja-JP" altLang="en-US" dirty="0"/>
              <a:t>種類です</a:t>
            </a:r>
            <a:r>
              <a:rPr lang="ja-JP" altLang="ja-JP" dirty="0"/>
              <a:t>。</a:t>
            </a:r>
            <a:endParaRPr lang="en-US" altLang="ja-JP" dirty="0"/>
          </a:p>
          <a:p>
            <a:pPr>
              <a:spcBef>
                <a:spcPts val="604"/>
              </a:spcBef>
            </a:pPr>
            <a:endParaRPr lang="en-US" altLang="ja-JP" dirty="0"/>
          </a:p>
          <a:p>
            <a:pPr>
              <a:spcBef>
                <a:spcPts val="604"/>
              </a:spcBef>
            </a:pPr>
            <a:r>
              <a:rPr lang="ja-JP" altLang="en-US" dirty="0"/>
              <a:t>　これは、国や地方公共団体がそれぞれに税金を集めていたり、特定の人だけが税金の重みを感じたりすることがないようにするためです。　</a:t>
            </a:r>
            <a:endParaRPr lang="en-US" altLang="ja-JP" dirty="0"/>
          </a:p>
          <a:p>
            <a:pPr>
              <a:spcBef>
                <a:spcPts val="604"/>
              </a:spcBef>
            </a:pPr>
            <a:r>
              <a:rPr lang="ja-JP" altLang="en-US" dirty="0"/>
              <a:t>　国の税金は全国どこへ行っても同じですが、県や市町村の税金は住んでいる地域によって変わってきます。★</a:t>
            </a:r>
            <a:endParaRPr lang="en-US" altLang="ja-JP" dirty="0"/>
          </a:p>
        </p:txBody>
      </p:sp>
      <p:sp>
        <p:nvSpPr>
          <p:cNvPr id="286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02000" indent="-2638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84182" indent="-21108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22332" indent="-21108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58884" indent="-21108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19422" indent="-21108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79959" indent="-21108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40497" indent="-21108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01034" indent="-21108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A50712EF-CFEF-4716-AE98-9F725318A820}"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5985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丸ｺﾞｼｯｸM-PRO" panose="020F0600000000000000" pitchFamily="50" charset="-128"/>
                <a:ea typeface="HG丸ｺﾞｼｯｸM-PRO" panose="020F0600000000000000" pitchFamily="50" charset="-128"/>
              </a:rPr>
              <a:t>　</a:t>
            </a:r>
            <a:r>
              <a:rPr lang="ja-JP" altLang="en-US" dirty="0"/>
              <a:t>消費税について調べてみたいと思います。</a:t>
            </a:r>
            <a:endParaRPr lang="en-US" altLang="ja-JP" dirty="0"/>
          </a:p>
          <a:p>
            <a:r>
              <a:rPr lang="ja-JP" altLang="en-US" dirty="0"/>
              <a:t>　私たちが、お店で代金と一緒に支払った消費税は、どのようにして納められるのでしょう。</a:t>
            </a:r>
            <a:endParaRPr lang="en-US" altLang="ja-JP" dirty="0"/>
          </a:p>
          <a:p>
            <a:endParaRPr lang="en-US" altLang="ja-JP" dirty="0"/>
          </a:p>
          <a:p>
            <a:r>
              <a:rPr kumimoji="1" lang="ja-JP" altLang="en-US" dirty="0"/>
              <a:t>　★私たちが、お店で商品を買ったとき、支払った商品の代金のなかに「消費税」が含まれています。</a:t>
            </a:r>
            <a:endParaRPr kumimoji="1" lang="en-US" altLang="ja-JP" dirty="0"/>
          </a:p>
          <a:p>
            <a:r>
              <a:rPr kumimoji="1" lang="ja-JP" altLang="en-US" dirty="0"/>
              <a:t>　★お店の人は、いろいろなお客さんから預かった「消費税」を、計算して、★税務署へ納めています。</a:t>
            </a:r>
            <a:endParaRPr kumimoji="1" lang="en-US" altLang="ja-JP" dirty="0"/>
          </a:p>
          <a:p>
            <a:endParaRPr kumimoji="1" lang="en-US" altLang="ja-JP" dirty="0"/>
          </a:p>
          <a:p>
            <a:r>
              <a:rPr kumimoji="1" lang="ja-JP" altLang="en-US" dirty="0"/>
              <a:t>　　消費税は世代を問わず、国民全体で公平に負担できる税金です。</a:t>
            </a:r>
            <a:endParaRPr kumimoji="1" lang="en-US" altLang="ja-JP" dirty="0"/>
          </a:p>
          <a:p>
            <a:r>
              <a:rPr kumimoji="1" lang="ja-JP" altLang="en-US" dirty="0"/>
              <a:t>　　それでは、消費税の税率を世界の税率と比較しながら調べてみましょう。★</a:t>
            </a: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8</a:t>
            </a:fld>
            <a:endParaRPr lang="en-US" altLang="ja-JP"/>
          </a:p>
        </p:txBody>
      </p:sp>
    </p:spTree>
    <p:extLst>
      <p:ext uri="{BB962C8B-B14F-4D97-AF65-F5344CB8AC3E}">
        <p14:creationId xmlns:p14="http://schemas.microsoft.com/office/powerpoint/2010/main" val="259919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effectLst>
            <a:outerShdw blurRad="50800" dist="38100" dir="2700000" algn="tl" rotWithShape="0">
              <a:prstClr val="black">
                <a:alpha val="40000"/>
              </a:prstClr>
            </a:outerShdw>
          </a:effectLst>
        </p:spPr>
        <p:txBody>
          <a:bodyPr anchor="b"/>
          <a:lstStyle>
            <a:lvl1pPr algn="ctr">
              <a:defRPr sz="6000"/>
            </a:lvl1pPr>
          </a:lstStyle>
          <a:p>
            <a:r>
              <a:rPr kumimoji="1" lang="ja-JP" altLang="en-US" dirty="0"/>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94DC8BB-E066-4B63-8DFF-A54A20473421}" type="datetime1">
              <a:rPr kumimoji="1" lang="ja-JP" altLang="en-US" smtClean="0"/>
              <a:t>2025/6/24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9081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solidFill>
            <a:srgbClr val="0070C0"/>
          </a:solidFill>
          <a:effectLst/>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01A0F0-57C2-41D7-8C02-3508FA895C4F}" type="datetime1">
              <a:rPr kumimoji="1" lang="ja-JP" altLang="en-US" smtClean="0"/>
              <a:t>2025/6/24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773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90732F-6BF7-48BE-9E85-362CFD89AF46}" type="datetime1">
              <a:rPr kumimoji="1" lang="ja-JP" altLang="en-US" smtClean="0"/>
              <a:t>2025/6/24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7197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27663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D69D1C-EB00-4C12-BBD8-9AA00A26CDDD}" type="slidenum">
              <a:rPr kumimoji="1" lang="ja-JP" altLang="en-US" smtClean="0"/>
              <a:t>‹#›</a:t>
            </a:fld>
            <a:endParaRPr kumimoji="1" lang="ja-JP" altLang="en-US"/>
          </a:p>
        </p:txBody>
      </p:sp>
    </p:spTree>
    <p:extLst>
      <p:ext uri="{BB962C8B-B14F-4D97-AF65-F5344CB8AC3E}">
        <p14:creationId xmlns:p14="http://schemas.microsoft.com/office/powerpoint/2010/main" val="314162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53866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a:effectLst/>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F6C0BD-F21C-45CC-9858-192BF6BCE94A}" type="datetime1">
              <a:rPr kumimoji="1" lang="ja-JP" altLang="en-US" smtClean="0"/>
              <a:t>2025/6/24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82587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CAAFF4-615E-494B-BE74-8929C812DAC2}" type="datetime1">
              <a:rPr kumimoji="1" lang="ja-JP" altLang="en-US" smtClean="0"/>
              <a:t>2025/6/24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38748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a:effectLst/>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198385-C5BE-4F56-BDD1-D786A0D6EC83}" type="datetime1">
              <a:rPr kumimoji="1" lang="ja-JP" altLang="en-US" smtClean="0"/>
              <a:t>2025/6/24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68390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3419872" cy="6858000"/>
          </a:xfrm>
          <a:blipFill>
            <a:blip r:embed="rId2"/>
            <a:srcRect/>
            <a:stretch>
              <a:fillRect/>
            </a:stretch>
          </a:blipFill>
          <a:effectLst/>
        </p:spPr>
        <p:txBody>
          <a:bodyPr>
            <a:normAutofit/>
          </a:bodyPr>
          <a:lstStyle>
            <a:lvl1pPr>
              <a:defRPr sz="3600">
                <a:solidFill>
                  <a:srgbClr val="0070C0"/>
                </a:solidFill>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55BAC7FC-3691-4345-AB35-E3CE785417BD}" type="datetime1">
              <a:rPr kumimoji="1" lang="ja-JP" altLang="en-US" smtClean="0"/>
              <a:t>2025/6/24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0472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228670-676F-4E44-B919-1FD18E46B49D}" type="datetime1">
              <a:rPr kumimoji="1" lang="ja-JP" altLang="en-US" smtClean="0"/>
              <a:t>2025/6/24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854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450AF6-92BC-4E95-AC72-86847FA6147C}" type="datetime1">
              <a:rPr kumimoji="1" lang="ja-JP" altLang="en-US" smtClean="0"/>
              <a:t>2025/6/24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9612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14CBDB-AE2C-4307-A650-5C49DBAC22F1}" type="datetime1">
              <a:rPr kumimoji="1" lang="ja-JP" altLang="en-US" smtClean="0"/>
              <a:t>2025/6/24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4709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2"/>
            <a:ext cx="9144000" cy="980729"/>
          </a:xfrm>
          <a:prstGeom prst="rect">
            <a:avLst/>
          </a:prstGeom>
          <a:solidFill>
            <a:srgbClr val="0070C0"/>
          </a:solidFill>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ea typeface="HG丸ｺﾞｼｯｸM-PRO" panose="020F0600000000000000" pitchFamily="50" charset="-128"/>
              </a:defRPr>
            </a:lvl1pPr>
          </a:lstStyle>
          <a:p>
            <a:fld id="{A71E4A07-C13A-4D4C-A18D-C470C8AB0692}" type="datetime1">
              <a:rPr lang="ja-JP" altLang="en-US" smtClean="0"/>
              <a:t>2025/6/24</a:t>
            </a:fld>
            <a:endParaRPr lang="ja-JP" altLang="en-US" dirty="0"/>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086600" y="6492877"/>
            <a:ext cx="2057400" cy="365125"/>
          </a:xfrm>
          <a:prstGeom prst="rect">
            <a:avLst/>
          </a:prstGeom>
        </p:spPr>
        <p:txBody>
          <a:bodyPr vert="horz" lIns="91440" tIns="45720" rIns="91440" bIns="45720" rtlCol="0" anchor="ctr"/>
          <a:lstStyle>
            <a:lvl1pPr algn="r">
              <a:defRPr sz="1200">
                <a:solidFill>
                  <a:schemeClr val="tx1">
                    <a:tint val="75000"/>
                  </a:schemeClr>
                </a:solidFill>
                <a:ea typeface="HG丸ｺﾞｼｯｸM-PRO" panose="020F0600000000000000" pitchFamily="50" charset="-128"/>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2983011681"/>
      </p:ext>
    </p:extLst>
  </p:cSld>
  <p:clrMap bg1="lt1" tx1="dk1" bg2="lt2" tx2="dk2" accent1="accent1" accent2="accent2" accent3="accent3" accent4="accent4" accent5="accent5" accent6="accent6" hlink="hlink" folHlink="folHlink"/>
  <p:sldLayoutIdLst>
    <p:sldLayoutId id="2147485802" r:id="rId1"/>
    <p:sldLayoutId id="2147485803" r:id="rId2"/>
    <p:sldLayoutId id="2147485804" r:id="rId3"/>
    <p:sldLayoutId id="2147485805" r:id="rId4"/>
    <p:sldLayoutId id="2147485806" r:id="rId5"/>
    <p:sldLayoutId id="2147485807" r:id="rId6"/>
    <p:sldLayoutId id="2147485808" r:id="rId7"/>
    <p:sldLayoutId id="2147485809" r:id="rId8"/>
    <p:sldLayoutId id="2147485810" r:id="rId9"/>
    <p:sldLayoutId id="2147485811" r:id="rId10"/>
    <p:sldLayoutId id="2147485812" r:id="rId11"/>
    <p:sldLayoutId id="2147486103" r:id="rId12"/>
    <p:sldLayoutId id="2147486104" r:id="rId13"/>
  </p:sldLayoutIdLst>
  <p:hf hdr="0" ftr="0" dt="0"/>
  <p:txStyles>
    <p:title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3.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4.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2.png"/><Relationship Id="rId4" Type="http://schemas.openxmlformats.org/officeDocument/2006/relationships/notesSlide" Target="../notesSlides/notesSlide15.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1067" y="-5155"/>
            <a:ext cx="3419601" cy="6857754"/>
          </a:xfrm>
          <a:prstGeom prst="rect">
            <a:avLst/>
          </a:prstGeom>
        </p:spPr>
      </p:pic>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1115616" y="1713126"/>
            <a:ext cx="6696744" cy="1931898"/>
          </a:xfrm>
          <a:prstGeom prst="rect">
            <a:avLst/>
          </a:prstGeom>
          <a:noFill/>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b="1" kern="1200">
                <a:solidFill>
                  <a:srgbClr val="0070C0"/>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11000" dirty="0">
                <a:ln w="38100">
                  <a:noFill/>
                </a:ln>
                <a:solidFill>
                  <a:schemeClr val="tx1">
                    <a:lumMod val="95000"/>
                    <a:lumOff val="5000"/>
                  </a:schemeClr>
                </a:solidFill>
                <a:latin typeface="メイリオ" panose="020B0604030504040204" pitchFamily="50" charset="-128"/>
                <a:ea typeface="メイリオ" panose="020B0604030504040204" pitchFamily="50" charset="-128"/>
              </a:rPr>
              <a:t>租税教室</a:t>
            </a:r>
          </a:p>
        </p:txBody>
      </p:sp>
      <p:pic>
        <p:nvPicPr>
          <p:cNvPr id="12" name="図 11"/>
          <p:cNvPicPr/>
          <p:nvPr/>
        </p:nvPicPr>
        <p:blipFill>
          <a:blip r:embed="rId4">
            <a:extLst>
              <a:ext uri="{28A0092B-C50C-407E-A947-70E740481C1C}">
                <a14:useLocalDpi xmlns:a14="http://schemas.microsoft.com/office/drawing/2010/main" val="0"/>
              </a:ext>
            </a:extLst>
          </a:blip>
          <a:stretch>
            <a:fillRect/>
          </a:stretch>
        </p:blipFill>
        <p:spPr>
          <a:xfrm>
            <a:off x="3182621" y="5273674"/>
            <a:ext cx="5385117" cy="703688"/>
          </a:xfrm>
          <a:prstGeom prst="rect">
            <a:avLst/>
          </a:prstGeom>
        </p:spPr>
      </p:pic>
      <p:pic>
        <p:nvPicPr>
          <p:cNvPr id="13" name="図 12">
            <a:extLst>
              <a:ext uri="{FF2B5EF4-FFF2-40B4-BE49-F238E27FC236}">
                <a16:creationId xmlns:a16="http://schemas.microsoft.com/office/drawing/2014/main" id="{948BD703-A602-4E1C-8C2B-CAD1A7C08AD1}"/>
              </a:ext>
            </a:extLst>
          </p:cNvPr>
          <p:cNvPicPr/>
          <p:nvPr/>
        </p:nvPicPr>
        <p:blipFill>
          <a:blip r:embed="rId5" cstate="print"/>
          <a:srcRect/>
          <a:stretch>
            <a:fillRect/>
          </a:stretch>
        </p:blipFill>
        <p:spPr bwMode="auto">
          <a:xfrm>
            <a:off x="2916472" y="5991273"/>
            <a:ext cx="5904000" cy="224001"/>
          </a:xfrm>
          <a:prstGeom prst="rect">
            <a:avLst/>
          </a:prstGeom>
          <a:noFill/>
          <a:ln w="9525">
            <a:noFill/>
            <a:miter lim="800000"/>
            <a:headEnd/>
            <a:tailEnd/>
          </a:ln>
        </p:spPr>
      </p:pic>
    </p:spTree>
    <p:extLst>
      <p:ext uri="{BB962C8B-B14F-4D97-AF65-F5344CB8AC3E}">
        <p14:creationId xmlns:p14="http://schemas.microsoft.com/office/powerpoint/2010/main" val="99448733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5A324D4-E688-4AC7-867F-ADC004D03A7C}"/>
              </a:ext>
            </a:extLst>
          </p:cNvPr>
          <p:cNvPicPr>
            <a:picLocks noChangeAspect="1"/>
          </p:cNvPicPr>
          <p:nvPr/>
        </p:nvPicPr>
        <p:blipFill>
          <a:blip r:embed="rId3"/>
          <a:stretch>
            <a:fillRect/>
          </a:stretch>
        </p:blipFill>
        <p:spPr>
          <a:xfrm>
            <a:off x="175535" y="2348880"/>
            <a:ext cx="8789330" cy="2448272"/>
          </a:xfrm>
          <a:prstGeom prst="rect">
            <a:avLst/>
          </a:prstGeom>
        </p:spPr>
      </p:pic>
      <p:sp>
        <p:nvSpPr>
          <p:cNvPr id="9" name="正方形/長方形 8"/>
          <p:cNvSpPr/>
          <p:nvPr/>
        </p:nvSpPr>
        <p:spPr>
          <a:xfrm>
            <a:off x="5580112" y="5823197"/>
            <a:ext cx="3474194" cy="61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schemeClr val="tx1"/>
                </a:solidFill>
                <a:latin typeface="メイリオ" panose="020B0604030504040204" pitchFamily="50" charset="-128"/>
                <a:ea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rPr>
              <a:t>2025</a:t>
            </a:r>
            <a:r>
              <a:rPr lang="ja-JP" altLang="en-US" sz="1400" dirty="0">
                <a:solidFill>
                  <a:schemeClr val="tx1"/>
                </a:solidFill>
                <a:latin typeface="メイリオ" panose="020B0604030504040204" pitchFamily="50" charset="-128"/>
                <a:ea typeface="メイリオ" panose="020B0604030504040204" pitchFamily="50" charset="-128"/>
              </a:rPr>
              <a:t>年</a:t>
            </a:r>
            <a:r>
              <a:rPr lang="en-US" altLang="ja-JP" sz="1400" dirty="0">
                <a:solidFill>
                  <a:schemeClr val="tx1"/>
                </a:solidFill>
                <a:latin typeface="メイリオ" panose="020B0604030504040204" pitchFamily="50" charset="-128"/>
                <a:ea typeface="メイリオ" panose="020B0604030504040204" pitchFamily="50" charset="-128"/>
              </a:rPr>
              <a:t>1</a:t>
            </a:r>
            <a:r>
              <a:rPr lang="ja-JP" altLang="en-US" sz="1400" dirty="0">
                <a:solidFill>
                  <a:schemeClr val="tx1"/>
                </a:solidFill>
                <a:latin typeface="メイリオ" panose="020B0604030504040204" pitchFamily="50" charset="-128"/>
                <a:ea typeface="メイリオ" panose="020B0604030504040204" pitchFamily="50" charset="-128"/>
              </a:rPr>
              <a:t>月時点の税率</a:t>
            </a:r>
          </a:p>
        </p:txBody>
      </p:sp>
      <p:sp>
        <p:nvSpPr>
          <p:cNvPr id="13"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消費税率の国際比較</a:t>
            </a:r>
            <a:endParaRPr lang="ja-JP" altLang="en-US" sz="3200" b="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6660232" y="2996952"/>
            <a:ext cx="360040" cy="20882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 name="正方形/長方形 6"/>
          <p:cNvSpPr/>
          <p:nvPr/>
        </p:nvSpPr>
        <p:spPr>
          <a:xfrm>
            <a:off x="611560" y="1932335"/>
            <a:ext cx="1224136" cy="3281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extLst>
      <p:ext uri="{BB962C8B-B14F-4D97-AF65-F5344CB8AC3E}">
        <p14:creationId xmlns:p14="http://schemas.microsoft.com/office/powerpoint/2010/main" val="1693109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26" presetClass="emph" presetSubtype="0" fill="hold" grpId="1" nodeType="after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2132856"/>
            <a:ext cx="56896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なぜ「税」が必要なのでしょうか？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公共サービスに使われている税金</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教育に使われている税金</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a:lnSpc>
                <a:spcPct val="150000"/>
              </a:lnSpc>
              <a:spcBef>
                <a:spcPct val="20000"/>
              </a:spcBef>
              <a:buClr>
                <a:schemeClr val="tx1"/>
              </a:buClr>
              <a:buSzPct val="100000"/>
            </a:pP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税金の使い道は誰が決めるの？</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2"/>
          <p:cNvSpPr>
            <a:spLocks noGrp="1"/>
          </p:cNvSpPr>
          <p:nvPr/>
        </p:nvSpPr>
        <p:spPr>
          <a:xfrm>
            <a:off x="30623" y="14750"/>
            <a:ext cx="3419475" cy="6822000"/>
          </a:xfrm>
          <a:prstGeom prst="rect">
            <a:avLst/>
          </a:prstGeom>
          <a:blipFill>
            <a:blip r:embed="rId3"/>
            <a:srcRect/>
            <a:stretch>
              <a:fillRect/>
            </a:stretch>
          </a:blipFill>
          <a:effectLst/>
        </p:spPr>
        <p:txBody>
          <a:bodyPr vert="horz" lIns="91440" tIns="45720" rIns="91440" bIns="45720" rtlCol="0" anchor="ctr">
            <a:normAutofit/>
          </a:bodyPr>
          <a:lstStyle/>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メイリオ" panose="020B0604030504040204" pitchFamily="50" charset="-128"/>
              </a:rPr>
              <a:t>暮らしの中の税</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9561348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252413" y="1052513"/>
            <a:ext cx="8640762" cy="338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00000"/>
              </a:lnSpc>
              <a:spcBef>
                <a:spcPts val="600"/>
              </a:spcBef>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なぜ「税」が必要なのでしょうか？</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19"/>
          <p:cNvGrpSpPr>
            <a:grpSpLocks/>
          </p:cNvGrpSpPr>
          <p:nvPr/>
        </p:nvGrpSpPr>
        <p:grpSpPr bwMode="auto">
          <a:xfrm>
            <a:off x="4679950" y="1196975"/>
            <a:ext cx="4213225" cy="1800225"/>
            <a:chOff x="-1188640" y="4812779"/>
            <a:chExt cx="4212000" cy="1800200"/>
          </a:xfrm>
        </p:grpSpPr>
        <p:sp>
          <p:nvSpPr>
            <p:cNvPr id="16" name="角丸四角形 15"/>
            <p:cNvSpPr/>
            <p:nvPr/>
          </p:nvSpPr>
          <p:spPr>
            <a:xfrm>
              <a:off x="-1188640" y="4812779"/>
              <a:ext cx="4212000" cy="1800200"/>
            </a:xfrm>
            <a:prstGeom prst="roundRect">
              <a:avLst>
                <a:gd name="adj" fmla="val 9976"/>
              </a:avLst>
            </a:prstGeom>
            <a:solidFill>
              <a:srgbClr val="0070C0"/>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働くようになると</a:t>
              </a:r>
            </a:p>
            <a:p>
              <a:pPr algn="ctr" eaLnBrk="1" hangingPunct="1">
                <a:defRPr/>
              </a:pPr>
              <a:endParaRPr lang="ja-JP" altLang="en-US" sz="2500" b="1" dirty="0">
                <a:solidFill>
                  <a:schemeClr val="tx1"/>
                </a:solidFill>
                <a:latin typeface="HG丸ｺﾞｼｯｸM-PRO" pitchFamily="50" charset="-128"/>
                <a:ea typeface="HG丸ｺﾞｼｯｸM-PRO" pitchFamily="50" charset="-128"/>
              </a:endParaRPr>
            </a:p>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所得に応じて</a:t>
              </a:r>
              <a:r>
                <a:rPr lang="ja-JP" altLang="en-US" sz="2800" b="1" dirty="0">
                  <a:solidFill>
                    <a:schemeClr val="bg1"/>
                  </a:solidFill>
                  <a:latin typeface="メイリオ" panose="020B0604030504040204" pitchFamily="50" charset="-128"/>
                  <a:ea typeface="メイリオ" panose="020B0604030504040204" pitchFamily="50" charset="-128"/>
                </a:rPr>
                <a:t>「所得税」</a:t>
              </a:r>
            </a:p>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を納めるようになります。</a:t>
              </a:r>
            </a:p>
          </p:txBody>
        </p:sp>
        <p:sp>
          <p:nvSpPr>
            <p:cNvPr id="18" name="下矢印 17"/>
            <p:cNvSpPr/>
            <p:nvPr/>
          </p:nvSpPr>
          <p:spPr>
            <a:xfrm>
              <a:off x="307938" y="5357284"/>
              <a:ext cx="1152190" cy="288921"/>
            </a:xfrm>
            <a:prstGeom prst="downArrow">
              <a:avLst>
                <a:gd name="adj1" fmla="val 5994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nvGrpSpPr>
          <p:cNvPr id="4" name="グループ化 18"/>
          <p:cNvGrpSpPr>
            <a:grpSpLocks/>
          </p:cNvGrpSpPr>
          <p:nvPr/>
        </p:nvGrpSpPr>
        <p:grpSpPr bwMode="auto">
          <a:xfrm>
            <a:off x="266700" y="1181100"/>
            <a:ext cx="4211638" cy="1800225"/>
            <a:chOff x="-2160000" y="2348880"/>
            <a:chExt cx="4212000" cy="1800200"/>
          </a:xfrm>
        </p:grpSpPr>
        <p:sp>
          <p:nvSpPr>
            <p:cNvPr id="15" name="角丸四角形 14"/>
            <p:cNvSpPr/>
            <p:nvPr/>
          </p:nvSpPr>
          <p:spPr>
            <a:xfrm>
              <a:off x="-2160000" y="2348880"/>
              <a:ext cx="4212000" cy="1800200"/>
            </a:xfrm>
            <a:prstGeom prst="roundRect">
              <a:avLst>
                <a:gd name="adj" fmla="val 9976"/>
              </a:avLst>
            </a:prstGeom>
            <a:solidFill>
              <a:srgbClr val="008000"/>
            </a:solidFill>
            <a:ln w="57150">
              <a:solidFill>
                <a:srgbClr val="33CC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店で買い物をすると</a:t>
              </a:r>
            </a:p>
            <a:p>
              <a:pPr algn="ctr" eaLnBrk="1" hangingPunct="1">
                <a:defRPr/>
              </a:pPr>
              <a:endParaRPr lang="ja-JP" altLang="en-US" sz="2500" b="1" dirty="0">
                <a:solidFill>
                  <a:schemeClr val="tx1"/>
                </a:solidFill>
                <a:latin typeface="HG丸ｺﾞｼｯｸM-PRO" pitchFamily="50" charset="-128"/>
                <a:ea typeface="HG丸ｺﾞｼｯｸM-PRO" pitchFamily="50" charset="-128"/>
              </a:endParaRPr>
            </a:p>
            <a:p>
              <a:pPr algn="ctr" eaLnBrk="1" hangingPunct="1">
                <a:defRPr/>
              </a:pP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皆が</a:t>
              </a:r>
              <a:r>
                <a:rPr lang="ja-JP" altLang="en-US" sz="2800" b="1" dirty="0">
                  <a:solidFill>
                    <a:schemeClr val="bg1"/>
                  </a:solidFill>
                  <a:latin typeface="メイリオ" panose="020B0604030504040204" pitchFamily="50" charset="-128"/>
                  <a:ea typeface="メイリオ" panose="020B0604030504040204" pitchFamily="50" charset="-128"/>
                </a:rPr>
                <a:t>「消費税」</a:t>
              </a: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a:t>
              </a:r>
            </a:p>
            <a:p>
              <a:pPr algn="ctr" eaLnBrk="1" hangingPunct="1">
                <a:defRPr/>
              </a:pP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負担しています。</a:t>
              </a:r>
            </a:p>
          </p:txBody>
        </p:sp>
        <p:sp>
          <p:nvSpPr>
            <p:cNvPr id="17" name="下矢印 16"/>
            <p:cNvSpPr/>
            <p:nvPr/>
          </p:nvSpPr>
          <p:spPr>
            <a:xfrm>
              <a:off x="-639044" y="2894972"/>
              <a:ext cx="1151037" cy="287334"/>
            </a:xfrm>
            <a:prstGeom prst="downArrow">
              <a:avLst>
                <a:gd name="adj1" fmla="val 59941"/>
                <a:gd name="adj2"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3" name="角丸四角形 22"/>
          <p:cNvSpPr/>
          <p:nvPr/>
        </p:nvSpPr>
        <p:spPr>
          <a:xfrm>
            <a:off x="250825" y="3198813"/>
            <a:ext cx="8640763" cy="719137"/>
          </a:xfrm>
          <a:prstGeom prst="roundRect">
            <a:avLst/>
          </a:prstGeom>
          <a:solidFill>
            <a:srgbClr val="FF0000"/>
          </a:solidFill>
          <a:ln w="57150">
            <a:solidFill>
              <a:srgbClr val="FF99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a:spcBef>
                <a:spcPts val="600"/>
              </a:spcBef>
              <a:defRPr/>
            </a:pPr>
            <a:r>
              <a:rPr lang="ja-JP" altLang="en-US" sz="3000" b="1" dirty="0">
                <a:solidFill>
                  <a:schemeClr val="bg1"/>
                </a:solidFill>
                <a:latin typeface="メイリオ" panose="020B0604030504040204" pitchFamily="50" charset="-128"/>
                <a:ea typeface="メイリオ" panose="020B0604030504040204" pitchFamily="50" charset="-128"/>
              </a:rPr>
              <a:t>なぜ、これらの税金が必要なのでしょうか？</a:t>
            </a:r>
          </a:p>
        </p:txBody>
      </p:sp>
      <p:sp>
        <p:nvSpPr>
          <p:cNvPr id="24" name="AutoShape 9"/>
          <p:cNvSpPr>
            <a:spLocks noChangeArrowheads="1"/>
          </p:cNvSpPr>
          <p:nvPr/>
        </p:nvSpPr>
        <p:spPr bwMode="auto">
          <a:xfrm>
            <a:off x="266700" y="4492625"/>
            <a:ext cx="8639175" cy="2103438"/>
          </a:xfrm>
          <a:prstGeom prst="roundRect">
            <a:avLst>
              <a:gd name="adj" fmla="val 7574"/>
            </a:avLst>
          </a:prstGeom>
          <a:solidFill>
            <a:srgbClr val="FFCCCC"/>
          </a:solidFill>
          <a:ln w="76200">
            <a:solidFill>
              <a:srgbClr val="C0C0C0"/>
            </a:solidFill>
            <a:round/>
            <a:headEnd/>
            <a:tailEnd/>
          </a:ln>
          <a:effectLst>
            <a:outerShdw blurRad="50800" dist="38100" dir="2700000" algn="tl" rotWithShape="0">
              <a:prstClr val="black">
                <a:alpha val="40000"/>
              </a:prstClr>
            </a:outerShdw>
          </a:effectLst>
        </p:spPr>
        <p:txBody>
          <a:bodyPr anchor="b"/>
          <a:lstStyle/>
          <a:p>
            <a:pPr marL="36000" indent="360000" eaLnBrk="1" hangingPunct="1">
              <a:lnSpc>
                <a:spcPts val="3800"/>
              </a:lnSpc>
              <a:defRPr/>
            </a:pPr>
            <a:r>
              <a:rPr lang="ja-JP" altLang="en-US" sz="2800" b="1" dirty="0">
                <a:latin typeface="メイリオ" panose="020B0604030504040204" pitchFamily="50" charset="-128"/>
                <a:ea typeface="メイリオ" panose="020B0604030504040204" pitchFamily="50" charset="-128"/>
              </a:rPr>
              <a:t>国民が豊かで安全に暮らすためには、いろいろな公共施設や公共サービスが必要です。</a:t>
            </a:r>
            <a:endParaRPr lang="en-US" altLang="ja-JP" sz="2800" b="1" dirty="0">
              <a:latin typeface="メイリオ" panose="020B0604030504040204" pitchFamily="50" charset="-128"/>
              <a:ea typeface="メイリオ" panose="020B0604030504040204" pitchFamily="50" charset="-128"/>
            </a:endParaRPr>
          </a:p>
          <a:p>
            <a:pPr marL="36000" indent="360000" eaLnBrk="1" hangingPunct="1">
              <a:lnSpc>
                <a:spcPts val="3800"/>
              </a:lnSpc>
              <a:defRPr/>
            </a:pPr>
            <a:r>
              <a:rPr lang="ja-JP" altLang="en-US" sz="2800" b="1" dirty="0">
                <a:latin typeface="メイリオ" panose="020B0604030504040204" pitchFamily="50" charset="-128"/>
                <a:ea typeface="メイリオ" panose="020B0604030504040204" pitchFamily="50" charset="-128"/>
              </a:rPr>
              <a:t>そのためには、国や地方公共団体に多くのお金が必要となります。</a:t>
            </a:r>
          </a:p>
        </p:txBody>
      </p:sp>
      <p:sp>
        <p:nvSpPr>
          <p:cNvPr id="25" name="下矢印 24"/>
          <p:cNvSpPr/>
          <p:nvPr/>
        </p:nvSpPr>
        <p:spPr>
          <a:xfrm>
            <a:off x="3332163" y="4033838"/>
            <a:ext cx="2520950" cy="360362"/>
          </a:xfrm>
          <a:prstGeom prst="downArrow">
            <a:avLst>
              <a:gd name="adj1" fmla="val 59941"/>
              <a:gd name="adj2"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extLst>
      <p:ext uri="{BB962C8B-B14F-4D97-AF65-F5344CB8AC3E}">
        <p14:creationId xmlns:p14="http://schemas.microsoft.com/office/powerpoint/2010/main" val="257624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nodeType="afterGroup">
                            <p:stCondLst>
                              <p:cond delay="500"/>
                            </p:stCondLst>
                            <p:childTnLst>
                              <p:par>
                                <p:cTn id="25" presetID="53"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nodeType="afterGroup">
                            <p:stCondLst>
                              <p:cond delay="500"/>
                            </p:stCondLst>
                            <p:childTnLst>
                              <p:par>
                                <p:cTn id="38" presetID="26" presetClass="emph" presetSubtype="0" fill="hold" grpId="1" nodeType="after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62541" y="991525"/>
            <a:ext cx="7320166" cy="1409820"/>
          </a:xfrm>
          <a:prstGeom prst="rect">
            <a:avLst/>
          </a:prstGeom>
          <a:noFill/>
          <a:ln w="57150" algn="ctr">
            <a:noFill/>
            <a:prstDash val="solid"/>
            <a:miter lim="800000"/>
            <a:headEnd/>
            <a:tailEnd/>
          </a:ln>
          <a:effectLst/>
        </p:spPr>
        <p:txBody>
          <a:bodyPr wrap="none" anchor="ctr"/>
          <a:lstStyle/>
          <a:p>
            <a:pPr algn="ctr" eaLnBrk="1" hangingPunct="1">
              <a:defRPr/>
            </a:pPr>
            <a:r>
              <a:rPr lang="ja-JP" altLang="en-US" sz="2800" b="1" dirty="0">
                <a:solidFill>
                  <a:sysClr val="windowText" lastClr="000000"/>
                </a:solidFill>
                <a:latin typeface="メイリオ" panose="020B0604030504040204" pitchFamily="50" charset="-128"/>
                <a:ea typeface="メイリオ" panose="020B0604030504040204" pitchFamily="50" charset="-128"/>
              </a:rPr>
              <a:t>１年間に国民一人当たりに使われている税金</a:t>
            </a:r>
            <a:endParaRPr lang="en-US" altLang="ja-JP" sz="2800" b="1" dirty="0">
              <a:solidFill>
                <a:sysClr val="windowText" lastClr="000000"/>
              </a:solidFill>
              <a:latin typeface="メイリオ" panose="020B0604030504040204" pitchFamily="50" charset="-128"/>
              <a:ea typeface="メイリオ" panose="020B0604030504040204" pitchFamily="50" charset="-128"/>
            </a:endParaRPr>
          </a:p>
          <a:p>
            <a:pPr algn="ctr" eaLnBrk="1" hangingPunct="1">
              <a:defRPr/>
            </a:pPr>
            <a:r>
              <a:rPr lang="ja-JP" altLang="en-US" sz="2800" b="1" dirty="0">
                <a:solidFill>
                  <a:sysClr val="windowText" lastClr="000000"/>
                </a:solidFill>
                <a:latin typeface="メイリオ" panose="020B0604030504040204" pitchFamily="50" charset="-128"/>
                <a:ea typeface="メイリオ" panose="020B0604030504040204" pitchFamily="50" charset="-128"/>
              </a:rPr>
              <a:t>（国と地方公共団体の負担額合計）</a:t>
            </a:r>
          </a:p>
        </p:txBody>
      </p:sp>
      <p:grpSp>
        <p:nvGrpSpPr>
          <p:cNvPr id="3" name="グループ化 2"/>
          <p:cNvGrpSpPr/>
          <p:nvPr/>
        </p:nvGrpSpPr>
        <p:grpSpPr>
          <a:xfrm>
            <a:off x="4571757" y="1888473"/>
            <a:ext cx="4289153" cy="2433985"/>
            <a:chOff x="6095675" y="1374964"/>
            <a:chExt cx="5845950" cy="3245312"/>
          </a:xfrm>
        </p:grpSpPr>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9200" y="1374964"/>
              <a:ext cx="2102425" cy="1392000"/>
            </a:xfrm>
            <a:prstGeom prst="rect">
              <a:avLst/>
            </a:prstGeom>
            <a:ln w="6350">
              <a:noFill/>
            </a:ln>
          </p:spPr>
        </p:pic>
        <p:sp>
          <p:nvSpPr>
            <p:cNvPr id="13" name="Rectangle 8"/>
            <p:cNvSpPr>
              <a:spLocks noChangeArrowheads="1"/>
            </p:cNvSpPr>
            <p:nvPr/>
          </p:nvSpPr>
          <p:spPr bwMode="auto">
            <a:xfrm>
              <a:off x="6095998" y="2940275"/>
              <a:ext cx="5594223" cy="1680001"/>
            </a:xfrm>
            <a:prstGeom prst="rect">
              <a:avLst/>
            </a:prstGeom>
            <a:solidFill>
              <a:schemeClr val="bg1"/>
            </a:solidFill>
            <a:ln w="28575" algn="ctr">
              <a:solidFill>
                <a:srgbClr val="CC3300"/>
              </a:solidFill>
              <a:miter lim="800000"/>
              <a:headEnd/>
              <a:tailEnd/>
            </a:ln>
            <a:effectLst/>
          </p:spPr>
          <p:txBody>
            <a:bodyPr wrap="none" anchor="ctr"/>
            <a:lstStyle/>
            <a:p>
              <a:pPr>
                <a:lnSpc>
                  <a:spcPts val="3000"/>
                </a:lnSpc>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２兆</a:t>
              </a:r>
              <a:r>
                <a:rPr lang="en-US" altLang="ja-JP" sz="2100" dirty="0">
                  <a:solidFill>
                    <a:sysClr val="windowText" lastClr="000000"/>
                  </a:solidFill>
                  <a:latin typeface="メイリオ" panose="020B0604030504040204" pitchFamily="50" charset="-128"/>
                  <a:ea typeface="メイリオ" panose="020B0604030504040204" pitchFamily="50" charset="-128"/>
                </a:rPr>
                <a:t>6,001</a:t>
              </a:r>
              <a:r>
                <a:rPr lang="ja-JP" altLang="en-US" sz="2100" dirty="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国民一人当たり 年間 約</a:t>
              </a:r>
              <a:r>
                <a:rPr lang="en-US" altLang="ja-JP" sz="2000" dirty="0">
                  <a:solidFill>
                    <a:sysClr val="windowText" lastClr="000000"/>
                  </a:solidFill>
                  <a:latin typeface="メイリオ" panose="020B0604030504040204" pitchFamily="50" charset="-128"/>
                  <a:ea typeface="メイリオ" panose="020B0604030504040204" pitchFamily="50" charset="-128"/>
                </a:rPr>
                <a:t>20,900</a:t>
              </a:r>
              <a:r>
                <a:rPr lang="ja-JP" altLang="en-US" sz="2000" dirty="0">
                  <a:solidFill>
                    <a:sysClr val="windowText" lastClr="000000"/>
                  </a:solidFill>
                  <a:latin typeface="メイリオ" panose="020B0604030504040204" pitchFamily="50" charset="-128"/>
                  <a:ea typeface="メイリオ" panose="020B0604030504040204" pitchFamily="50" charset="-128"/>
                </a:rPr>
                <a:t>円</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en-US" altLang="ja-JP" sz="2000" dirty="0">
                  <a:solidFill>
                    <a:sysClr val="windowText" lastClr="000000"/>
                  </a:solidFill>
                  <a:latin typeface="メイリオ" panose="020B0604030504040204" pitchFamily="50" charset="-128"/>
                  <a:ea typeface="メイリオ" panose="020B0604030504040204" pitchFamily="50" charset="-128"/>
                </a:rPr>
                <a:t>                     </a:t>
              </a:r>
              <a:r>
                <a:rPr lang="ja-JP" altLang="en-US" sz="2000" dirty="0">
                  <a:solidFill>
                    <a:sysClr val="windowText" lastClr="000000"/>
                  </a:solidFill>
                  <a:latin typeface="メイリオ" panose="020B0604030504040204" pitchFamily="50" charset="-128"/>
                  <a:ea typeface="メイリオ" panose="020B0604030504040204" pitchFamily="50" charset="-128"/>
                </a:rPr>
                <a:t>（令和</a:t>
              </a:r>
              <a:r>
                <a:rPr lang="en-US" altLang="ja-JP" sz="2000" dirty="0">
                  <a:solidFill>
                    <a:sysClr val="windowText" lastClr="000000"/>
                  </a:solidFill>
                  <a:latin typeface="メイリオ" panose="020B0604030504040204" pitchFamily="50" charset="-128"/>
                  <a:ea typeface="メイリオ" panose="020B0604030504040204" pitchFamily="50" charset="-128"/>
                </a:rPr>
                <a:t>5</a:t>
              </a:r>
              <a:r>
                <a:rPr lang="ja-JP" altLang="en-US" sz="2000" dirty="0">
                  <a:solidFill>
                    <a:sysClr val="windowText" lastClr="000000"/>
                  </a:solidFill>
                  <a:latin typeface="メイリオ" panose="020B0604030504040204" pitchFamily="50" charset="-128"/>
                  <a:ea typeface="メイリオ" panose="020B0604030504040204" pitchFamily="50" charset="-128"/>
                </a:rPr>
                <a:t>年度）</a:t>
              </a:r>
            </a:p>
          </p:txBody>
        </p:sp>
        <p:sp>
          <p:nvSpPr>
            <p:cNvPr id="14" name="Rectangle 8"/>
            <p:cNvSpPr>
              <a:spLocks noChangeArrowheads="1"/>
            </p:cNvSpPr>
            <p:nvPr/>
          </p:nvSpPr>
          <p:spPr bwMode="auto">
            <a:xfrm>
              <a:off x="6095675" y="2261911"/>
              <a:ext cx="3768272" cy="597241"/>
            </a:xfrm>
            <a:prstGeom prst="rect">
              <a:avLst/>
            </a:prstGeom>
            <a:noFill/>
            <a:ln w="9525" algn="ctr">
              <a:noFill/>
              <a:miter lim="800000"/>
              <a:headEnd/>
              <a:tailEnd/>
            </a:ln>
          </p:spPr>
          <p:txBody>
            <a:bodyPr wrap="none" anchor="ctr"/>
            <a:lstStyle/>
            <a:p>
              <a:pPr eaLnBrk="1" hangingPunct="1">
                <a:defRPr/>
              </a:pPr>
              <a:r>
                <a:rPr lang="ja-JP" altLang="en-US" sz="1950" b="1" dirty="0">
                  <a:latin typeface="メイリオ" panose="020B0604030504040204" pitchFamily="50" charset="-128"/>
                  <a:ea typeface="メイリオ" panose="020B0604030504040204" pitchFamily="50" charset="-128"/>
                </a:rPr>
                <a:t>市町村のゴミ処理費用</a:t>
              </a:r>
              <a:r>
                <a:rPr lang="ja-JP" altLang="en-US" sz="1950" dirty="0">
                  <a:ea typeface="HG創英角ﾎﾟｯﾌﾟ体" pitchFamily="49" charset="-128"/>
                </a:rPr>
                <a:t>　</a:t>
              </a:r>
              <a:endParaRPr lang="ja-JP" altLang="en-US" sz="1950" dirty="0">
                <a:latin typeface="ＭＳ ゴシック" pitchFamily="49" charset="-128"/>
              </a:endParaRPr>
            </a:p>
          </p:txBody>
        </p:sp>
      </p:grpSp>
      <p:grpSp>
        <p:nvGrpSpPr>
          <p:cNvPr id="4" name="グループ化 3"/>
          <p:cNvGrpSpPr/>
          <p:nvPr/>
        </p:nvGrpSpPr>
        <p:grpSpPr>
          <a:xfrm>
            <a:off x="2636603" y="4499536"/>
            <a:ext cx="6245129" cy="2115924"/>
            <a:chOff x="3328813" y="4640652"/>
            <a:chExt cx="8326838" cy="2821233"/>
          </a:xfrm>
        </p:grpSpPr>
        <p:sp>
          <p:nvSpPr>
            <p:cNvPr id="16" name="Rectangle 11"/>
            <p:cNvSpPr>
              <a:spLocks noChangeArrowheads="1"/>
            </p:cNvSpPr>
            <p:nvPr/>
          </p:nvSpPr>
          <p:spPr bwMode="auto">
            <a:xfrm>
              <a:off x="5895651" y="5349886"/>
              <a:ext cx="5760000" cy="1680001"/>
            </a:xfrm>
            <a:prstGeom prst="rect">
              <a:avLst/>
            </a:prstGeom>
            <a:solidFill>
              <a:schemeClr val="bg1"/>
            </a:solidFill>
            <a:ln w="28575" algn="ctr">
              <a:solidFill>
                <a:srgbClr val="FFC000"/>
              </a:solidFill>
              <a:miter lim="800000"/>
              <a:headEnd/>
              <a:tailEnd/>
            </a:ln>
            <a:effectLst/>
          </p:spPr>
          <p:txBody>
            <a:bodyPr wrap="none" anchor="ctr"/>
            <a:lstStyle/>
            <a:p>
              <a:pPr eaLnBrk="1" hangingPunct="1">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a:t>
              </a:r>
              <a:r>
                <a:rPr lang="en-US" altLang="ja-JP" sz="2100" dirty="0">
                  <a:solidFill>
                    <a:sysClr val="windowText" lastClr="000000"/>
                  </a:solidFill>
                  <a:latin typeface="メイリオ" panose="020B0604030504040204" pitchFamily="50" charset="-128"/>
                  <a:ea typeface="メイリオ" panose="020B0604030504040204" pitchFamily="50" charset="-128"/>
                </a:rPr>
                <a:t>17</a:t>
              </a:r>
              <a:r>
                <a:rPr lang="ja-JP" altLang="en-US" sz="2100" dirty="0">
                  <a:solidFill>
                    <a:sysClr val="windowText" lastClr="000000"/>
                  </a:solidFill>
                  <a:latin typeface="メイリオ" panose="020B0604030504040204" pitchFamily="50" charset="-128"/>
                  <a:ea typeface="メイリオ" panose="020B0604030504040204" pitchFamily="50" charset="-128"/>
                </a:rPr>
                <a:t>兆</a:t>
              </a:r>
              <a:r>
                <a:rPr lang="en-US" altLang="ja-JP" sz="2100" dirty="0">
                  <a:solidFill>
                    <a:sysClr val="windowText" lastClr="000000"/>
                  </a:solidFill>
                  <a:latin typeface="メイリオ" panose="020B0604030504040204" pitchFamily="50" charset="-128"/>
                  <a:ea typeface="メイリオ" panose="020B0604030504040204" pitchFamily="50" charset="-128"/>
                </a:rPr>
                <a:t>6,837</a:t>
              </a:r>
              <a:r>
                <a:rPr lang="ja-JP" altLang="en-US" sz="2100" dirty="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国民一人当たり 年間 約</a:t>
              </a:r>
              <a:r>
                <a:rPr lang="en-US" altLang="ja-JP" sz="2000" dirty="0">
                  <a:solidFill>
                    <a:sysClr val="windowText" lastClr="000000"/>
                  </a:solidFill>
                  <a:latin typeface="メイリオ" panose="020B0604030504040204" pitchFamily="50" charset="-128"/>
                  <a:ea typeface="メイリオ" panose="020B0604030504040204" pitchFamily="50" charset="-128"/>
                </a:rPr>
                <a:t>141,500</a:t>
              </a:r>
              <a:r>
                <a:rPr lang="ja-JP" altLang="en-US" sz="2000" dirty="0">
                  <a:solidFill>
                    <a:sysClr val="windowText" lastClr="000000"/>
                  </a:solidFill>
                  <a:latin typeface="メイリオ" panose="020B0604030504040204" pitchFamily="50" charset="-128"/>
                  <a:ea typeface="メイリオ" panose="020B0604030504040204" pitchFamily="50" charset="-128"/>
                </a:rPr>
                <a:t>円</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　　　　　　　（令和</a:t>
              </a:r>
              <a:r>
                <a:rPr lang="en-US" altLang="ja-JP" sz="2000" dirty="0">
                  <a:solidFill>
                    <a:sysClr val="windowText" lastClr="000000"/>
                  </a:solidFill>
                  <a:latin typeface="メイリオ" panose="020B0604030504040204" pitchFamily="50" charset="-128"/>
                  <a:ea typeface="メイリオ" panose="020B0604030504040204" pitchFamily="50" charset="-128"/>
                </a:rPr>
                <a:t>4</a:t>
              </a:r>
              <a:r>
                <a:rPr lang="ja-JP" altLang="en-US" sz="2000" dirty="0">
                  <a:solidFill>
                    <a:sysClr val="windowText" lastClr="000000"/>
                  </a:solidFill>
                  <a:latin typeface="メイリオ" panose="020B0604030504040204" pitchFamily="50" charset="-128"/>
                  <a:ea typeface="メイリオ" panose="020B0604030504040204" pitchFamily="50" charset="-128"/>
                </a:rPr>
                <a:t>年度）</a:t>
              </a:r>
            </a:p>
          </p:txBody>
        </p:sp>
        <p:sp>
          <p:nvSpPr>
            <p:cNvPr id="17" name="Rectangle 11"/>
            <p:cNvSpPr>
              <a:spLocks noChangeArrowheads="1"/>
            </p:cNvSpPr>
            <p:nvPr/>
          </p:nvSpPr>
          <p:spPr bwMode="auto">
            <a:xfrm>
              <a:off x="5912874" y="4640652"/>
              <a:ext cx="3987346" cy="734501"/>
            </a:xfrm>
            <a:prstGeom prst="rect">
              <a:avLst/>
            </a:prstGeom>
            <a:noFill/>
            <a:ln w="9525" algn="ctr">
              <a:noFill/>
              <a:miter lim="800000"/>
              <a:headEnd/>
              <a:tailEnd/>
            </a:ln>
          </p:spPr>
          <p:txBody>
            <a:bodyPr wrap="none" anchor="ctr"/>
            <a:lstStyle/>
            <a:p>
              <a:pPr eaLnBrk="1" hangingPunct="1">
                <a:defRPr/>
              </a:pPr>
              <a:r>
                <a:rPr lang="ja-JP" altLang="en-US" sz="1950" b="1" dirty="0">
                  <a:latin typeface="メイリオ" panose="020B0604030504040204" pitchFamily="50" charset="-128"/>
                  <a:ea typeface="メイリオ" panose="020B0604030504040204" pitchFamily="50" charset="-128"/>
                </a:rPr>
                <a:t>国民医療費の公的負担額</a:t>
              </a:r>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8813" y="5445884"/>
              <a:ext cx="2259170" cy="2016001"/>
            </a:xfrm>
            <a:prstGeom prst="rect">
              <a:avLst/>
            </a:prstGeom>
            <a:ln w="6350">
              <a:noFill/>
            </a:ln>
          </p:spPr>
        </p:pic>
      </p:grpSp>
      <p:grpSp>
        <p:nvGrpSpPr>
          <p:cNvPr id="2" name="グループ化 1"/>
          <p:cNvGrpSpPr/>
          <p:nvPr/>
        </p:nvGrpSpPr>
        <p:grpSpPr>
          <a:xfrm>
            <a:off x="217884" y="1423562"/>
            <a:ext cx="3994076" cy="4687898"/>
            <a:chOff x="290513" y="755083"/>
            <a:chExt cx="5325435" cy="6250529"/>
          </a:xfrm>
        </p:grpSpPr>
        <p:sp>
          <p:nvSpPr>
            <p:cNvPr id="9" name="Rectangle 9"/>
            <p:cNvSpPr>
              <a:spLocks noChangeArrowheads="1"/>
            </p:cNvSpPr>
            <p:nvPr/>
          </p:nvSpPr>
          <p:spPr bwMode="auto">
            <a:xfrm>
              <a:off x="335948" y="3236978"/>
              <a:ext cx="5280000" cy="1680000"/>
            </a:xfrm>
            <a:prstGeom prst="rect">
              <a:avLst/>
            </a:prstGeom>
            <a:solidFill>
              <a:schemeClr val="bg1"/>
            </a:solidFill>
            <a:ln w="28575" algn="ctr">
              <a:solidFill>
                <a:srgbClr val="33CC33"/>
              </a:solidFill>
              <a:miter lim="800000"/>
              <a:headEnd/>
              <a:tailEnd/>
            </a:ln>
            <a:effectLst/>
          </p:spPr>
          <p:txBody>
            <a:bodyPr wrap="none" anchor="ctr"/>
            <a:lstStyle/>
            <a:p>
              <a:pPr eaLnBrk="1" hangingPunct="1">
                <a:lnSpc>
                  <a:spcPts val="3000"/>
                </a:lnSpc>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５兆</a:t>
              </a:r>
              <a:r>
                <a:rPr lang="en-US" altLang="ja-JP" sz="2100" dirty="0">
                  <a:solidFill>
                    <a:sysClr val="windowText" lastClr="000000"/>
                  </a:solidFill>
                  <a:latin typeface="メイリオ" panose="020B0604030504040204" pitchFamily="50" charset="-128"/>
                  <a:ea typeface="メイリオ" panose="020B0604030504040204" pitchFamily="50" charset="-128"/>
                </a:rPr>
                <a:t>4,456</a:t>
              </a:r>
              <a:r>
                <a:rPr lang="ja-JP" altLang="en-US" sz="2100" dirty="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eaLnBrk="1" hangingPunct="1">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国民一人当たり 年間 約</a:t>
              </a:r>
              <a:r>
                <a:rPr lang="en-US" altLang="ja-JP" sz="2000" dirty="0">
                  <a:solidFill>
                    <a:sysClr val="windowText" lastClr="000000"/>
                  </a:solidFill>
                  <a:latin typeface="メイリオ" panose="020B0604030504040204" pitchFamily="50" charset="-128"/>
                  <a:ea typeface="メイリオ" panose="020B0604030504040204" pitchFamily="50" charset="-128"/>
                </a:rPr>
                <a:t>43,800</a:t>
              </a:r>
              <a:r>
                <a:rPr lang="ja-JP" altLang="en-US" sz="2000" dirty="0">
                  <a:solidFill>
                    <a:sysClr val="windowText" lastClr="000000"/>
                  </a:solidFill>
                  <a:latin typeface="メイリオ" panose="020B0604030504040204" pitchFamily="50" charset="-128"/>
                  <a:ea typeface="メイリオ" panose="020B0604030504040204" pitchFamily="50" charset="-128"/>
                </a:rPr>
                <a:t>円</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eaLnBrk="1" hangingPunct="1">
                <a:lnSpc>
                  <a:spcPts val="3000"/>
                </a:lnSpc>
                <a:defRPr/>
              </a:pPr>
              <a:r>
                <a:rPr lang="ja-JP" altLang="en-US" sz="2000" spc="75" dirty="0">
                  <a:solidFill>
                    <a:sysClr val="windowText" lastClr="000000"/>
                  </a:solidFill>
                  <a:latin typeface="メイリオ" panose="020B0604030504040204" pitchFamily="50" charset="-128"/>
                  <a:ea typeface="メイリオ" panose="020B0604030504040204" pitchFamily="50" charset="-128"/>
                </a:rPr>
                <a:t>　　　　　　　（令和</a:t>
              </a:r>
              <a:r>
                <a:rPr lang="en-US" altLang="ja-JP" sz="2000" spc="75" dirty="0">
                  <a:solidFill>
                    <a:sysClr val="windowText" lastClr="000000"/>
                  </a:solidFill>
                  <a:latin typeface="メイリオ" panose="020B0604030504040204" pitchFamily="50" charset="-128"/>
                  <a:ea typeface="メイリオ" panose="020B0604030504040204" pitchFamily="50" charset="-128"/>
                </a:rPr>
                <a:t>5</a:t>
              </a:r>
              <a:r>
                <a:rPr lang="ja-JP" altLang="en-US" sz="2000" spc="75" dirty="0">
                  <a:solidFill>
                    <a:sysClr val="windowText" lastClr="000000"/>
                  </a:solidFill>
                  <a:latin typeface="メイリオ" panose="020B0604030504040204" pitchFamily="50" charset="-128"/>
                  <a:ea typeface="メイリオ" panose="020B0604030504040204" pitchFamily="50" charset="-128"/>
                </a:rPr>
                <a:t>年度</a:t>
              </a:r>
              <a:r>
                <a:rPr lang="ja-JP" altLang="en-US" spc="75" dirty="0">
                  <a:solidFill>
                    <a:sysClr val="windowText" lastClr="000000"/>
                  </a:solidFill>
                  <a:latin typeface="メイリオ" panose="020B0604030504040204" pitchFamily="50" charset="-128"/>
                  <a:ea typeface="メイリオ" panose="020B0604030504040204" pitchFamily="50" charset="-128"/>
                </a:rPr>
                <a:t>）</a:t>
              </a:r>
            </a:p>
          </p:txBody>
        </p:sp>
        <p:sp>
          <p:nvSpPr>
            <p:cNvPr id="11" name="Rectangle 9"/>
            <p:cNvSpPr>
              <a:spLocks noChangeArrowheads="1"/>
            </p:cNvSpPr>
            <p:nvPr/>
          </p:nvSpPr>
          <p:spPr bwMode="auto">
            <a:xfrm>
              <a:off x="290513" y="2652145"/>
              <a:ext cx="2562225" cy="576263"/>
            </a:xfrm>
            <a:prstGeom prst="rect">
              <a:avLst/>
            </a:prstGeom>
            <a:noFill/>
            <a:ln w="9525" algn="ctr">
              <a:noFill/>
              <a:miter lim="800000"/>
              <a:headEnd/>
              <a:tailEnd/>
            </a:ln>
            <a:effectLst/>
          </p:spPr>
          <p:txBody>
            <a:bodyPr wrap="none" anchor="ctr"/>
            <a:lstStyle/>
            <a:p>
              <a:pPr algn="ctr" eaLnBrk="1" hangingPunct="1">
                <a:defRPr/>
              </a:pPr>
              <a:r>
                <a:rPr lang="ja-JP" altLang="en-US" sz="1950" b="1" dirty="0">
                  <a:latin typeface="メイリオ" panose="020B0604030504040204" pitchFamily="50" charset="-128"/>
                  <a:ea typeface="メイリオ" panose="020B0604030504040204" pitchFamily="50" charset="-128"/>
                </a:rPr>
                <a:t>警察・消防費</a:t>
              </a:r>
            </a:p>
          </p:txBody>
        </p:sp>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13" y="755083"/>
              <a:ext cx="979057" cy="1680000"/>
            </a:xfrm>
            <a:prstGeom prst="rect">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686" y="5325612"/>
              <a:ext cx="1109267" cy="1680000"/>
            </a:xfrm>
            <a:prstGeom prst="rect">
              <a:avLst/>
            </a:prstGeom>
            <a:ln w="6350">
              <a:noFill/>
            </a:ln>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9571" y="5661612"/>
              <a:ext cx="1599472" cy="1344000"/>
            </a:xfrm>
            <a:prstGeom prst="rect">
              <a:avLst/>
            </a:prstGeom>
            <a:ln w="6350">
              <a:noFill/>
            </a:ln>
          </p:spPr>
        </p:pic>
      </p:grpSp>
      <p:sp>
        <p:nvSpPr>
          <p:cNvPr id="31" name="タイトル 2"/>
          <p:cNvSpPr txBox="1">
            <a:spLocks/>
          </p:cNvSpPr>
          <p:nvPr/>
        </p:nvSpPr>
        <p:spPr>
          <a:xfrm>
            <a:off x="0" y="-14763"/>
            <a:ext cx="9140400" cy="972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pPr>
            <a:r>
              <a:rPr lang="ja-JP" altLang="en-US" sz="3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公共サービスに使われている税金</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24840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a:spLocks noChangeArrowheads="1"/>
          </p:cNvSpPr>
          <p:nvPr/>
        </p:nvSpPr>
        <p:spPr bwMode="auto">
          <a:xfrm>
            <a:off x="1188368" y="5157192"/>
            <a:ext cx="6696000" cy="906065"/>
          </a:xfrm>
          <a:prstGeom prst="roundRect">
            <a:avLst>
              <a:gd name="adj" fmla="val 16667"/>
            </a:avLst>
          </a:prstGeom>
          <a:noFill/>
          <a:ln w="57150" algn="ctr">
            <a:solidFill>
              <a:srgbClr val="33CC33"/>
            </a:solidFill>
            <a:round/>
            <a:headEnd/>
            <a:tailEnd/>
          </a:ln>
          <a:effectLst/>
        </p:spPr>
        <p:txBody>
          <a:bodyPr wrap="none"/>
          <a:lstStyle/>
          <a:p>
            <a:pPr algn="ctr" eaLnBrk="1" hangingPunct="1">
              <a:defRPr/>
            </a:pPr>
            <a:r>
              <a:rPr lang="ja-JP" altLang="en-US" b="1" dirty="0">
                <a:latin typeface="メイリオ" panose="020B0604030504040204" pitchFamily="50" charset="-128"/>
                <a:ea typeface="メイリオ" panose="020B0604030504040204" pitchFamily="50" charset="-128"/>
              </a:rPr>
              <a:t>公立学校</a:t>
            </a:r>
            <a:r>
              <a:rPr lang="en-US" altLang="ja-JP" b="1" dirty="0">
                <a:latin typeface="メイリオ" panose="020B0604030504040204" pitchFamily="50" charset="-128"/>
                <a:ea typeface="メイリオ" panose="020B0604030504040204" pitchFamily="50" charset="-128"/>
              </a:rPr>
              <a:t>12</a:t>
            </a:r>
            <a:r>
              <a:rPr lang="ja-JP" altLang="en-US" b="1" dirty="0">
                <a:latin typeface="メイリオ" panose="020B0604030504040204" pitchFamily="50" charset="-128"/>
                <a:ea typeface="メイリオ" panose="020B0604030504040204" pitchFamily="50" charset="-128"/>
              </a:rPr>
              <a:t>年間の負担額の合計額</a:t>
            </a:r>
            <a:endParaRPr lang="en-US" altLang="ja-JP" b="1" dirty="0">
              <a:latin typeface="メイリオ" panose="020B0604030504040204" pitchFamily="50" charset="-128"/>
              <a:ea typeface="メイリオ" panose="020B0604030504040204" pitchFamily="50" charset="-128"/>
            </a:endParaRPr>
          </a:p>
          <a:p>
            <a:pPr algn="ctr" eaLnBrk="1" hangingPunct="1">
              <a:defRPr/>
            </a:pPr>
            <a:r>
              <a:rPr lang="ja-JP" altLang="en-US" sz="3300" b="1" dirty="0">
                <a:latin typeface="メイリオ" panose="020B0604030504040204" pitchFamily="50" charset="-128"/>
                <a:ea typeface="メイリオ" panose="020B0604030504040204" pitchFamily="50" charset="-128"/>
              </a:rPr>
              <a:t>約 </a:t>
            </a:r>
            <a:r>
              <a:rPr lang="en-US" altLang="ja-JP" sz="3300" b="1" dirty="0">
                <a:latin typeface="メイリオ" panose="020B0604030504040204" pitchFamily="50" charset="-128"/>
                <a:ea typeface="メイリオ" panose="020B0604030504040204" pitchFamily="50" charset="-128"/>
              </a:rPr>
              <a:t>1,228</a:t>
            </a:r>
            <a:r>
              <a:rPr lang="ja-JP" altLang="en-US" sz="3300" b="1" dirty="0">
                <a:latin typeface="メイリオ" panose="020B0604030504040204" pitchFamily="50" charset="-128"/>
                <a:ea typeface="メイリオ" panose="020B0604030504040204" pitchFamily="50" charset="-128"/>
              </a:rPr>
              <a:t>万</a:t>
            </a:r>
            <a:r>
              <a:rPr lang="en-US" altLang="ja-JP" sz="3300" b="1" dirty="0">
                <a:latin typeface="メイリオ" panose="020B0604030504040204" pitchFamily="50" charset="-128"/>
                <a:ea typeface="メイリオ" panose="020B0604030504040204" pitchFamily="50" charset="-128"/>
              </a:rPr>
              <a:t>5,000</a:t>
            </a:r>
            <a:r>
              <a:rPr lang="ja-JP" altLang="en-US" sz="3300" b="1" dirty="0">
                <a:latin typeface="メイリオ" panose="020B0604030504040204" pitchFamily="50" charset="-128"/>
                <a:ea typeface="メイリオ" panose="020B0604030504040204" pitchFamily="50" charset="-128"/>
              </a:rPr>
              <a:t>円</a:t>
            </a:r>
          </a:p>
        </p:txBody>
      </p:sp>
      <p:sp>
        <p:nvSpPr>
          <p:cNvPr id="35" name="Rectangle 7"/>
          <p:cNvSpPr>
            <a:spLocks noChangeArrowheads="1"/>
          </p:cNvSpPr>
          <p:nvPr/>
        </p:nvSpPr>
        <p:spPr bwMode="auto">
          <a:xfrm>
            <a:off x="1200225" y="1493044"/>
            <a:ext cx="6696000" cy="756047"/>
          </a:xfrm>
          <a:prstGeom prst="rect">
            <a:avLst/>
          </a:prstGeom>
          <a:noFill/>
          <a:ln w="57150" algn="ctr">
            <a:noFill/>
            <a:prstDash val="solid"/>
            <a:miter lim="800000"/>
            <a:headEnd/>
            <a:tailEnd/>
          </a:ln>
          <a:effectLst/>
        </p:spPr>
        <p:txBody>
          <a:bodyPr wrap="none" anchor="ctr"/>
          <a:lstStyle/>
          <a:p>
            <a:pPr algn="ctr" eaLnBrk="1" hangingPunct="1">
              <a:defRPr/>
            </a:pPr>
            <a:r>
              <a:rPr lang="ja-JP" altLang="en-US" sz="2400" b="1" dirty="0">
                <a:solidFill>
                  <a:sysClr val="windowText" lastClr="000000"/>
                </a:solidFill>
                <a:latin typeface="メイリオ" panose="020B0604030504040204" pitchFamily="50" charset="-128"/>
                <a:ea typeface="メイリオ" panose="020B0604030504040204" pitchFamily="50" charset="-128"/>
              </a:rPr>
              <a:t>公立学校の児童・生徒一人当たりに使われる</a:t>
            </a:r>
          </a:p>
          <a:p>
            <a:pPr algn="ctr" eaLnBrk="1" hangingPunct="1">
              <a:defRPr/>
            </a:pPr>
            <a:r>
              <a:rPr lang="ja-JP" altLang="en-US" sz="2400" b="1" dirty="0">
                <a:solidFill>
                  <a:sysClr val="windowText" lastClr="000000"/>
                </a:solidFill>
                <a:latin typeface="メイリオ" panose="020B0604030504040204" pitchFamily="50" charset="-128"/>
                <a:ea typeface="メイリオ" panose="020B0604030504040204" pitchFamily="50" charset="-128"/>
              </a:rPr>
              <a:t> 国や県・市町村の年間教育費の負担額　（令和</a:t>
            </a:r>
            <a:r>
              <a:rPr lang="en-US" altLang="ja-JP" sz="2400" b="1" dirty="0">
                <a:solidFill>
                  <a:sysClr val="windowText" lastClr="000000"/>
                </a:solidFill>
                <a:latin typeface="メイリオ" panose="020B0604030504040204" pitchFamily="50" charset="-128"/>
                <a:ea typeface="メイリオ" panose="020B0604030504040204" pitchFamily="50" charset="-128"/>
              </a:rPr>
              <a:t>4</a:t>
            </a:r>
            <a:r>
              <a:rPr lang="ja-JP" altLang="en-US" sz="2400" b="1" dirty="0">
                <a:solidFill>
                  <a:sysClr val="windowText" lastClr="000000"/>
                </a:solidFill>
                <a:latin typeface="メイリオ" panose="020B0604030504040204" pitchFamily="50" charset="-128"/>
                <a:ea typeface="メイリオ" panose="020B0604030504040204" pitchFamily="50" charset="-128"/>
              </a:rPr>
              <a:t>年度）</a:t>
            </a:r>
          </a:p>
        </p:txBody>
      </p:sp>
      <p:grpSp>
        <p:nvGrpSpPr>
          <p:cNvPr id="2" name="グループ化 1"/>
          <p:cNvGrpSpPr/>
          <p:nvPr/>
        </p:nvGrpSpPr>
        <p:grpSpPr>
          <a:xfrm>
            <a:off x="1392439" y="2904246"/>
            <a:ext cx="1674000" cy="1820898"/>
            <a:chOff x="1856585" y="2174207"/>
            <a:chExt cx="2232000" cy="2427864"/>
          </a:xfrm>
        </p:grpSpPr>
        <p:sp>
          <p:nvSpPr>
            <p:cNvPr id="27" name="AutoShape 8"/>
            <p:cNvSpPr>
              <a:spLocks noChangeArrowheads="1"/>
            </p:cNvSpPr>
            <p:nvPr/>
          </p:nvSpPr>
          <p:spPr bwMode="auto">
            <a:xfrm>
              <a:off x="2162167" y="2174207"/>
              <a:ext cx="1620837" cy="4683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（小 学 生）</a:t>
              </a:r>
              <a:endParaRPr lang="ja-JP" altLang="en-US" sz="1350" b="1" dirty="0">
                <a:solidFill>
                  <a:srgbClr val="FF0000"/>
                </a:solidFill>
                <a:latin typeface="メイリオ" panose="020B0604030504040204" pitchFamily="50" charset="-128"/>
                <a:ea typeface="メイリオ" panose="020B0604030504040204" pitchFamily="50" charset="-128"/>
              </a:endParaRPr>
            </a:p>
          </p:txBody>
        </p:sp>
        <p:sp>
          <p:nvSpPr>
            <p:cNvPr id="32" name="角丸四角形 31"/>
            <p:cNvSpPr/>
            <p:nvPr/>
          </p:nvSpPr>
          <p:spPr>
            <a:xfrm>
              <a:off x="1856585" y="4062071"/>
              <a:ext cx="2232000" cy="54000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chemeClr val="tx1"/>
                  </a:solidFill>
                  <a:latin typeface="メイリオ" panose="020B0604030504040204" pitchFamily="50" charset="-128"/>
                  <a:ea typeface="メイリオ" panose="020B0604030504040204" pitchFamily="50" charset="-128"/>
                </a:rPr>
                <a:t>約 </a:t>
              </a:r>
              <a:r>
                <a:rPr lang="en-US" altLang="ja-JP" sz="1500" b="1" dirty="0">
                  <a:solidFill>
                    <a:schemeClr val="tx1"/>
                  </a:solidFill>
                  <a:latin typeface="メイリオ" panose="020B0604030504040204" pitchFamily="50" charset="-128"/>
                  <a:ea typeface="メイリオ" panose="020B0604030504040204" pitchFamily="50" charset="-128"/>
                </a:rPr>
                <a:t>941,000</a:t>
              </a:r>
              <a:r>
                <a:rPr lang="ja-JP" altLang="en-US" sz="1500" b="1" dirty="0">
                  <a:solidFill>
                    <a:schemeClr val="tx1"/>
                  </a:solidFill>
                  <a:latin typeface="メイリオ" panose="020B0604030504040204" pitchFamily="50" charset="-128"/>
                  <a:ea typeface="メイリオ" panose="020B0604030504040204" pitchFamily="50" charset="-128"/>
                </a:rPr>
                <a:t>円</a:t>
              </a:r>
              <a:r>
                <a:rPr lang="ja-JP" altLang="en-US" sz="1500" b="1" dirty="0">
                  <a:solidFill>
                    <a:schemeClr val="tx1"/>
                  </a:solidFill>
                  <a:effectLst>
                    <a:innerShdw blurRad="63500" dist="50800" dir="13500000">
                      <a:prstClr val="black">
                        <a:alpha val="50000"/>
                      </a:prstClr>
                    </a:innerShdw>
                  </a:effectLst>
                  <a:latin typeface="HGPｺﾞｼｯｸM" pitchFamily="50" charset="-128"/>
                  <a:ea typeface="HGPｺﾞｼｯｸM" pitchFamily="50" charset="-128"/>
                </a:rPr>
                <a:t>　</a:t>
              </a:r>
            </a:p>
          </p:txBody>
        </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4527" y="2706452"/>
              <a:ext cx="718477" cy="1260000"/>
            </a:xfrm>
            <a:prstGeom prst="rect">
              <a:avLst/>
            </a:prstGeom>
            <a:ln w="6350">
              <a:noFill/>
            </a:ln>
          </p:spPr>
        </p:pic>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1497" y="2706452"/>
              <a:ext cx="726173" cy="1260000"/>
            </a:xfrm>
            <a:prstGeom prst="rect">
              <a:avLst/>
            </a:prstGeom>
            <a:ln w="6350">
              <a:noFill/>
            </a:ln>
          </p:spPr>
        </p:pic>
      </p:grpSp>
      <p:grpSp>
        <p:nvGrpSpPr>
          <p:cNvPr id="3" name="グループ化 2"/>
          <p:cNvGrpSpPr/>
          <p:nvPr/>
        </p:nvGrpSpPr>
        <p:grpSpPr>
          <a:xfrm>
            <a:off x="3694507" y="2890551"/>
            <a:ext cx="1800000" cy="1834593"/>
            <a:chOff x="4926010" y="2155947"/>
            <a:chExt cx="2339975" cy="2446124"/>
          </a:xfrm>
        </p:grpSpPr>
        <p:sp>
          <p:nvSpPr>
            <p:cNvPr id="28" name="AutoShape 11"/>
            <p:cNvSpPr>
              <a:spLocks noChangeArrowheads="1"/>
            </p:cNvSpPr>
            <p:nvPr/>
          </p:nvSpPr>
          <p:spPr bwMode="auto">
            <a:xfrm>
              <a:off x="5286373" y="2155947"/>
              <a:ext cx="1619250" cy="4683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（中 学 生）</a:t>
              </a:r>
              <a:endParaRPr lang="en-US" altLang="ja-JP" sz="1800" b="1" dirty="0">
                <a:latin typeface="メイリオ" panose="020B0604030504040204" pitchFamily="50" charset="-128"/>
                <a:ea typeface="メイリオ" panose="020B0604030504040204" pitchFamily="50" charset="-128"/>
              </a:endParaRPr>
            </a:p>
          </p:txBody>
        </p:sp>
        <p:sp>
          <p:nvSpPr>
            <p:cNvPr id="33" name="角丸四角形 32"/>
            <p:cNvSpPr/>
            <p:nvPr/>
          </p:nvSpPr>
          <p:spPr>
            <a:xfrm>
              <a:off x="4926010" y="4062321"/>
              <a:ext cx="2339975" cy="53975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ysClr val="windowText" lastClr="000000"/>
                  </a:solidFill>
                  <a:latin typeface="メイリオ" panose="020B0604030504040204" pitchFamily="50" charset="-128"/>
                  <a:ea typeface="メイリオ" panose="020B0604030504040204" pitchFamily="50" charset="-128"/>
                </a:rPr>
                <a:t>約 </a:t>
              </a:r>
              <a:r>
                <a:rPr lang="en-US" altLang="ja-JP" sz="1500" b="1" dirty="0">
                  <a:solidFill>
                    <a:sysClr val="windowText" lastClr="000000"/>
                  </a:solidFill>
                  <a:latin typeface="メイリオ" panose="020B0604030504040204" pitchFamily="50" charset="-128"/>
                  <a:ea typeface="メイリオ" panose="020B0604030504040204" pitchFamily="50" charset="-128"/>
                </a:rPr>
                <a:t>1,086,000</a:t>
              </a:r>
              <a:r>
                <a:rPr lang="ja-JP" altLang="en-US" sz="1500" b="1" dirty="0">
                  <a:solidFill>
                    <a:sysClr val="windowText" lastClr="000000"/>
                  </a:solidFill>
                  <a:latin typeface="メイリオ" panose="020B0604030504040204" pitchFamily="50" charset="-128"/>
                  <a:ea typeface="メイリオ" panose="020B0604030504040204" pitchFamily="50" charset="-128"/>
                </a:rPr>
                <a:t>円　</a:t>
              </a:r>
            </a:p>
          </p:txBody>
        </p:sp>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7358" y="2689026"/>
              <a:ext cx="677277" cy="1260000"/>
            </a:xfrm>
            <a:prstGeom prst="rect">
              <a:avLst/>
            </a:prstGeom>
            <a:ln w="6350">
              <a:noFill/>
            </a:ln>
          </p:spPr>
        </p:pic>
      </p:grpSp>
      <p:grpSp>
        <p:nvGrpSpPr>
          <p:cNvPr id="4" name="グループ化 3"/>
          <p:cNvGrpSpPr/>
          <p:nvPr/>
        </p:nvGrpSpPr>
        <p:grpSpPr>
          <a:xfrm>
            <a:off x="6098916" y="2893619"/>
            <a:ext cx="1800000" cy="1816777"/>
            <a:chOff x="8131888" y="2179702"/>
            <a:chExt cx="2400000" cy="2422369"/>
          </a:xfrm>
        </p:grpSpPr>
        <p:sp>
          <p:nvSpPr>
            <p:cNvPr id="30" name="AutoShape 14"/>
            <p:cNvSpPr>
              <a:spLocks noChangeArrowheads="1"/>
            </p:cNvSpPr>
            <p:nvPr/>
          </p:nvSpPr>
          <p:spPr bwMode="auto">
            <a:xfrm>
              <a:off x="8408992" y="2179702"/>
              <a:ext cx="1619250" cy="46831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（高 校 生）</a:t>
              </a:r>
              <a:endParaRPr lang="ja-JP" altLang="en-US" sz="1350" b="1" dirty="0">
                <a:solidFill>
                  <a:srgbClr val="FF0000"/>
                </a:solidFill>
                <a:latin typeface="メイリオ" panose="020B0604030504040204" pitchFamily="50" charset="-128"/>
                <a:ea typeface="メイリオ" panose="020B0604030504040204" pitchFamily="50" charset="-128"/>
              </a:endParaRPr>
            </a:p>
          </p:txBody>
        </p:sp>
        <p:sp>
          <p:nvSpPr>
            <p:cNvPr id="34" name="角丸四角形 33"/>
            <p:cNvSpPr/>
            <p:nvPr/>
          </p:nvSpPr>
          <p:spPr>
            <a:xfrm>
              <a:off x="8131888" y="4062071"/>
              <a:ext cx="2400000" cy="54000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ysClr val="windowText" lastClr="000000"/>
                  </a:solidFill>
                  <a:latin typeface="メイリオ" panose="020B0604030504040204" pitchFamily="50" charset="-128"/>
                  <a:ea typeface="メイリオ" panose="020B0604030504040204" pitchFamily="50" charset="-128"/>
                </a:rPr>
                <a:t>約 </a:t>
              </a:r>
              <a:r>
                <a:rPr lang="en-US" altLang="ja-JP" sz="1500" b="1" dirty="0">
                  <a:solidFill>
                    <a:sysClr val="windowText" lastClr="000000"/>
                  </a:solidFill>
                  <a:latin typeface="メイリオ" panose="020B0604030504040204" pitchFamily="50" charset="-128"/>
                  <a:ea typeface="メイリオ" panose="020B0604030504040204" pitchFamily="50" charset="-128"/>
                </a:rPr>
                <a:t>1,127,000</a:t>
              </a:r>
              <a:r>
                <a:rPr lang="ja-JP" altLang="en-US" sz="1500" b="1" dirty="0">
                  <a:solidFill>
                    <a:sysClr val="windowText" lastClr="000000"/>
                  </a:solidFill>
                  <a:latin typeface="メイリオ" panose="020B0604030504040204" pitchFamily="50" charset="-128"/>
                  <a:ea typeface="メイリオ" panose="020B0604030504040204" pitchFamily="50" charset="-128"/>
                </a:rPr>
                <a:t>円</a:t>
              </a:r>
              <a:r>
                <a:rPr lang="ja-JP" altLang="en-US" sz="1500" b="1" dirty="0">
                  <a:solidFill>
                    <a:sysClr val="windowText" lastClr="000000"/>
                  </a:solidFill>
                  <a:effectLst>
                    <a:innerShdw blurRad="63500" dist="50800" dir="13500000">
                      <a:prstClr val="black">
                        <a:alpha val="50000"/>
                      </a:prstClr>
                    </a:innerShdw>
                  </a:effectLst>
                  <a:latin typeface="HGPｺﾞｼｯｸM" pitchFamily="50" charset="-128"/>
                  <a:ea typeface="HGPｺﾞｼｯｸM" pitchFamily="50" charset="-128"/>
                </a:rPr>
                <a:t>　</a:t>
              </a:r>
            </a:p>
          </p:txBody>
        </p:sp>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1480" y="2702332"/>
              <a:ext cx="667698" cy="1260000"/>
            </a:xfrm>
            <a:prstGeom prst="rect">
              <a:avLst/>
            </a:prstGeom>
            <a:ln w="6350">
              <a:noFill/>
            </a:ln>
          </p:spPr>
        </p:pic>
        <p:pic>
          <p:nvPicPr>
            <p:cNvPr id="40" name="図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3409" y="2725043"/>
              <a:ext cx="654873" cy="1260000"/>
            </a:xfrm>
            <a:prstGeom prst="rect">
              <a:avLst/>
            </a:prstGeom>
            <a:ln w="6350">
              <a:noFill/>
            </a:ln>
          </p:spPr>
        </p:pic>
      </p:grpSp>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6720" y="2277625"/>
            <a:ext cx="1210567" cy="721627"/>
          </a:xfrm>
          <a:prstGeom prst="rect">
            <a:avLst/>
          </a:prstGeom>
          <a:ln w="6350">
            <a:noFill/>
          </a:ln>
        </p:spPr>
      </p:pic>
      <p:sp>
        <p:nvSpPr>
          <p:cNvPr id="46" name="タイトル 2"/>
          <p:cNvSpPr txBox="1">
            <a:spLocks/>
          </p:cNvSpPr>
          <p:nvPr/>
        </p:nvSpPr>
        <p:spPr>
          <a:xfrm>
            <a:off x="0" y="-14763"/>
            <a:ext cx="9140400" cy="972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pPr>
            <a:r>
              <a:rPr lang="ja-JP" altLang="en-US" sz="3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教育に使われている税金</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198694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899592" y="1577685"/>
            <a:ext cx="6122587" cy="1575488"/>
            <a:chOff x="1387410" y="1359624"/>
            <a:chExt cx="8163449" cy="2100650"/>
          </a:xfrm>
        </p:grpSpPr>
        <p:pic>
          <p:nvPicPr>
            <p:cNvPr id="38" name="図 37" descr="zaimu_Illust-1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2859" y="1385784"/>
              <a:ext cx="6288000" cy="2074490"/>
            </a:xfrm>
            <a:prstGeom prst="rect">
              <a:avLst/>
            </a:prstGeom>
          </p:spPr>
        </p:pic>
        <p:sp>
          <p:nvSpPr>
            <p:cNvPr id="42" name="AutoShape 5"/>
            <p:cNvSpPr>
              <a:spLocks noChangeArrowheads="1"/>
            </p:cNvSpPr>
            <p:nvPr/>
          </p:nvSpPr>
          <p:spPr bwMode="auto">
            <a:xfrm>
              <a:off x="1387410" y="1359624"/>
              <a:ext cx="1620000" cy="720000"/>
            </a:xfrm>
            <a:prstGeom prst="roundRect">
              <a:avLst>
                <a:gd name="adj" fmla="val 28449"/>
              </a:avLst>
            </a:prstGeom>
            <a:solidFill>
              <a:srgbClr val="FF9999"/>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国 民</a:t>
              </a:r>
            </a:p>
          </p:txBody>
        </p:sp>
      </p:grpSp>
      <p:grpSp>
        <p:nvGrpSpPr>
          <p:cNvPr id="6" name="グループ化 5"/>
          <p:cNvGrpSpPr/>
          <p:nvPr/>
        </p:nvGrpSpPr>
        <p:grpSpPr>
          <a:xfrm>
            <a:off x="316302" y="3693645"/>
            <a:ext cx="2925995" cy="2039611"/>
            <a:chOff x="421736" y="3342025"/>
            <a:chExt cx="3901326" cy="2719481"/>
          </a:xfrm>
        </p:grpSpPr>
        <p:graphicFrame>
          <p:nvGraphicFramePr>
            <p:cNvPr id="21" name="Object 4"/>
            <p:cNvGraphicFramePr>
              <a:graphicFrameLocks noChangeAspect="1"/>
            </p:cNvGraphicFramePr>
            <p:nvPr>
              <p:extLst/>
            </p:nvPr>
          </p:nvGraphicFramePr>
          <p:xfrm>
            <a:off x="543062" y="3361506"/>
            <a:ext cx="3780000" cy="2700000"/>
          </p:xfrm>
          <a:graphic>
            <a:graphicData uri="http://schemas.openxmlformats.org/presentationml/2006/ole">
              <mc:AlternateContent xmlns:mc="http://schemas.openxmlformats.org/markup-compatibility/2006">
                <mc:Choice xmlns:v="urn:schemas-microsoft-com:vml" Requires="v">
                  <p:oleObj spid="_x0000_s1076" name="Image" r:id="rId6" imgW="3022222" imgH="2158730" progId="">
                    <p:embed/>
                  </p:oleObj>
                </mc:Choice>
                <mc:Fallback>
                  <p:oleObj name="Image" r:id="rId6" imgW="3022222" imgH="2158730" progId="">
                    <p:embed/>
                    <p:pic>
                      <p:nvPicPr>
                        <p:cNvPr id="2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062" y="3361506"/>
                          <a:ext cx="3780000" cy="27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AutoShape 5"/>
            <p:cNvSpPr>
              <a:spLocks noChangeArrowheads="1"/>
            </p:cNvSpPr>
            <p:nvPr/>
          </p:nvSpPr>
          <p:spPr bwMode="auto">
            <a:xfrm>
              <a:off x="421736" y="3342025"/>
              <a:ext cx="1620000" cy="720000"/>
            </a:xfrm>
            <a:prstGeom prst="roundRect">
              <a:avLst>
                <a:gd name="adj" fmla="val 28449"/>
              </a:avLst>
            </a:prstGeom>
            <a:solidFill>
              <a:srgbClr val="66FF66"/>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国 会</a:t>
              </a:r>
            </a:p>
          </p:txBody>
        </p:sp>
      </p:grpSp>
      <p:grpSp>
        <p:nvGrpSpPr>
          <p:cNvPr id="14" name="グループ化 13"/>
          <p:cNvGrpSpPr/>
          <p:nvPr/>
        </p:nvGrpSpPr>
        <p:grpSpPr>
          <a:xfrm>
            <a:off x="6104295" y="3573016"/>
            <a:ext cx="2873335" cy="2098568"/>
            <a:chOff x="8139059" y="3378175"/>
            <a:chExt cx="3831113" cy="2798090"/>
          </a:xfrm>
        </p:grpSpPr>
        <p:graphicFrame>
          <p:nvGraphicFramePr>
            <p:cNvPr id="20" name="Object 3"/>
            <p:cNvGraphicFramePr>
              <a:graphicFrameLocks noChangeAspect="1"/>
            </p:cNvGraphicFramePr>
            <p:nvPr>
              <p:extLst/>
            </p:nvPr>
          </p:nvGraphicFramePr>
          <p:xfrm>
            <a:off x="8139059" y="3378175"/>
            <a:ext cx="3779029" cy="2700000"/>
          </p:xfrm>
          <a:graphic>
            <a:graphicData uri="http://schemas.openxmlformats.org/presentationml/2006/ole">
              <mc:AlternateContent xmlns:mc="http://schemas.openxmlformats.org/markup-compatibility/2006">
                <mc:Choice xmlns:v="urn:schemas-microsoft-com:vml" Requires="v">
                  <p:oleObj spid="_x0000_s1077" name="Image" r:id="rId8" imgW="3022222" imgH="2158730" progId="">
                    <p:embed/>
                  </p:oleObj>
                </mc:Choice>
                <mc:Fallback>
                  <p:oleObj name="Image" r:id="rId8" imgW="3022222" imgH="2158730" progId="">
                    <p:embed/>
                    <p:pic>
                      <p:nvPicPr>
                        <p:cNvPr id="2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9059" y="3378175"/>
                          <a:ext cx="3779029" cy="27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AutoShape 5"/>
            <p:cNvSpPr>
              <a:spLocks noChangeArrowheads="1"/>
            </p:cNvSpPr>
            <p:nvPr/>
          </p:nvSpPr>
          <p:spPr bwMode="auto">
            <a:xfrm>
              <a:off x="10350172" y="5456265"/>
              <a:ext cx="1620000" cy="720000"/>
            </a:xfrm>
            <a:prstGeom prst="roundRect">
              <a:avLst>
                <a:gd name="adj" fmla="val 28449"/>
              </a:avLst>
            </a:prstGeom>
            <a:solidFill>
              <a:srgbClr val="66CCFF"/>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内 閣</a:t>
              </a:r>
            </a:p>
          </p:txBody>
        </p:sp>
      </p:grpSp>
      <p:grpSp>
        <p:nvGrpSpPr>
          <p:cNvPr id="12" name="グループ化 11"/>
          <p:cNvGrpSpPr/>
          <p:nvPr/>
        </p:nvGrpSpPr>
        <p:grpSpPr>
          <a:xfrm>
            <a:off x="2948415" y="3429000"/>
            <a:ext cx="1407561" cy="656866"/>
            <a:chOff x="3867017" y="3410234"/>
            <a:chExt cx="1876748" cy="875821"/>
          </a:xfrm>
        </p:grpSpPr>
        <p:cxnSp>
          <p:nvCxnSpPr>
            <p:cNvPr id="4" name="カギ線コネクタ 3"/>
            <p:cNvCxnSpPr/>
            <p:nvPr/>
          </p:nvCxnSpPr>
          <p:spPr>
            <a:xfrm rot="10800000" flipV="1">
              <a:off x="3867017" y="3410234"/>
              <a:ext cx="1198438" cy="612000"/>
            </a:xfrm>
            <a:prstGeom prst="bentConnector3">
              <a:avLst>
                <a:gd name="adj1" fmla="val 3373"/>
              </a:avLst>
            </a:prstGeom>
            <a:ln w="76200">
              <a:solidFill>
                <a:srgbClr val="FFCCCC"/>
              </a:solidFill>
              <a:tailEnd type="triangle"/>
            </a:ln>
          </p:spPr>
          <p:style>
            <a:lnRef idx="1">
              <a:schemeClr val="dk1"/>
            </a:lnRef>
            <a:fillRef idx="0">
              <a:schemeClr val="dk1"/>
            </a:fillRef>
            <a:effectRef idx="0">
              <a:schemeClr val="dk1"/>
            </a:effectRef>
            <a:fontRef idx="minor">
              <a:schemeClr val="tx1"/>
            </a:fontRef>
          </p:style>
        </p:cxnSp>
        <p:sp>
          <p:nvSpPr>
            <p:cNvPr id="50" name="AutoShape 5"/>
            <p:cNvSpPr>
              <a:spLocks noChangeArrowheads="1"/>
            </p:cNvSpPr>
            <p:nvPr/>
          </p:nvSpPr>
          <p:spPr bwMode="auto">
            <a:xfrm>
              <a:off x="4303765" y="3746055"/>
              <a:ext cx="1440000" cy="540000"/>
            </a:xfrm>
            <a:prstGeom prst="roundRect">
              <a:avLst>
                <a:gd name="adj" fmla="val 28449"/>
              </a:avLst>
            </a:prstGeom>
            <a:solidFill>
              <a:srgbClr val="FFCCCC"/>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選 挙</a:t>
              </a:r>
            </a:p>
          </p:txBody>
        </p:sp>
      </p:grpSp>
      <p:grpSp>
        <p:nvGrpSpPr>
          <p:cNvPr id="17" name="グループ化 16"/>
          <p:cNvGrpSpPr/>
          <p:nvPr/>
        </p:nvGrpSpPr>
        <p:grpSpPr>
          <a:xfrm>
            <a:off x="7206518" y="2745008"/>
            <a:ext cx="1673443" cy="756000"/>
            <a:chOff x="9608690" y="2453906"/>
            <a:chExt cx="2231257" cy="1008000"/>
          </a:xfrm>
        </p:grpSpPr>
        <p:cxnSp>
          <p:nvCxnSpPr>
            <p:cNvPr id="60" name="カギ線コネクタ 59"/>
            <p:cNvCxnSpPr/>
            <p:nvPr/>
          </p:nvCxnSpPr>
          <p:spPr>
            <a:xfrm rot="10800000">
              <a:off x="9608690" y="2453906"/>
              <a:ext cx="1198438" cy="1008000"/>
            </a:xfrm>
            <a:prstGeom prst="bentConnector3">
              <a:avLst>
                <a:gd name="adj1" fmla="val 3373"/>
              </a:avLst>
            </a:prstGeom>
            <a:ln w="76200">
              <a:solidFill>
                <a:srgbClr val="CCECFF"/>
              </a:solidFill>
              <a:tailEnd type="triangle"/>
            </a:ln>
          </p:spPr>
          <p:style>
            <a:lnRef idx="1">
              <a:schemeClr val="dk1"/>
            </a:lnRef>
            <a:fillRef idx="0">
              <a:schemeClr val="dk1"/>
            </a:fillRef>
            <a:effectRef idx="0">
              <a:schemeClr val="dk1"/>
            </a:effectRef>
            <a:fontRef idx="minor">
              <a:schemeClr val="tx1"/>
            </a:fontRef>
          </p:style>
        </p:cxnSp>
        <p:sp>
          <p:nvSpPr>
            <p:cNvPr id="61" name="AutoShape 5"/>
            <p:cNvSpPr>
              <a:spLocks noChangeArrowheads="1"/>
            </p:cNvSpPr>
            <p:nvPr/>
          </p:nvSpPr>
          <p:spPr bwMode="auto">
            <a:xfrm>
              <a:off x="9679947" y="2691326"/>
              <a:ext cx="2160000" cy="540000"/>
            </a:xfrm>
            <a:prstGeom prst="roundRect">
              <a:avLst>
                <a:gd name="adj" fmla="val 28449"/>
              </a:avLst>
            </a:prstGeom>
            <a:solidFill>
              <a:srgbClr val="CCECFF"/>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公共サービス</a:t>
              </a:r>
            </a:p>
          </p:txBody>
        </p:sp>
      </p:grpSp>
      <p:grpSp>
        <p:nvGrpSpPr>
          <p:cNvPr id="15" name="グループ化 14"/>
          <p:cNvGrpSpPr/>
          <p:nvPr/>
        </p:nvGrpSpPr>
        <p:grpSpPr>
          <a:xfrm>
            <a:off x="2900262" y="4365104"/>
            <a:ext cx="3240000" cy="405000"/>
            <a:chOff x="3867016" y="4702462"/>
            <a:chExt cx="4320000" cy="540000"/>
          </a:xfrm>
        </p:grpSpPr>
        <p:cxnSp>
          <p:nvCxnSpPr>
            <p:cNvPr id="5" name="直線矢印コネクタ 4"/>
            <p:cNvCxnSpPr/>
            <p:nvPr/>
          </p:nvCxnSpPr>
          <p:spPr>
            <a:xfrm flipH="1">
              <a:off x="3867016" y="4956900"/>
              <a:ext cx="4320000" cy="28111"/>
            </a:xfrm>
            <a:prstGeom prst="straightConnector1">
              <a:avLst/>
            </a:prstGeom>
            <a:ln w="76200">
              <a:solidFill>
                <a:srgbClr val="CCECFF"/>
              </a:solidFill>
              <a:tailEnd type="triangle"/>
            </a:ln>
          </p:spPr>
          <p:style>
            <a:lnRef idx="1">
              <a:schemeClr val="accent2"/>
            </a:lnRef>
            <a:fillRef idx="0">
              <a:schemeClr val="accent2"/>
            </a:fillRef>
            <a:effectRef idx="0">
              <a:schemeClr val="accent2"/>
            </a:effectRef>
            <a:fontRef idx="minor">
              <a:schemeClr val="tx1"/>
            </a:fontRef>
          </p:style>
        </p:cxnSp>
        <p:sp>
          <p:nvSpPr>
            <p:cNvPr id="29" name="AutoShape 5"/>
            <p:cNvSpPr>
              <a:spLocks noChangeArrowheads="1"/>
            </p:cNvSpPr>
            <p:nvPr/>
          </p:nvSpPr>
          <p:spPr bwMode="auto">
            <a:xfrm>
              <a:off x="5136712" y="4702462"/>
              <a:ext cx="2160000" cy="540000"/>
            </a:xfrm>
            <a:prstGeom prst="roundRect">
              <a:avLst>
                <a:gd name="adj" fmla="val 28449"/>
              </a:avLst>
            </a:prstGeom>
            <a:solidFill>
              <a:srgbClr val="CCECFF"/>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予 算 案</a:t>
              </a:r>
            </a:p>
          </p:txBody>
        </p:sp>
      </p:grpSp>
      <p:grpSp>
        <p:nvGrpSpPr>
          <p:cNvPr id="16" name="グループ化 15"/>
          <p:cNvGrpSpPr/>
          <p:nvPr/>
        </p:nvGrpSpPr>
        <p:grpSpPr>
          <a:xfrm>
            <a:off x="3035105" y="4941168"/>
            <a:ext cx="3240000" cy="405000"/>
            <a:chOff x="4046807" y="5378841"/>
            <a:chExt cx="4320000" cy="540000"/>
          </a:xfrm>
        </p:grpSpPr>
        <p:cxnSp>
          <p:nvCxnSpPr>
            <p:cNvPr id="34" name="直線矢印コネクタ 33"/>
            <p:cNvCxnSpPr/>
            <p:nvPr/>
          </p:nvCxnSpPr>
          <p:spPr>
            <a:xfrm flipH="1">
              <a:off x="4046807" y="5630453"/>
              <a:ext cx="4320000" cy="28111"/>
            </a:xfrm>
            <a:prstGeom prst="straightConnector1">
              <a:avLst/>
            </a:prstGeom>
            <a:ln w="76200">
              <a:solidFill>
                <a:srgbClr val="CCFF99"/>
              </a:solidFill>
              <a:headEnd type="triangle"/>
              <a:tailEnd type="none"/>
            </a:ln>
          </p:spPr>
          <p:style>
            <a:lnRef idx="1">
              <a:schemeClr val="accent2"/>
            </a:lnRef>
            <a:fillRef idx="0">
              <a:schemeClr val="accent2"/>
            </a:fillRef>
            <a:effectRef idx="0">
              <a:schemeClr val="accent2"/>
            </a:effectRef>
            <a:fontRef idx="minor">
              <a:schemeClr val="tx1"/>
            </a:fontRef>
          </p:style>
        </p:cxnSp>
        <p:sp>
          <p:nvSpPr>
            <p:cNvPr id="39" name="AutoShape 5"/>
            <p:cNvSpPr>
              <a:spLocks noChangeArrowheads="1"/>
            </p:cNvSpPr>
            <p:nvPr/>
          </p:nvSpPr>
          <p:spPr bwMode="auto">
            <a:xfrm>
              <a:off x="5136712" y="5378841"/>
              <a:ext cx="2160000" cy="540000"/>
            </a:xfrm>
            <a:prstGeom prst="roundRect">
              <a:avLst>
                <a:gd name="adj" fmla="val 28449"/>
              </a:avLst>
            </a:prstGeom>
            <a:solidFill>
              <a:srgbClr val="CCFF99"/>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議 決</a:t>
              </a:r>
            </a:p>
          </p:txBody>
        </p:sp>
      </p:grpSp>
      <p:sp>
        <p:nvSpPr>
          <p:cNvPr id="28" name="タイトル 2"/>
          <p:cNvSpPr txBox="1">
            <a:spLocks/>
          </p:cNvSpPr>
          <p:nvPr/>
        </p:nvSpPr>
        <p:spPr>
          <a:xfrm>
            <a:off x="1484" y="-980"/>
            <a:ext cx="9144000" cy="972000"/>
          </a:xfrm>
          <a:prstGeom prst="rect">
            <a:avLst/>
          </a:prstGeom>
          <a:solidFill>
            <a:srgbClr val="0070C0"/>
          </a:solidFill>
        </p:spPr>
        <p:txBody>
          <a:bodyPr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ts val="4200"/>
              </a:lnSpc>
              <a:spcAft>
                <a:spcPts val="0"/>
              </a:spcAft>
            </a:pP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p:cNvSpPr txBox="1"/>
          <p:nvPr/>
        </p:nvSpPr>
        <p:spPr>
          <a:xfrm>
            <a:off x="406971" y="212968"/>
            <a:ext cx="8325566" cy="707886"/>
          </a:xfrm>
          <a:prstGeom prst="rect">
            <a:avLst/>
          </a:prstGeom>
          <a:noFill/>
        </p:spPr>
        <p:txBody>
          <a:bodyPr wrap="square" rtlCol="0">
            <a:spAutoFit/>
          </a:bodyPr>
          <a:lstStyle/>
          <a:p>
            <a:pPr algn="ctr"/>
            <a:r>
              <a:rPr lang="ja-JP" altLang="en-US" sz="4000" b="1" dirty="0">
                <a:solidFill>
                  <a:schemeClr val="bg1"/>
                </a:solidFill>
                <a:latin typeface="メイリオ" panose="020B0604030504040204" pitchFamily="50" charset="-128"/>
                <a:ea typeface="メイリオ" panose="020B0604030504040204" pitchFamily="50" charset="-128"/>
              </a:rPr>
              <a:t>税金の使い道は誰が決めるの？</a:t>
            </a:r>
          </a:p>
        </p:txBody>
      </p:sp>
    </p:spTree>
    <p:custDataLst>
      <p:tags r:id="rId2"/>
    </p:custDataLst>
    <p:extLst>
      <p:ext uri="{BB962C8B-B14F-4D97-AF65-F5344CB8AC3E}">
        <p14:creationId xmlns:p14="http://schemas.microsoft.com/office/powerpoint/2010/main" val="158896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15</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2760720"/>
            <a:ext cx="56896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国民の三大義務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租税法律主義</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2"/>
          <p:cNvSpPr>
            <a:spLocks noGrp="1"/>
          </p:cNvSpPr>
          <p:nvPr/>
        </p:nvSpPr>
        <p:spPr>
          <a:xfrm>
            <a:off x="30623" y="14750"/>
            <a:ext cx="3419475" cy="6822000"/>
          </a:xfrm>
          <a:prstGeom prst="rect">
            <a:avLst/>
          </a:prstGeom>
          <a:blipFill>
            <a:blip r:embed="rId3"/>
            <a:srcRect/>
            <a:stretch>
              <a:fillRect/>
            </a:stretch>
          </a:blipFill>
          <a:effectLst/>
        </p:spPr>
        <p:txBody>
          <a:bodyPr vert="horz" lIns="91440" tIns="45720" rIns="91440" bIns="45720" rtlCol="0" anchor="ctr">
            <a:normAutofit/>
          </a:bodyPr>
          <a:lstStyle/>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rPr>
              <a:t>税の大切な</a:t>
            </a:r>
            <a:endParaRPr lang="en-US" altLang="ja-JP"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endParaRPr>
          </a:p>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rPr>
              <a:t>きまりや考え方</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2103000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500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国民の三大義務</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647476" y="2625333"/>
            <a:ext cx="6300788" cy="648000"/>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納税の義務（日本国憲法第</a:t>
            </a:r>
            <a:r>
              <a:rPr lang="en-US" altLang="ja-JP" sz="2800" b="1" dirty="0">
                <a:solidFill>
                  <a:schemeClr val="bg1"/>
                </a:solidFill>
                <a:latin typeface="メイリオ" panose="020B0604030504040204" pitchFamily="50" charset="-128"/>
                <a:ea typeface="メイリオ" panose="020B0604030504040204" pitchFamily="50" charset="-128"/>
              </a:rPr>
              <a:t>30</a:t>
            </a:r>
            <a:r>
              <a:rPr lang="ja-JP" altLang="en-US" sz="2800" b="1" dirty="0">
                <a:solidFill>
                  <a:schemeClr val="bg1"/>
                </a:solidFill>
                <a:latin typeface="メイリオ" panose="020B0604030504040204" pitchFamily="50" charset="-128"/>
                <a:ea typeface="メイリオ" panose="020B0604030504040204" pitchFamily="50" charset="-128"/>
              </a:rPr>
              <a:t>条）</a:t>
            </a:r>
          </a:p>
        </p:txBody>
      </p:sp>
      <p:sp>
        <p:nvSpPr>
          <p:cNvPr id="14" name="Rectangle 3"/>
          <p:cNvSpPr>
            <a:spLocks noGrp="1" noChangeArrowheads="1"/>
          </p:cNvSpPr>
          <p:nvPr>
            <p:ph idx="1"/>
          </p:nvPr>
        </p:nvSpPr>
        <p:spPr>
          <a:xfrm>
            <a:off x="0" y="3387940"/>
            <a:ext cx="8820472" cy="603250"/>
          </a:xfrm>
        </p:spPr>
        <p:txBody>
          <a:bodyPr rtlCol="0">
            <a:noAutofit/>
          </a:bodyPr>
          <a:lstStyle/>
          <a:p>
            <a:pPr marL="72000" indent="360000" eaLnBrk="1" fontAlgn="auto" hangingPunct="1">
              <a:lnSpc>
                <a:spcPts val="3500"/>
              </a:lnSpc>
              <a:spcAft>
                <a:spcPts val="0"/>
              </a:spcAft>
              <a:buClr>
                <a:schemeClr val="accent3"/>
              </a:buClr>
              <a:buFontTx/>
              <a:buNone/>
              <a:defRPr/>
            </a:pPr>
            <a:r>
              <a:rPr lang="ja-JP" altLang="en-US" sz="2400" dirty="0">
                <a:latin typeface="メイリオ" panose="020B0604030504040204" pitchFamily="50" charset="-128"/>
                <a:ea typeface="メイリオ" panose="020B0604030504040204" pitchFamily="50" charset="-128"/>
              </a:rPr>
              <a:t>・ 国民は、法律の定めるところにより、納税の義務を</a:t>
            </a:r>
            <a:r>
              <a:rPr lang="ja-JP" altLang="en-US" sz="2400" dirty="0" err="1">
                <a:latin typeface="メイリオ" panose="020B0604030504040204" pitchFamily="50" charset="-128"/>
                <a:ea typeface="メイリオ" panose="020B0604030504040204" pitchFamily="50" charset="-128"/>
              </a:rPr>
              <a:t>負ふ</a:t>
            </a:r>
            <a:r>
              <a:rPr lang="ja-JP" altLang="en-US" sz="2400" dirty="0">
                <a:latin typeface="メイリオ" panose="020B0604030504040204" pitchFamily="50" charset="-128"/>
                <a:ea typeface="メイリオ" panose="020B0604030504040204" pitchFamily="50" charset="-128"/>
              </a:rPr>
              <a:t>。</a:t>
            </a:r>
          </a:p>
        </p:txBody>
      </p:sp>
      <p:sp>
        <p:nvSpPr>
          <p:cNvPr id="19" name="角丸四角形 18"/>
          <p:cNvSpPr/>
          <p:nvPr/>
        </p:nvSpPr>
        <p:spPr>
          <a:xfrm>
            <a:off x="647476" y="4105797"/>
            <a:ext cx="6300788" cy="648000"/>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国　 民 　の 　三　 大　 義　 務</a:t>
            </a:r>
          </a:p>
        </p:txBody>
      </p:sp>
      <p:sp>
        <p:nvSpPr>
          <p:cNvPr id="20" name="Rectangle 7"/>
          <p:cNvSpPr>
            <a:spLocks noChangeArrowheads="1"/>
          </p:cNvSpPr>
          <p:nvPr/>
        </p:nvSpPr>
        <p:spPr bwMode="auto">
          <a:xfrm>
            <a:off x="414619" y="4903743"/>
            <a:ext cx="7991234"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 普通教育を受けさせる義務（日本国憲法第</a:t>
            </a:r>
            <a:r>
              <a:rPr lang="en-US" altLang="ja-JP" sz="2400" dirty="0">
                <a:latin typeface="メイリオ" panose="020B0604030504040204" pitchFamily="50" charset="-128"/>
                <a:ea typeface="メイリオ" panose="020B0604030504040204" pitchFamily="50" charset="-128"/>
              </a:rPr>
              <a:t>26</a:t>
            </a:r>
            <a:r>
              <a:rPr lang="ja-JP" altLang="en-US" sz="2400" dirty="0">
                <a:latin typeface="メイリオ" panose="020B0604030504040204" pitchFamily="50" charset="-128"/>
                <a:ea typeface="メイリオ" panose="020B0604030504040204" pitchFamily="50" charset="-128"/>
              </a:rPr>
              <a:t>条２項）</a:t>
            </a:r>
            <a:endParaRPr lang="en-US" altLang="ja-JP" sz="2400" dirty="0">
              <a:latin typeface="メイリオ" panose="020B0604030504040204" pitchFamily="50" charset="-128"/>
              <a:ea typeface="メイリオ" panose="020B0604030504040204" pitchFamily="50" charset="-128"/>
            </a:endParaRPr>
          </a:p>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 勤労の義務（日本国憲法第</a:t>
            </a:r>
            <a:r>
              <a:rPr lang="en-US" altLang="ja-JP" sz="2400" dirty="0">
                <a:latin typeface="メイリオ" panose="020B0604030504040204" pitchFamily="50" charset="-128"/>
                <a:ea typeface="メイリオ" panose="020B0604030504040204" pitchFamily="50" charset="-128"/>
              </a:rPr>
              <a:t>27</a:t>
            </a:r>
            <a:r>
              <a:rPr lang="ja-JP" altLang="en-US" sz="2400" dirty="0">
                <a:latin typeface="メイリオ" panose="020B0604030504040204" pitchFamily="50" charset="-128"/>
                <a:ea typeface="メイリオ" panose="020B0604030504040204" pitchFamily="50" charset="-128"/>
              </a:rPr>
              <a:t>条１項）</a:t>
            </a:r>
            <a:endParaRPr lang="en-US" altLang="ja-JP" sz="2400" dirty="0">
              <a:latin typeface="メイリオ" panose="020B0604030504040204" pitchFamily="50" charset="-128"/>
              <a:ea typeface="メイリオ" panose="020B0604030504040204" pitchFamily="50" charset="-128"/>
            </a:endParaRPr>
          </a:p>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 納税の義務（日本国憲法第</a:t>
            </a:r>
            <a:r>
              <a:rPr lang="en-US" altLang="ja-JP" sz="2400" dirty="0">
                <a:latin typeface="メイリオ" panose="020B0604030504040204" pitchFamily="50" charset="-128"/>
                <a:ea typeface="メイリオ" panose="020B0604030504040204" pitchFamily="50" charset="-128"/>
              </a:rPr>
              <a:t>30</a:t>
            </a:r>
            <a:r>
              <a:rPr lang="ja-JP" altLang="en-US" sz="2400" dirty="0">
                <a:latin typeface="メイリオ" panose="020B0604030504040204" pitchFamily="50" charset="-128"/>
                <a:ea typeface="メイリオ" panose="020B0604030504040204" pitchFamily="50" charset="-128"/>
              </a:rPr>
              <a:t>条）</a:t>
            </a:r>
          </a:p>
          <a:p>
            <a:pPr eaLnBrk="1" hangingPunct="1">
              <a:lnSpc>
                <a:spcPts val="3500"/>
              </a:lnSpc>
              <a:buClrTx/>
              <a:buSzTx/>
              <a:buFontTx/>
              <a:buNone/>
            </a:pPr>
            <a:endParaRPr lang="ja-JP" altLang="en-US" sz="2400" dirty="0">
              <a:solidFill>
                <a:srgbClr val="002060"/>
              </a:solidFill>
              <a:latin typeface="メイリオ" panose="020B0604030504040204" pitchFamily="50" charset="-128"/>
              <a:ea typeface="メイリオ" panose="020B0604030504040204" pitchFamily="50" charset="-128"/>
            </a:endParaRPr>
          </a:p>
          <a:p>
            <a:pPr eaLnBrk="1" hangingPunct="1">
              <a:lnSpc>
                <a:spcPts val="3500"/>
              </a:lnSpc>
              <a:buClrTx/>
              <a:buSzTx/>
              <a:buFontTx/>
              <a:buNone/>
            </a:pPr>
            <a:endParaRPr lang="ja-JP" altLang="en-US" sz="2400" dirty="0">
              <a:solidFill>
                <a:srgbClr val="002060"/>
              </a:solidFill>
              <a:latin typeface="ＭＳ 明朝" panose="02020609040205080304" pitchFamily="17" charset="-128"/>
              <a:ea typeface="ＭＳ 明朝" panose="02020609040205080304" pitchFamily="17" charset="-128"/>
            </a:endParaRPr>
          </a:p>
        </p:txBody>
      </p:sp>
      <p:sp>
        <p:nvSpPr>
          <p:cNvPr id="2" name="正方形/長方形 1"/>
          <p:cNvSpPr/>
          <p:nvPr/>
        </p:nvSpPr>
        <p:spPr>
          <a:xfrm>
            <a:off x="682922" y="1107183"/>
            <a:ext cx="7921526" cy="1368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税金は</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、国を維持し、発展させていくために欠かせないものですから憲法でも、納税は国民の義務と定めています。</a:t>
            </a:r>
            <a:endPar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10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500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租税法律主義</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501748" y="3457383"/>
            <a:ext cx="6300787" cy="541338"/>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租税法律主義（日本国憲法第</a:t>
            </a:r>
            <a:r>
              <a:rPr lang="en-US" altLang="ja-JP" sz="2800" b="1" dirty="0">
                <a:solidFill>
                  <a:schemeClr val="bg1"/>
                </a:solidFill>
                <a:latin typeface="メイリオ" panose="020B0604030504040204" pitchFamily="50" charset="-128"/>
                <a:ea typeface="メイリオ" panose="020B0604030504040204" pitchFamily="50" charset="-128"/>
              </a:rPr>
              <a:t>84</a:t>
            </a:r>
            <a:r>
              <a:rPr lang="ja-JP" altLang="en-US" sz="2800" b="1" dirty="0">
                <a:solidFill>
                  <a:schemeClr val="bg1"/>
                </a:solidFill>
                <a:latin typeface="メイリオ" panose="020B0604030504040204" pitchFamily="50" charset="-128"/>
                <a:ea typeface="メイリオ" panose="020B0604030504040204" pitchFamily="50" charset="-128"/>
              </a:rPr>
              <a:t>条）</a:t>
            </a:r>
          </a:p>
        </p:txBody>
      </p:sp>
      <p:sp>
        <p:nvSpPr>
          <p:cNvPr id="27" name="Rectangle 3"/>
          <p:cNvSpPr txBox="1">
            <a:spLocks noChangeArrowheads="1"/>
          </p:cNvSpPr>
          <p:nvPr/>
        </p:nvSpPr>
        <p:spPr bwMode="auto">
          <a:xfrm>
            <a:off x="683568" y="4286807"/>
            <a:ext cx="7906788" cy="100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1438" indent="358775">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a:t>
            </a:r>
          </a:p>
        </p:txBody>
      </p:sp>
      <p:sp>
        <p:nvSpPr>
          <p:cNvPr id="11" name="正方形/長方形 10"/>
          <p:cNvSpPr/>
          <p:nvPr/>
        </p:nvSpPr>
        <p:spPr>
          <a:xfrm>
            <a:off x="770878" y="1245322"/>
            <a:ext cx="7598644" cy="192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民主主義</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国家である日本では、税金に関する法律は国会で定められています。</a:t>
            </a:r>
            <a:endParaRPr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35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税は国民の代表である国会の決定によってのみ定められ、集められます。</a:t>
            </a:r>
          </a:p>
        </p:txBody>
      </p:sp>
    </p:spTree>
    <p:extLst>
      <p:ext uri="{BB962C8B-B14F-4D97-AF65-F5344CB8AC3E}">
        <p14:creationId xmlns:p14="http://schemas.microsoft.com/office/powerpoint/2010/main" val="186118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国の財政</a:t>
            </a:r>
            <a:endParaRPr kumimoji="1"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8693" y="1578120"/>
            <a:ext cx="5473787"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財政の役割</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一般会計歳入額</a:t>
            </a:r>
            <a:br>
              <a:rPr lang="en-US" altLang="ja-JP"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租税及び印紙収入内訳</a:t>
            </a:r>
            <a:br>
              <a:rPr lang="en-US" altLang="ja-JP"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一般会計歳出額</a:t>
            </a:r>
            <a:br>
              <a:rPr lang="en-US" altLang="ja-JP"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歳出と税収の推移</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公債残高の推移</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644716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ormAutofit/>
          </a:bodyPr>
          <a:lstStyle/>
          <a:p>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税金クイズ</a:t>
            </a: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309764" y="1791866"/>
            <a:ext cx="5724128"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 落とし主不明のお金</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２ おじいちゃんからもらった</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３ 宝くじの当選金</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 税金は何種類</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7680289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Line 1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39941" name="Line 1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9942" name="Picture 29" descr="先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272" y="1157767"/>
            <a:ext cx="1347791" cy="152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財政の役割</a:t>
            </a:r>
            <a:endParaRPr lang="ja-JP" altLang="en-US" sz="3200" b="0" dirty="0">
              <a:latin typeface="メイリオ" panose="020B0604030504040204" pitchFamily="50" charset="-128"/>
              <a:ea typeface="メイリオ" panose="020B0604030504040204" pitchFamily="50" charset="-128"/>
            </a:endParaRPr>
          </a:p>
        </p:txBody>
      </p:sp>
      <p:grpSp>
        <p:nvGrpSpPr>
          <p:cNvPr id="36" name="Group 46"/>
          <p:cNvGrpSpPr>
            <a:grpSpLocks noChangeAspect="1"/>
          </p:cNvGrpSpPr>
          <p:nvPr/>
        </p:nvGrpSpPr>
        <p:grpSpPr bwMode="auto">
          <a:xfrm>
            <a:off x="528716" y="1200600"/>
            <a:ext cx="8316000" cy="5204664"/>
            <a:chOff x="2037" y="1424"/>
            <a:chExt cx="3627" cy="2270"/>
          </a:xfrm>
        </p:grpSpPr>
        <p:pic>
          <p:nvPicPr>
            <p:cNvPr id="39"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3" y="1424"/>
              <a:ext cx="2449"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 y="1865"/>
              <a:ext cx="1528"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2" y="2649"/>
              <a:ext cx="1392"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7" y="2848"/>
              <a:ext cx="1231"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34"/>
            <p:cNvSpPr txBox="1">
              <a:spLocks noChangeArrowheads="1"/>
            </p:cNvSpPr>
            <p:nvPr/>
          </p:nvSpPr>
          <p:spPr bwMode="auto">
            <a:xfrm>
              <a:off x="3260" y="1509"/>
              <a:ext cx="97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国・地方公共団体</a:t>
              </a:r>
            </a:p>
          </p:txBody>
        </p:sp>
        <p:sp>
          <p:nvSpPr>
            <p:cNvPr id="44" name="Text Box 35"/>
            <p:cNvSpPr txBox="1">
              <a:spLocks noChangeArrowheads="1"/>
            </p:cNvSpPr>
            <p:nvPr/>
          </p:nvSpPr>
          <p:spPr bwMode="auto">
            <a:xfrm>
              <a:off x="3525" y="1679"/>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歳出</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5" name="Text Box 36"/>
            <p:cNvSpPr txBox="1">
              <a:spLocks noChangeArrowheads="1"/>
            </p:cNvSpPr>
            <p:nvPr/>
          </p:nvSpPr>
          <p:spPr bwMode="auto">
            <a:xfrm>
              <a:off x="4555" y="1714"/>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歳入</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6" name="Text Box 37"/>
            <p:cNvSpPr txBox="1">
              <a:spLocks noChangeArrowheads="1"/>
            </p:cNvSpPr>
            <p:nvPr/>
          </p:nvSpPr>
          <p:spPr bwMode="auto">
            <a:xfrm>
              <a:off x="2381" y="1714"/>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歳入</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7" name="Text Box 38"/>
            <p:cNvSpPr txBox="1">
              <a:spLocks noChangeArrowheads="1"/>
            </p:cNvSpPr>
            <p:nvPr/>
          </p:nvSpPr>
          <p:spPr bwMode="auto">
            <a:xfrm>
              <a:off x="4956" y="2310"/>
              <a:ext cx="30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税金</a:t>
              </a:r>
            </a:p>
          </p:txBody>
        </p:sp>
        <p:sp>
          <p:nvSpPr>
            <p:cNvPr id="48" name="Text Box 39"/>
            <p:cNvSpPr txBox="1">
              <a:spLocks noChangeArrowheads="1"/>
            </p:cNvSpPr>
            <p:nvPr/>
          </p:nvSpPr>
          <p:spPr bwMode="auto">
            <a:xfrm>
              <a:off x="2197" y="2350"/>
              <a:ext cx="30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税金</a:t>
              </a:r>
            </a:p>
          </p:txBody>
        </p:sp>
        <p:sp>
          <p:nvSpPr>
            <p:cNvPr id="49" name="Text Box 41"/>
            <p:cNvSpPr txBox="1">
              <a:spLocks noChangeArrowheads="1"/>
            </p:cNvSpPr>
            <p:nvPr/>
          </p:nvSpPr>
          <p:spPr bwMode="auto">
            <a:xfrm>
              <a:off x="3256" y="3115"/>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家計</a:t>
              </a:r>
            </a:p>
          </p:txBody>
        </p:sp>
        <p:sp>
          <p:nvSpPr>
            <p:cNvPr id="50" name="Text Box 42"/>
            <p:cNvSpPr txBox="1">
              <a:spLocks noChangeArrowheads="1"/>
            </p:cNvSpPr>
            <p:nvPr/>
          </p:nvSpPr>
          <p:spPr bwMode="auto">
            <a:xfrm>
              <a:off x="3846" y="3111"/>
              <a:ext cx="39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企業</a:t>
              </a:r>
            </a:p>
          </p:txBody>
        </p:sp>
        <p:sp>
          <p:nvSpPr>
            <p:cNvPr id="51" name="Text Box 43"/>
            <p:cNvSpPr txBox="1">
              <a:spLocks noChangeArrowheads="1"/>
            </p:cNvSpPr>
            <p:nvPr/>
          </p:nvSpPr>
          <p:spPr bwMode="auto">
            <a:xfrm>
              <a:off x="2853" y="2544"/>
              <a:ext cx="52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社会資本</a:t>
              </a:r>
            </a:p>
          </p:txBody>
        </p:sp>
        <p:sp>
          <p:nvSpPr>
            <p:cNvPr id="52" name="Text Box 44"/>
            <p:cNvSpPr txBox="1">
              <a:spLocks noChangeArrowheads="1"/>
            </p:cNvSpPr>
            <p:nvPr/>
          </p:nvSpPr>
          <p:spPr bwMode="auto">
            <a:xfrm>
              <a:off x="4140" y="2451"/>
              <a:ext cx="61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公共サービス</a:t>
              </a:r>
            </a:p>
          </p:txBody>
        </p:sp>
      </p:grpSp>
    </p:spTree>
    <p:extLst>
      <p:ext uri="{BB962C8B-B14F-4D97-AF65-F5344CB8AC3E}">
        <p14:creationId xmlns:p14="http://schemas.microsoft.com/office/powerpoint/2010/main" val="262983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134A8E-CD40-4907-A817-D4526740B91C}"/>
              </a:ext>
            </a:extLst>
          </p:cNvPr>
          <p:cNvSpPr>
            <a:spLocks noGrp="1"/>
          </p:cNvSpPr>
          <p:nvPr>
            <p:ph type="title"/>
          </p:nvPr>
        </p:nvSpPr>
        <p:spPr>
          <a:xfrm>
            <a:off x="0" y="2"/>
            <a:ext cx="9144000" cy="980729"/>
          </a:xfrm>
        </p:spPr>
        <p:txBody>
          <a:bodyPr/>
          <a:lstStyle/>
          <a:p>
            <a:pPr>
              <a:lnSpc>
                <a:spcPct val="150000"/>
              </a:lnSpc>
            </a:pPr>
            <a:r>
              <a:rPr lang="ja-JP" altLang="en-US" sz="3600" dirty="0">
                <a:latin typeface="メイリオ" panose="020B0604030504040204" pitchFamily="50" charset="-128"/>
                <a:ea typeface="メイリオ" panose="020B0604030504040204" pitchFamily="50" charset="-128"/>
              </a:rPr>
              <a:t>一般会計歳入額</a:t>
            </a:r>
          </a:p>
        </p:txBody>
      </p:sp>
      <p:sp>
        <p:nvSpPr>
          <p:cNvPr id="4" name="スライド番号プレースホルダー 3">
            <a:extLst>
              <a:ext uri="{FF2B5EF4-FFF2-40B4-BE49-F238E27FC236}">
                <a16:creationId xmlns:a16="http://schemas.microsoft.com/office/drawing/2014/main" id="{43D85B2A-5C08-4464-92CE-C33ACF04752A}"/>
              </a:ext>
            </a:extLst>
          </p:cNvPr>
          <p:cNvSpPr>
            <a:spLocks noGrp="1"/>
          </p:cNvSpPr>
          <p:nvPr>
            <p:ph type="sldNum" sz="quarter" idx="12"/>
          </p:nvPr>
        </p:nvSpPr>
        <p:spPr/>
        <p:txBody>
          <a:bodyPr/>
          <a:lstStyle/>
          <a:p>
            <a:fld id="{C6D69D1C-EB00-4C12-BBD8-9AA00A26CDDD}" type="slidenum">
              <a:rPr kumimoji="1" lang="ja-JP" altLang="en-US" smtClean="0"/>
              <a:t>20</a:t>
            </a:fld>
            <a:endParaRPr kumimoji="1" lang="ja-JP" altLang="en-US"/>
          </a:p>
        </p:txBody>
      </p:sp>
      <p:pic>
        <p:nvPicPr>
          <p:cNvPr id="5" name="図 4">
            <a:extLst>
              <a:ext uri="{FF2B5EF4-FFF2-40B4-BE49-F238E27FC236}">
                <a16:creationId xmlns:a16="http://schemas.microsoft.com/office/drawing/2014/main" id="{C3255157-BA4E-46EC-B742-83BA32BDE328}"/>
              </a:ext>
            </a:extLst>
          </p:cNvPr>
          <p:cNvPicPr>
            <a:picLocks noChangeAspect="1"/>
          </p:cNvPicPr>
          <p:nvPr/>
        </p:nvPicPr>
        <p:blipFill rotWithShape="1">
          <a:blip r:embed="rId3"/>
          <a:srcRect r="14042" b="1761"/>
          <a:stretch/>
        </p:blipFill>
        <p:spPr>
          <a:xfrm>
            <a:off x="1403648" y="1268760"/>
            <a:ext cx="5988313" cy="5256584"/>
          </a:xfrm>
          <a:prstGeom prst="rect">
            <a:avLst/>
          </a:prstGeom>
        </p:spPr>
      </p:pic>
      <p:sp>
        <p:nvSpPr>
          <p:cNvPr id="6" name="正方形/長方形 5">
            <a:extLst>
              <a:ext uri="{FF2B5EF4-FFF2-40B4-BE49-F238E27FC236}">
                <a16:creationId xmlns:a16="http://schemas.microsoft.com/office/drawing/2014/main" id="{390F1901-F98B-450E-9BB3-DCA6439232EB}"/>
              </a:ext>
            </a:extLst>
          </p:cNvPr>
          <p:cNvSpPr/>
          <p:nvPr/>
        </p:nvSpPr>
        <p:spPr>
          <a:xfrm>
            <a:off x="6444208" y="1120114"/>
            <a:ext cx="2292607"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令和７年度予算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B8E4ED57-10FD-40AB-91CE-FC13A1868FB0}"/>
              </a:ext>
            </a:extLst>
          </p:cNvPr>
          <p:cNvSpPr/>
          <p:nvPr/>
        </p:nvSpPr>
        <p:spPr>
          <a:xfrm>
            <a:off x="4139952" y="4077072"/>
            <a:ext cx="151216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DF05986-FEEA-4AED-BBA6-3250CDF4D76E}"/>
              </a:ext>
            </a:extLst>
          </p:cNvPr>
          <p:cNvSpPr/>
          <p:nvPr/>
        </p:nvSpPr>
        <p:spPr>
          <a:xfrm>
            <a:off x="1752039" y="5517232"/>
            <a:ext cx="1512168" cy="657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0728CBF6-F917-4047-A772-E20CBED1010A}"/>
              </a:ext>
            </a:extLst>
          </p:cNvPr>
          <p:cNvSpPr/>
          <p:nvPr/>
        </p:nvSpPr>
        <p:spPr>
          <a:xfrm>
            <a:off x="5746030" y="3706346"/>
            <a:ext cx="1512168" cy="946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257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租税及び印紙収入内訳</a:t>
            </a:r>
            <a:endParaRPr lang="ja-JP" altLang="en-US" sz="3200" b="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31C48C90-F6AD-4F9D-907D-6CF255644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647" y="992220"/>
            <a:ext cx="6355872" cy="5865780"/>
          </a:xfrm>
          <a:prstGeom prst="rect">
            <a:avLst/>
          </a:prstGeom>
        </p:spPr>
      </p:pic>
      <p:sp>
        <p:nvSpPr>
          <p:cNvPr id="5" name="正方形/長方形 4">
            <a:extLst>
              <a:ext uri="{FF2B5EF4-FFF2-40B4-BE49-F238E27FC236}">
                <a16:creationId xmlns:a16="http://schemas.microsoft.com/office/drawing/2014/main" id="{8C404750-6D01-42E7-A88B-982D169D3970}"/>
              </a:ext>
            </a:extLst>
          </p:cNvPr>
          <p:cNvSpPr/>
          <p:nvPr/>
        </p:nvSpPr>
        <p:spPr>
          <a:xfrm>
            <a:off x="6516216" y="992218"/>
            <a:ext cx="2292607"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令和７年度予算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F3D0CC1F-AD3C-4D5C-B517-DF4FDA7E0F99}"/>
              </a:ext>
            </a:extLst>
          </p:cNvPr>
          <p:cNvSpPr/>
          <p:nvPr/>
        </p:nvSpPr>
        <p:spPr>
          <a:xfrm>
            <a:off x="4139952" y="4077072"/>
            <a:ext cx="1440160" cy="360040"/>
          </a:xfrm>
          <a:prstGeom prst="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E040E84-5C1A-4B06-82CF-E14D950E2E9E}"/>
              </a:ext>
            </a:extLst>
          </p:cNvPr>
          <p:cNvSpPr/>
          <p:nvPr/>
        </p:nvSpPr>
        <p:spPr>
          <a:xfrm>
            <a:off x="5724128" y="1602564"/>
            <a:ext cx="1440160" cy="648072"/>
          </a:xfrm>
          <a:prstGeom prst="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4E5BD09-1A4D-4F75-A9D9-F1A1F1FC4C62}"/>
              </a:ext>
            </a:extLst>
          </p:cNvPr>
          <p:cNvSpPr/>
          <p:nvPr/>
        </p:nvSpPr>
        <p:spPr>
          <a:xfrm>
            <a:off x="5796136" y="5733256"/>
            <a:ext cx="1440160" cy="648072"/>
          </a:xfrm>
          <a:prstGeom prst="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A40A7D9-FB7A-4CE3-9FEF-25343C2EF377}"/>
              </a:ext>
            </a:extLst>
          </p:cNvPr>
          <p:cNvSpPr/>
          <p:nvPr/>
        </p:nvSpPr>
        <p:spPr>
          <a:xfrm>
            <a:off x="1907704" y="4941168"/>
            <a:ext cx="1440160" cy="648072"/>
          </a:xfrm>
          <a:prstGeom prst="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2151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8D6625-3844-4FDB-A985-4194E3FB21D9}"/>
              </a:ext>
            </a:extLst>
          </p:cNvPr>
          <p:cNvPicPr>
            <a:picLocks noChangeAspect="1"/>
          </p:cNvPicPr>
          <p:nvPr/>
        </p:nvPicPr>
        <p:blipFill>
          <a:blip r:embed="rId3"/>
          <a:stretch>
            <a:fillRect/>
          </a:stretch>
        </p:blipFill>
        <p:spPr>
          <a:xfrm>
            <a:off x="953675" y="1206547"/>
            <a:ext cx="7236649" cy="5453017"/>
          </a:xfrm>
          <a:prstGeom prst="rect">
            <a:avLst/>
          </a:prstGeom>
        </p:spPr>
      </p:pic>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一般会計歳出額</a:t>
            </a:r>
            <a:endParaRPr lang="ja-JP" altLang="en-US" sz="3200" b="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4860032" y="5229280"/>
            <a:ext cx="1570037" cy="720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3995936" y="3933056"/>
            <a:ext cx="2304256"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738267" y="2348880"/>
            <a:ext cx="1570037" cy="8279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8" name="正方形/長方形 7"/>
          <p:cNvSpPr/>
          <p:nvPr/>
        </p:nvSpPr>
        <p:spPr>
          <a:xfrm>
            <a:off x="5940152" y="982705"/>
            <a:ext cx="3024336"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令和７年度予算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6760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2"/>
          <p:cNvSpPr txBox="1">
            <a:spLocks/>
          </p:cNvSpPr>
          <p:nvPr/>
        </p:nvSpPr>
        <p:spPr>
          <a:xfrm>
            <a:off x="0" y="17586"/>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n w="6350">
                  <a:noFill/>
                  <a:prstDash val="solid"/>
                </a:ln>
                <a:effectLst/>
                <a:latin typeface="メイリオ" panose="020B0604030504040204" pitchFamily="50" charset="-128"/>
                <a:ea typeface="メイリオ" panose="020B0604030504040204" pitchFamily="50" charset="-128"/>
                <a:cs typeface="メイリオ" panose="020B0604030504040204" pitchFamily="50" charset="-128"/>
              </a:rPr>
              <a:t>歳出と税収の推移</a:t>
            </a:r>
            <a:endParaRPr lang="ja-JP" altLang="en-US" sz="3200" dirty="0">
              <a:ln w="6350">
                <a:noFill/>
                <a:prstDash val="solid"/>
              </a:ln>
              <a:effectLst/>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888D86D2-0F4D-4F61-9335-BE0E4E08CB48}"/>
              </a:ext>
            </a:extLst>
          </p:cNvPr>
          <p:cNvPicPr>
            <a:picLocks noChangeAspect="1"/>
          </p:cNvPicPr>
          <p:nvPr/>
        </p:nvPicPr>
        <p:blipFill>
          <a:blip r:embed="rId3"/>
          <a:stretch>
            <a:fillRect/>
          </a:stretch>
        </p:blipFill>
        <p:spPr>
          <a:xfrm>
            <a:off x="1763688" y="1196752"/>
            <a:ext cx="5201769" cy="5473489"/>
          </a:xfrm>
          <a:prstGeom prst="rect">
            <a:avLst/>
          </a:prstGeom>
        </p:spPr>
      </p:pic>
    </p:spTree>
    <p:extLst>
      <p:ext uri="{BB962C8B-B14F-4D97-AF65-F5344CB8AC3E}">
        <p14:creationId xmlns:p14="http://schemas.microsoft.com/office/powerpoint/2010/main" val="338575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9A10806-73A8-4818-8484-01F5DE0EE9C5}"/>
              </a:ext>
            </a:extLst>
          </p:cNvPr>
          <p:cNvPicPr>
            <a:picLocks noChangeAspect="1"/>
          </p:cNvPicPr>
          <p:nvPr/>
        </p:nvPicPr>
        <p:blipFill>
          <a:blip r:embed="rId3"/>
          <a:stretch>
            <a:fillRect/>
          </a:stretch>
        </p:blipFill>
        <p:spPr>
          <a:xfrm>
            <a:off x="899592" y="1000680"/>
            <a:ext cx="7189933" cy="5853802"/>
          </a:xfrm>
          <a:prstGeom prst="rect">
            <a:avLst/>
          </a:prstGeom>
        </p:spPr>
      </p:pic>
      <p:sp>
        <p:nvSpPr>
          <p:cNvPr id="8" name="タイトル 2"/>
          <p:cNvSpPr txBox="1">
            <a:spLocks/>
          </p:cNvSpPr>
          <p:nvPr/>
        </p:nvSpPr>
        <p:spPr>
          <a:xfrm>
            <a:off x="0" y="3518"/>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n w="6350">
                  <a:noFill/>
                  <a:prstDash val="solid"/>
                </a:ln>
                <a:effectLst/>
                <a:latin typeface="メイリオ" panose="020B0604030504040204" pitchFamily="50" charset="-128"/>
                <a:ea typeface="メイリオ" panose="020B0604030504040204" pitchFamily="50" charset="-128"/>
                <a:cs typeface="メイリオ" panose="020B0604030504040204" pitchFamily="50" charset="-128"/>
              </a:rPr>
              <a:t>公債残高の推移</a:t>
            </a:r>
            <a:endParaRPr lang="ja-JP" altLang="en-US" sz="3200" dirty="0">
              <a:ln w="6350">
                <a:noFill/>
                <a:prstDash val="solid"/>
              </a:ln>
              <a:effectLst/>
              <a:latin typeface="メイリオ" panose="020B0604030504040204" pitchFamily="50" charset="-128"/>
              <a:ea typeface="メイリオ" panose="020B0604030504040204" pitchFamily="50" charset="-128"/>
            </a:endParaRPr>
          </a:p>
        </p:txBody>
      </p:sp>
      <p:sp>
        <p:nvSpPr>
          <p:cNvPr id="19" name="角丸四角形吹き出し 18"/>
          <p:cNvSpPr/>
          <p:nvPr/>
        </p:nvSpPr>
        <p:spPr>
          <a:xfrm>
            <a:off x="1584980" y="3889843"/>
            <a:ext cx="4789487" cy="936625"/>
          </a:xfrm>
          <a:prstGeom prst="wedgeRoundRectCallout">
            <a:avLst>
              <a:gd name="adj1" fmla="val 24271"/>
              <a:gd name="adj2" fmla="val -48713"/>
              <a:gd name="adj3" fmla="val 16667"/>
            </a:avLst>
          </a:prstGeom>
          <a:solidFill>
            <a:srgbClr val="0070C0"/>
          </a:solidFill>
          <a:ln w="3810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ts val="3200"/>
              </a:lnSpc>
              <a:defRPr/>
            </a:pPr>
            <a:r>
              <a:rPr lang="ja-JP" altLang="en-US" sz="2200" b="1" u="sng" dirty="0">
                <a:solidFill>
                  <a:schemeClr val="bg1"/>
                </a:solidFill>
                <a:latin typeface="メイリオ" panose="020B0604030504040204" pitchFamily="50" charset="-128"/>
                <a:ea typeface="メイリオ" panose="020B0604030504040204" pitchFamily="50" charset="-128"/>
              </a:rPr>
              <a:t>一般会計税収の約</a:t>
            </a:r>
            <a:r>
              <a:rPr lang="en-US" altLang="ja-JP" sz="2200" b="1" u="sng" dirty="0">
                <a:solidFill>
                  <a:schemeClr val="bg1"/>
                </a:solidFill>
                <a:latin typeface="メイリオ" panose="020B0604030504040204" pitchFamily="50" charset="-128"/>
                <a:ea typeface="メイリオ" panose="020B0604030504040204" pitchFamily="50" charset="-128"/>
              </a:rPr>
              <a:t>15</a:t>
            </a:r>
            <a:r>
              <a:rPr lang="ja-JP" altLang="en-US" sz="2200" b="1" u="sng" dirty="0">
                <a:solidFill>
                  <a:schemeClr val="bg1"/>
                </a:solidFill>
                <a:latin typeface="メイリオ" panose="020B0604030504040204" pitchFamily="50" charset="-128"/>
                <a:ea typeface="メイリオ" panose="020B0604030504040204" pitchFamily="50" charset="-128"/>
              </a:rPr>
              <a:t>年分に相当</a:t>
            </a:r>
            <a:endParaRPr lang="en-US" altLang="ja-JP" sz="2200" b="1" u="sng" dirty="0">
              <a:solidFill>
                <a:schemeClr val="bg1"/>
              </a:solidFill>
              <a:latin typeface="メイリオ" panose="020B0604030504040204" pitchFamily="50" charset="-128"/>
              <a:ea typeface="メイリオ" panose="020B0604030504040204" pitchFamily="50" charset="-128"/>
            </a:endParaRPr>
          </a:p>
          <a:p>
            <a:pPr algn="ctr" eaLnBrk="1" hangingPunct="1">
              <a:lnSpc>
                <a:spcPts val="2700"/>
              </a:lnSpc>
              <a:spcBef>
                <a:spcPts val="0"/>
              </a:spcBef>
              <a:defRPr/>
            </a:pPr>
            <a:r>
              <a:rPr lang="ja-JP" altLang="en-US" sz="1600" b="1" dirty="0">
                <a:solidFill>
                  <a:schemeClr val="bg1"/>
                </a:solidFill>
                <a:latin typeface="メイリオ" panose="020B0604030504040204" pitchFamily="50" charset="-128"/>
                <a:ea typeface="メイリオ" panose="020B0604030504040204" pitchFamily="50" charset="-128"/>
              </a:rPr>
              <a:t>（令和</a:t>
            </a:r>
            <a:r>
              <a:rPr lang="en-US" altLang="ja-JP" sz="1600" b="1" dirty="0">
                <a:solidFill>
                  <a:schemeClr val="bg1"/>
                </a:solidFill>
                <a:latin typeface="メイリオ" panose="020B0604030504040204" pitchFamily="50" charset="-128"/>
                <a:ea typeface="メイリオ" panose="020B0604030504040204" pitchFamily="50" charset="-128"/>
              </a:rPr>
              <a:t>7</a:t>
            </a:r>
            <a:r>
              <a:rPr lang="ja-JP" altLang="en-US" sz="1600" b="1" dirty="0">
                <a:solidFill>
                  <a:schemeClr val="bg1"/>
                </a:solidFill>
                <a:latin typeface="メイリオ" panose="020B0604030504040204" pitchFamily="50" charset="-128"/>
                <a:ea typeface="メイリオ" panose="020B0604030504040204" pitchFamily="50" charset="-128"/>
              </a:rPr>
              <a:t>年度一般会計税収予算額：約</a:t>
            </a:r>
            <a:r>
              <a:rPr lang="en-US" altLang="ja-JP" sz="1600" b="1" dirty="0">
                <a:solidFill>
                  <a:schemeClr val="bg1"/>
                </a:solidFill>
                <a:latin typeface="メイリオ" panose="020B0604030504040204" pitchFamily="50" charset="-128"/>
                <a:ea typeface="メイリオ" panose="020B0604030504040204" pitchFamily="50" charset="-128"/>
              </a:rPr>
              <a:t>77</a:t>
            </a:r>
            <a:r>
              <a:rPr lang="ja-JP" altLang="en-US" sz="1600" b="1" dirty="0">
                <a:solidFill>
                  <a:schemeClr val="bg1"/>
                </a:solidFill>
                <a:latin typeface="メイリオ" panose="020B0604030504040204" pitchFamily="50" charset="-128"/>
                <a:ea typeface="メイリオ" panose="020B0604030504040204" pitchFamily="50" charset="-128"/>
              </a:rPr>
              <a:t>兆円）</a:t>
            </a:r>
            <a:endParaRPr lang="ja-JP" sz="1600" b="1" dirty="0">
              <a:solidFill>
                <a:schemeClr val="bg1"/>
              </a:solidFill>
              <a:latin typeface="メイリオ" panose="020B0604030504040204" pitchFamily="50" charset="-128"/>
              <a:ea typeface="メイリオ" panose="020B0604030504040204" pitchFamily="50" charset="-128"/>
            </a:endParaRPr>
          </a:p>
        </p:txBody>
      </p:sp>
      <p:sp>
        <p:nvSpPr>
          <p:cNvPr id="16" name="角丸四角形 15"/>
          <p:cNvSpPr/>
          <p:nvPr/>
        </p:nvSpPr>
        <p:spPr>
          <a:xfrm>
            <a:off x="1606714" y="3098823"/>
            <a:ext cx="4248150" cy="576262"/>
          </a:xfrm>
          <a:prstGeom prst="roundRect">
            <a:avLst>
              <a:gd name="adj" fmla="val 8920"/>
            </a:avLst>
          </a:prstGeom>
          <a:solidFill>
            <a:srgbClr val="FF0000"/>
          </a:solidFill>
          <a:ln w="38100">
            <a:solidFill>
              <a:srgbClr val="FF999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defRPr/>
            </a:pPr>
            <a:r>
              <a:rPr lang="ja-JP" altLang="en-US" sz="2000" b="1" dirty="0">
                <a:ln w="0"/>
                <a:solidFill>
                  <a:schemeClr val="bg1"/>
                </a:solidFill>
                <a:latin typeface="メイリオ" panose="020B0604030504040204" pitchFamily="50" charset="-128"/>
                <a:ea typeface="メイリオ" panose="020B0604030504040204" pitchFamily="50" charset="-128"/>
              </a:rPr>
              <a:t>国民一人当たり</a:t>
            </a:r>
            <a:r>
              <a:rPr lang="ja-JP" altLang="en-US" sz="2000" dirty="0">
                <a:ln w="0"/>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 </a:t>
            </a:r>
            <a:r>
              <a:rPr lang="ja-JP" altLang="en-US" sz="2400" b="1" dirty="0">
                <a:ln w="0"/>
                <a:solidFill>
                  <a:schemeClr val="bg1"/>
                </a:solidFill>
                <a:latin typeface="メイリオ" panose="020B0604030504040204" pitchFamily="50" charset="-128"/>
                <a:ea typeface="メイリオ" panose="020B0604030504040204" pitchFamily="50" charset="-128"/>
              </a:rPr>
              <a:t>約</a:t>
            </a:r>
            <a:r>
              <a:rPr lang="en-US" altLang="ja-JP" sz="2800" b="1" dirty="0">
                <a:ln w="0"/>
                <a:solidFill>
                  <a:schemeClr val="bg1"/>
                </a:solidFill>
                <a:latin typeface="メイリオ" panose="020B0604030504040204" pitchFamily="50" charset="-128"/>
                <a:ea typeface="メイリオ" panose="020B0604030504040204" pitchFamily="50" charset="-128"/>
              </a:rPr>
              <a:t>915</a:t>
            </a:r>
            <a:r>
              <a:rPr lang="ja-JP" altLang="en-US" sz="2400" b="1" dirty="0">
                <a:ln w="0"/>
                <a:solidFill>
                  <a:schemeClr val="bg1"/>
                </a:solidFill>
                <a:latin typeface="メイリオ" panose="020B0604030504040204" pitchFamily="50" charset="-128"/>
                <a:ea typeface="メイリオ" panose="020B0604030504040204" pitchFamily="50" charset="-128"/>
              </a:rPr>
              <a:t>万円</a:t>
            </a:r>
            <a:endParaRPr lang="ja-JP" sz="2400" b="1" dirty="0">
              <a:ln w="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9767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nodeType="afterGroup">
                            <p:stCondLst>
                              <p:cond delay="500"/>
                            </p:stCondLst>
                            <p:childTnLst>
                              <p:par>
                                <p:cTn id="11" presetID="26" presetClass="emph" presetSubtype="0" fill="hold" grpId="1" nodeType="afterEffect">
                                  <p:stCondLst>
                                    <p:cond delay="0"/>
                                  </p:stCondLst>
                                  <p:childTnLst>
                                    <p:animEffect transition="out" filter="fade">
                                      <p:cBhvr>
                                        <p:cTn id="12" dur="500" tmFilter="0, 0; .2, .5; .8, .5; 1, 0"/>
                                        <p:tgtEl>
                                          <p:spTgt spid="19"/>
                                        </p:tgtEl>
                                      </p:cBhvr>
                                    </p:animEffect>
                                    <p:animScale>
                                      <p:cBhvr>
                                        <p:cTn id="13" dur="250" autoRev="1" fill="hold"/>
                                        <p:tgtEl>
                                          <p:spTgt spid="19"/>
                                        </p:tgtEl>
                                      </p:cBhvr>
                                      <p:by x="105000" y="105000"/>
                                    </p:animScale>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nodeType="afterGroup">
                            <p:stCondLst>
                              <p:cond delay="500"/>
                            </p:stCondLst>
                            <p:childTnLst>
                              <p:par>
                                <p:cTn id="22" presetID="26" presetClass="emph" presetSubtype="0" fill="hold" nodeType="afterEffect">
                                  <p:stCondLst>
                                    <p:cond delay="0"/>
                                  </p:stCondLst>
                                  <p:childTnLst>
                                    <p:animEffect transition="out" filter="fade">
                                      <p:cBhvr>
                                        <p:cTn id="23" dur="500" tmFilter="0, 0; .2, .5; .8, .5; 1, 0"/>
                                        <p:tgtEl>
                                          <p:spTgt spid="16"/>
                                        </p:tgtEl>
                                      </p:cBhvr>
                                    </p:animEffect>
                                    <p:animScale>
                                      <p:cBhvr>
                                        <p:cTn id="2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352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高齢化と</a:t>
            </a:r>
            <a:br>
              <a:rPr kumimoji="1" lang="en-US" altLang="ja-JP"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社会保障</a:t>
            </a: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25</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8693" y="2079420"/>
            <a:ext cx="5473787"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少子・高齢化問題とは</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社会保障費の増大</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少子・高齢化が進むと</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国民負担の国際比較</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526460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5F25C-4C13-40BE-A49A-BEF7B02A980F}"/>
              </a:ext>
            </a:extLst>
          </p:cNvPr>
          <p:cNvSpPr>
            <a:spLocks noGrp="1"/>
          </p:cNvSpPr>
          <p:nvPr>
            <p:ph type="title"/>
          </p:nvPr>
        </p:nvSpPr>
        <p:spPr/>
        <p:txBody>
          <a:bodyPr>
            <a:normAutofit/>
          </a:bodyPr>
          <a:lstStyle/>
          <a:p>
            <a:pPr>
              <a:lnSpc>
                <a:spcPct val="150000"/>
              </a:lnSpc>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少子・高齢化問題とは</a:t>
            </a:r>
          </a:p>
        </p:txBody>
      </p:sp>
      <p:grpSp>
        <p:nvGrpSpPr>
          <p:cNvPr id="3" name="グループ化 2">
            <a:extLst>
              <a:ext uri="{FF2B5EF4-FFF2-40B4-BE49-F238E27FC236}">
                <a16:creationId xmlns:a16="http://schemas.microsoft.com/office/drawing/2014/main" id="{BC529C35-9562-41A8-BCA4-FB3224758005}"/>
              </a:ext>
            </a:extLst>
          </p:cNvPr>
          <p:cNvGrpSpPr/>
          <p:nvPr/>
        </p:nvGrpSpPr>
        <p:grpSpPr>
          <a:xfrm>
            <a:off x="3041062" y="1734584"/>
            <a:ext cx="4402475" cy="994171"/>
            <a:chOff x="4291496" y="1665098"/>
            <a:chExt cx="5869967" cy="1325561"/>
          </a:xfrm>
        </p:grpSpPr>
        <p:pic>
          <p:nvPicPr>
            <p:cNvPr id="8" name="図 7">
              <a:extLst>
                <a:ext uri="{FF2B5EF4-FFF2-40B4-BE49-F238E27FC236}">
                  <a16:creationId xmlns:a16="http://schemas.microsoft.com/office/drawing/2014/main" id="{EFC49C0D-AC26-4881-A42A-22D1EF282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496" y="1665098"/>
              <a:ext cx="5869967" cy="1325561"/>
            </a:xfrm>
            <a:prstGeom prst="rect">
              <a:avLst/>
            </a:prstGeom>
          </p:spPr>
        </p:pic>
        <p:sp>
          <p:nvSpPr>
            <p:cNvPr id="10" name="正方形/長方形 9">
              <a:extLst>
                <a:ext uri="{FF2B5EF4-FFF2-40B4-BE49-F238E27FC236}">
                  <a16:creationId xmlns:a16="http://schemas.microsoft.com/office/drawing/2014/main" id="{37D00B95-08DA-4C24-B8D4-B3BABDCC5E30}"/>
                </a:ext>
              </a:extLst>
            </p:cNvPr>
            <p:cNvSpPr/>
            <p:nvPr/>
          </p:nvSpPr>
          <p:spPr>
            <a:xfrm>
              <a:off x="7228144" y="2344439"/>
              <a:ext cx="2726068" cy="292388"/>
            </a:xfrm>
            <a:prstGeom prst="rect">
              <a:avLst/>
            </a:prstGeom>
          </p:spPr>
          <p:txBody>
            <a:bodyPr wrap="square">
              <a:spAutoFit/>
            </a:bodyPr>
            <a:lstStyle/>
            <a:p>
              <a:r>
                <a:rPr lang="ja-JP" altLang="en-US" sz="825" dirty="0"/>
                <a:t>（国連の世界保健機関(WHO)の定義）</a:t>
              </a:r>
            </a:p>
          </p:txBody>
        </p:sp>
      </p:grpSp>
      <p:pic>
        <p:nvPicPr>
          <p:cNvPr id="2050" name="Picture 2" descr="矢印のイラスト「ジグザグ」">
            <a:extLst>
              <a:ext uri="{FF2B5EF4-FFF2-40B4-BE49-F238E27FC236}">
                <a16:creationId xmlns:a16="http://schemas.microsoft.com/office/drawing/2014/main" id="{FC819AF6-E5E6-4F4F-888A-87A3A1CDE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405" y="4416524"/>
            <a:ext cx="142875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少子高齢化のイラスト">
            <a:extLst>
              <a:ext uri="{FF2B5EF4-FFF2-40B4-BE49-F238E27FC236}">
                <a16:creationId xmlns:a16="http://schemas.microsoft.com/office/drawing/2014/main" id="{750EA865-986D-4BB1-A730-42CFFAC6E8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845" y="2618899"/>
            <a:ext cx="3571875" cy="3107531"/>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26F3135E-FB61-405C-8D83-6884F6FD70DB}"/>
              </a:ext>
            </a:extLst>
          </p:cNvPr>
          <p:cNvPicPr>
            <a:picLocks noChangeAspect="1"/>
          </p:cNvPicPr>
          <p:nvPr/>
        </p:nvPicPr>
        <p:blipFill>
          <a:blip r:embed="rId6"/>
          <a:stretch>
            <a:fillRect/>
          </a:stretch>
        </p:blipFill>
        <p:spPr>
          <a:xfrm>
            <a:off x="665224" y="1936031"/>
            <a:ext cx="2656562" cy="1335140"/>
          </a:xfrm>
          <a:prstGeom prst="rect">
            <a:avLst/>
          </a:prstGeom>
        </p:spPr>
      </p:pic>
      <p:pic>
        <p:nvPicPr>
          <p:cNvPr id="6" name="図 5">
            <a:extLst>
              <a:ext uri="{FF2B5EF4-FFF2-40B4-BE49-F238E27FC236}">
                <a16:creationId xmlns:a16="http://schemas.microsoft.com/office/drawing/2014/main" id="{3F8744BE-B911-4548-8149-73A65FC1DBF3}"/>
              </a:ext>
            </a:extLst>
          </p:cNvPr>
          <p:cNvPicPr>
            <a:picLocks noChangeAspect="1"/>
          </p:cNvPicPr>
          <p:nvPr/>
        </p:nvPicPr>
        <p:blipFill>
          <a:blip r:embed="rId7"/>
          <a:stretch>
            <a:fillRect/>
          </a:stretch>
        </p:blipFill>
        <p:spPr>
          <a:xfrm>
            <a:off x="3426066" y="1924240"/>
            <a:ext cx="3909399" cy="420661"/>
          </a:xfrm>
          <a:prstGeom prst="rect">
            <a:avLst/>
          </a:prstGeom>
        </p:spPr>
      </p:pic>
      <p:pic>
        <p:nvPicPr>
          <p:cNvPr id="11" name="図 10">
            <a:extLst>
              <a:ext uri="{FF2B5EF4-FFF2-40B4-BE49-F238E27FC236}">
                <a16:creationId xmlns:a16="http://schemas.microsoft.com/office/drawing/2014/main" id="{46CA97B1-2536-4016-A616-9387C69DBA19}"/>
              </a:ext>
            </a:extLst>
          </p:cNvPr>
          <p:cNvPicPr>
            <a:picLocks noChangeAspect="1"/>
          </p:cNvPicPr>
          <p:nvPr/>
        </p:nvPicPr>
        <p:blipFill>
          <a:blip r:embed="rId8"/>
          <a:stretch>
            <a:fillRect/>
          </a:stretch>
        </p:blipFill>
        <p:spPr>
          <a:xfrm>
            <a:off x="4355976" y="1733878"/>
            <a:ext cx="946486" cy="759018"/>
          </a:xfrm>
          <a:prstGeom prst="rect">
            <a:avLst/>
          </a:prstGeom>
        </p:spPr>
      </p:pic>
      <p:pic>
        <p:nvPicPr>
          <p:cNvPr id="4" name="図 3">
            <a:extLst>
              <a:ext uri="{FF2B5EF4-FFF2-40B4-BE49-F238E27FC236}">
                <a16:creationId xmlns:a16="http://schemas.microsoft.com/office/drawing/2014/main" id="{7FCC80BC-73F5-449D-848A-9405EA6B615B}"/>
              </a:ext>
            </a:extLst>
          </p:cNvPr>
          <p:cNvPicPr>
            <a:picLocks noChangeAspect="1"/>
          </p:cNvPicPr>
          <p:nvPr/>
        </p:nvPicPr>
        <p:blipFill>
          <a:blip r:embed="rId9"/>
          <a:stretch>
            <a:fillRect/>
          </a:stretch>
        </p:blipFill>
        <p:spPr>
          <a:xfrm>
            <a:off x="4269632" y="4108876"/>
            <a:ext cx="3287553" cy="1984420"/>
          </a:xfrm>
          <a:prstGeom prst="rect">
            <a:avLst/>
          </a:prstGeom>
        </p:spPr>
      </p:pic>
      <p:sp>
        <p:nvSpPr>
          <p:cNvPr id="13" name="正方形/長方形 12">
            <a:extLst>
              <a:ext uri="{FF2B5EF4-FFF2-40B4-BE49-F238E27FC236}">
                <a16:creationId xmlns:a16="http://schemas.microsoft.com/office/drawing/2014/main" id="{A894AF45-6E6A-4529-94B1-79F4AB22A17B}"/>
              </a:ext>
            </a:extLst>
          </p:cNvPr>
          <p:cNvSpPr/>
          <p:nvPr/>
        </p:nvSpPr>
        <p:spPr>
          <a:xfrm>
            <a:off x="4205720" y="3048605"/>
            <a:ext cx="4038597" cy="1244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accent2">
                    <a:lumMod val="50000"/>
                  </a:schemeClr>
                </a:solidFill>
                <a:latin typeface="メイリオ" panose="020B0604030504040204" pitchFamily="50" charset="-128"/>
                <a:ea typeface="メイリオ" panose="020B0604030504040204" pitchFamily="50" charset="-128"/>
              </a:rPr>
              <a:t>「高齢者」が増えるとどうなるの？税金と何が関係しているのでしょうか。</a:t>
            </a:r>
            <a:endParaRPr lang="en-US" altLang="ja-JP" sz="2200" dirty="0">
              <a:solidFill>
                <a:schemeClr val="accent2">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171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500" fill="hold"/>
                                        <p:tgtEl>
                                          <p:spTgt spid="2050"/>
                                        </p:tgtEl>
                                        <p:attrNameLst>
                                          <p:attrName>ppt_w</p:attrName>
                                        </p:attrNameLst>
                                      </p:cBhvr>
                                      <p:tavLst>
                                        <p:tav tm="0">
                                          <p:val>
                                            <p:fltVal val="0"/>
                                          </p:val>
                                        </p:tav>
                                        <p:tav tm="100000">
                                          <p:val>
                                            <p:strVal val="#ppt_w"/>
                                          </p:val>
                                        </p:tav>
                                      </p:tavLst>
                                    </p:anim>
                                    <p:anim calcmode="lin" valueType="num">
                                      <p:cBhvr>
                                        <p:cTn id="17" dur="500" fill="hold"/>
                                        <p:tgtEl>
                                          <p:spTgt spid="2050"/>
                                        </p:tgtEl>
                                        <p:attrNameLst>
                                          <p:attrName>ppt_h</p:attrName>
                                        </p:attrNameLst>
                                      </p:cBhvr>
                                      <p:tavLst>
                                        <p:tav tm="0">
                                          <p:val>
                                            <p:fltVal val="0"/>
                                          </p:val>
                                        </p:tav>
                                        <p:tav tm="100000">
                                          <p:val>
                                            <p:strVal val="#ppt_h"/>
                                          </p:val>
                                        </p:tav>
                                      </p:tavLst>
                                    </p:anim>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社会保障費の増大</a:t>
            </a:r>
            <a:endParaRPr lang="ja-JP" altLang="en-US" sz="3200" b="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6C8093D7-A106-4466-ABD7-6A088D9CF6FF}"/>
              </a:ext>
            </a:extLst>
          </p:cNvPr>
          <p:cNvPicPr>
            <a:picLocks noChangeAspect="1"/>
          </p:cNvPicPr>
          <p:nvPr/>
        </p:nvPicPr>
        <p:blipFill rotWithShape="1">
          <a:blip r:embed="rId3"/>
          <a:srcRect b="11594"/>
          <a:stretch/>
        </p:blipFill>
        <p:spPr>
          <a:xfrm>
            <a:off x="176244" y="1628800"/>
            <a:ext cx="8787912" cy="4680520"/>
          </a:xfrm>
          <a:prstGeom prst="rect">
            <a:avLst/>
          </a:prstGeom>
        </p:spPr>
      </p:pic>
    </p:spTree>
    <p:extLst>
      <p:ext uri="{BB962C8B-B14F-4D97-AF65-F5344CB8AC3E}">
        <p14:creationId xmlns:p14="http://schemas.microsoft.com/office/powerpoint/2010/main" val="771810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rmAutofit/>
          </a:bodyPr>
          <a:lstStyle/>
          <a:p>
            <a:pPr>
              <a:lnSpc>
                <a:spcPct val="150000"/>
              </a:lnSpc>
            </a:pPr>
            <a:r>
              <a:rPr kumimoji="1" lang="ja-JP" altLang="en-US" sz="3600" dirty="0">
                <a:latin typeface="メイリオ" panose="020B0604030504040204" pitchFamily="50" charset="-128"/>
                <a:ea typeface="メイリオ" panose="020B0604030504040204" pitchFamily="50" charset="-128"/>
              </a:rPr>
              <a:t>少子・高齢化が進むと</a:t>
            </a:r>
          </a:p>
        </p:txBody>
      </p:sp>
      <p:pic>
        <p:nvPicPr>
          <p:cNvPr id="1028" name="Picture 4" descr="矢印・右">
            <a:extLst>
              <a:ext uri="{FF2B5EF4-FFF2-40B4-BE49-F238E27FC236}">
                <a16:creationId xmlns:a16="http://schemas.microsoft.com/office/drawing/2014/main" id="{2B53EE99-632F-4095-9591-A514FF1AC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209" y="3415568"/>
            <a:ext cx="928688" cy="885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矢印・右">
            <a:extLst>
              <a:ext uri="{FF2B5EF4-FFF2-40B4-BE49-F238E27FC236}">
                <a16:creationId xmlns:a16="http://schemas.microsoft.com/office/drawing/2014/main" id="{95AEEFE8-3358-463B-9737-DEC335366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277" y="3415568"/>
            <a:ext cx="928688" cy="8858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a:extLst>
              <a:ext uri="{FF2B5EF4-FFF2-40B4-BE49-F238E27FC236}">
                <a16:creationId xmlns:a16="http://schemas.microsoft.com/office/drawing/2014/main" id="{2965EF05-14CB-4FB1-85E3-61F5F2830D56}"/>
              </a:ext>
            </a:extLst>
          </p:cNvPr>
          <p:cNvCxnSpPr>
            <a:cxnSpLocks/>
          </p:cNvCxnSpPr>
          <p:nvPr/>
        </p:nvCxnSpPr>
        <p:spPr>
          <a:xfrm>
            <a:off x="570554" y="4182230"/>
            <a:ext cx="1801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718C241E-8969-4B92-8A0F-E0E320423C35}"/>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68471" y="3330251"/>
            <a:ext cx="405802" cy="777786"/>
          </a:xfrm>
          <a:prstGeom prst="rect">
            <a:avLst/>
          </a:prstGeom>
        </p:spPr>
      </p:pic>
      <p:pic>
        <p:nvPicPr>
          <p:cNvPr id="9" name="図 8">
            <a:extLst>
              <a:ext uri="{FF2B5EF4-FFF2-40B4-BE49-F238E27FC236}">
                <a16:creationId xmlns:a16="http://schemas.microsoft.com/office/drawing/2014/main" id="{0850AC38-DFC5-4552-80D3-BC44FAC3E16A}"/>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53352" y="4301394"/>
            <a:ext cx="584856" cy="952204"/>
          </a:xfrm>
          <a:prstGeom prst="rect">
            <a:avLst/>
          </a:prstGeom>
        </p:spPr>
      </p:pic>
      <p:pic>
        <p:nvPicPr>
          <p:cNvPr id="13" name="図 12">
            <a:extLst>
              <a:ext uri="{FF2B5EF4-FFF2-40B4-BE49-F238E27FC236}">
                <a16:creationId xmlns:a16="http://schemas.microsoft.com/office/drawing/2014/main" id="{E1B91D3B-F532-4009-B14C-9BB127F5B9C7}"/>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29909" y="4301394"/>
            <a:ext cx="584856" cy="952204"/>
          </a:xfrm>
          <a:prstGeom prst="rect">
            <a:avLst/>
          </a:prstGeom>
        </p:spPr>
      </p:pic>
      <p:cxnSp>
        <p:nvCxnSpPr>
          <p:cNvPr id="14" name="直線コネクタ 13">
            <a:extLst>
              <a:ext uri="{FF2B5EF4-FFF2-40B4-BE49-F238E27FC236}">
                <a16:creationId xmlns:a16="http://schemas.microsoft.com/office/drawing/2014/main" id="{3ED5F927-D977-4CFB-8856-DD579908D179}"/>
              </a:ext>
            </a:extLst>
          </p:cNvPr>
          <p:cNvCxnSpPr/>
          <p:nvPr/>
        </p:nvCxnSpPr>
        <p:spPr>
          <a:xfrm>
            <a:off x="3192299" y="4182230"/>
            <a:ext cx="1322688"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C999B692-92E2-4AD6-9DED-1D64F1D72E3C}"/>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50741" y="3330251"/>
            <a:ext cx="405802" cy="777786"/>
          </a:xfrm>
          <a:prstGeom prst="rect">
            <a:avLst/>
          </a:prstGeom>
        </p:spPr>
      </p:pic>
      <p:grpSp>
        <p:nvGrpSpPr>
          <p:cNvPr id="26" name="グループ化 25">
            <a:extLst>
              <a:ext uri="{FF2B5EF4-FFF2-40B4-BE49-F238E27FC236}">
                <a16:creationId xmlns:a16="http://schemas.microsoft.com/office/drawing/2014/main" id="{678EF94F-4B2F-4AA4-AC73-C98381A981A9}"/>
              </a:ext>
            </a:extLst>
          </p:cNvPr>
          <p:cNvGrpSpPr/>
          <p:nvPr/>
        </p:nvGrpSpPr>
        <p:grpSpPr>
          <a:xfrm>
            <a:off x="3268786" y="4301394"/>
            <a:ext cx="1160805" cy="952204"/>
            <a:chOff x="4358381" y="4592191"/>
            <a:chExt cx="1547740" cy="1269605"/>
          </a:xfrm>
        </p:grpSpPr>
        <p:pic>
          <p:nvPicPr>
            <p:cNvPr id="16" name="図 15">
              <a:extLst>
                <a:ext uri="{FF2B5EF4-FFF2-40B4-BE49-F238E27FC236}">
                  <a16:creationId xmlns:a16="http://schemas.microsoft.com/office/drawing/2014/main" id="{2D4B9416-D5F1-44E4-B6DA-84429590B9F4}"/>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58381" y="4592191"/>
              <a:ext cx="779808" cy="1269605"/>
            </a:xfrm>
            <a:prstGeom prst="rect">
              <a:avLst/>
            </a:prstGeom>
          </p:spPr>
        </p:pic>
        <p:pic>
          <p:nvPicPr>
            <p:cNvPr id="17" name="図 16">
              <a:extLst>
                <a:ext uri="{FF2B5EF4-FFF2-40B4-BE49-F238E27FC236}">
                  <a16:creationId xmlns:a16="http://schemas.microsoft.com/office/drawing/2014/main" id="{7C146187-489E-4D51-B149-CDE04A510729}"/>
                </a:ext>
              </a:extLst>
            </p:cNvPr>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r="9171"/>
            <a:stretch/>
          </p:blipFill>
          <p:spPr>
            <a:xfrm>
              <a:off x="5197830" y="4592191"/>
              <a:ext cx="708291" cy="1269605"/>
            </a:xfrm>
            <a:prstGeom prst="rect">
              <a:avLst/>
            </a:prstGeom>
          </p:spPr>
        </p:pic>
      </p:grpSp>
      <p:cxnSp>
        <p:nvCxnSpPr>
          <p:cNvPr id="18" name="直線コネクタ 17">
            <a:extLst>
              <a:ext uri="{FF2B5EF4-FFF2-40B4-BE49-F238E27FC236}">
                <a16:creationId xmlns:a16="http://schemas.microsoft.com/office/drawing/2014/main" id="{0B2AE6C0-6D8F-4126-98E7-3C385024628B}"/>
              </a:ext>
            </a:extLst>
          </p:cNvPr>
          <p:cNvCxnSpPr/>
          <p:nvPr/>
        </p:nvCxnSpPr>
        <p:spPr>
          <a:xfrm>
            <a:off x="5676918" y="4182230"/>
            <a:ext cx="1322688"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2FB7B782-770B-4BE7-8776-A30946649C9E}"/>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35360" y="3330251"/>
            <a:ext cx="405802" cy="777786"/>
          </a:xfrm>
          <a:prstGeom prst="rect">
            <a:avLst/>
          </a:prstGeom>
        </p:spPr>
      </p:pic>
      <p:grpSp>
        <p:nvGrpSpPr>
          <p:cNvPr id="7" name="グループ化 6">
            <a:extLst>
              <a:ext uri="{FF2B5EF4-FFF2-40B4-BE49-F238E27FC236}">
                <a16:creationId xmlns:a16="http://schemas.microsoft.com/office/drawing/2014/main" id="{DCAF5890-3EC4-4632-9C29-9A4FD03CEB25}"/>
              </a:ext>
            </a:extLst>
          </p:cNvPr>
          <p:cNvGrpSpPr/>
          <p:nvPr/>
        </p:nvGrpSpPr>
        <p:grpSpPr>
          <a:xfrm>
            <a:off x="5900144" y="4301394"/>
            <a:ext cx="879740" cy="952204"/>
            <a:chOff x="7671207" y="4592191"/>
            <a:chExt cx="1172986" cy="1269605"/>
          </a:xfrm>
        </p:grpSpPr>
        <p:pic>
          <p:nvPicPr>
            <p:cNvPr id="20" name="図 19">
              <a:extLst>
                <a:ext uri="{FF2B5EF4-FFF2-40B4-BE49-F238E27FC236}">
                  <a16:creationId xmlns:a16="http://schemas.microsoft.com/office/drawing/2014/main" id="{18F033B6-DC5C-4DB8-A2E6-8107E5ACCE63}"/>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71207" y="4592191"/>
              <a:ext cx="779808" cy="1269605"/>
            </a:xfrm>
            <a:prstGeom prst="rect">
              <a:avLst/>
            </a:prstGeom>
          </p:spPr>
        </p:pic>
        <p:pic>
          <p:nvPicPr>
            <p:cNvPr id="21" name="図 20">
              <a:extLst>
                <a:ext uri="{FF2B5EF4-FFF2-40B4-BE49-F238E27FC236}">
                  <a16:creationId xmlns:a16="http://schemas.microsoft.com/office/drawing/2014/main" id="{5D1B0D86-1203-47DD-8F12-E572E886C718}"/>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r="57228"/>
            <a:stretch/>
          </p:blipFill>
          <p:spPr>
            <a:xfrm>
              <a:off x="8510656" y="4592191"/>
              <a:ext cx="333537" cy="1269605"/>
            </a:xfrm>
            <a:prstGeom prst="rect">
              <a:avLst/>
            </a:prstGeom>
          </p:spPr>
        </p:pic>
      </p:grpSp>
      <p:pic>
        <p:nvPicPr>
          <p:cNvPr id="22" name="図 21">
            <a:extLst>
              <a:ext uri="{FF2B5EF4-FFF2-40B4-BE49-F238E27FC236}">
                <a16:creationId xmlns:a16="http://schemas.microsoft.com/office/drawing/2014/main" id="{3BCFF7FF-3F34-486D-A6D5-1CBBF0DB716D}"/>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0554" y="4301394"/>
            <a:ext cx="584856" cy="952204"/>
          </a:xfrm>
          <a:prstGeom prst="rect">
            <a:avLst/>
          </a:prstGeom>
        </p:spPr>
      </p:pic>
      <p:pic>
        <p:nvPicPr>
          <p:cNvPr id="23" name="図 22">
            <a:extLst>
              <a:ext uri="{FF2B5EF4-FFF2-40B4-BE49-F238E27FC236}">
                <a16:creationId xmlns:a16="http://schemas.microsoft.com/office/drawing/2014/main" id="{62C25CB7-952D-4919-BA07-7AF947F1107B}"/>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r="45927"/>
          <a:stretch/>
        </p:blipFill>
        <p:spPr>
          <a:xfrm>
            <a:off x="1957129" y="4301394"/>
            <a:ext cx="316249" cy="952204"/>
          </a:xfrm>
          <a:prstGeom prst="rect">
            <a:avLst/>
          </a:prstGeom>
        </p:spPr>
      </p:pic>
      <p:sp>
        <p:nvSpPr>
          <p:cNvPr id="24" name="テキスト ボックス 23">
            <a:extLst>
              <a:ext uri="{FF2B5EF4-FFF2-40B4-BE49-F238E27FC236}">
                <a16:creationId xmlns:a16="http://schemas.microsoft.com/office/drawing/2014/main" id="{69DE6902-B90A-4EDA-A7AA-BC4E4916964C}"/>
              </a:ext>
            </a:extLst>
          </p:cNvPr>
          <p:cNvSpPr txBox="1"/>
          <p:nvPr/>
        </p:nvSpPr>
        <p:spPr>
          <a:xfrm>
            <a:off x="716767"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3.6</a:t>
            </a:r>
            <a:r>
              <a:rPr lang="ja-JP" altLang="en-US" sz="1800" b="1" dirty="0">
                <a:latin typeface="BIZ UDPゴシック" panose="020B0400000000000000" pitchFamily="50" charset="-128"/>
                <a:ea typeface="BIZ UDPゴシック" panose="020B0400000000000000" pitchFamily="50" charset="-128"/>
              </a:rPr>
              <a:t>人</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28" name="テキスト ボックス 27">
            <a:extLst>
              <a:ext uri="{FF2B5EF4-FFF2-40B4-BE49-F238E27FC236}">
                <a16:creationId xmlns:a16="http://schemas.microsoft.com/office/drawing/2014/main" id="{25B8EE50-CCB2-414E-8B04-49A24E2849B2}"/>
              </a:ext>
            </a:extLst>
          </p:cNvPr>
          <p:cNvSpPr txBox="1"/>
          <p:nvPr/>
        </p:nvSpPr>
        <p:spPr>
          <a:xfrm>
            <a:off x="3312999"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1.9</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29" name="テキスト ボックス 28">
            <a:extLst>
              <a:ext uri="{FF2B5EF4-FFF2-40B4-BE49-F238E27FC236}">
                <a16:creationId xmlns:a16="http://schemas.microsoft.com/office/drawing/2014/main" id="{1545EEF4-D064-4454-A79B-895EE49EA85C}"/>
              </a:ext>
            </a:extLst>
          </p:cNvPr>
          <p:cNvSpPr txBox="1"/>
          <p:nvPr/>
        </p:nvSpPr>
        <p:spPr>
          <a:xfrm>
            <a:off x="5736505"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1.3</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32" name="テキスト ボックス 31">
            <a:extLst>
              <a:ext uri="{FF2B5EF4-FFF2-40B4-BE49-F238E27FC236}">
                <a16:creationId xmlns:a16="http://schemas.microsoft.com/office/drawing/2014/main" id="{6208C2E2-73BD-47DE-A294-C30142AA31A9}"/>
              </a:ext>
            </a:extLst>
          </p:cNvPr>
          <p:cNvSpPr txBox="1"/>
          <p:nvPr/>
        </p:nvSpPr>
        <p:spPr>
          <a:xfrm>
            <a:off x="513866"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2000</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3" name="テキスト ボックス 32">
            <a:extLst>
              <a:ext uri="{FF2B5EF4-FFF2-40B4-BE49-F238E27FC236}">
                <a16:creationId xmlns:a16="http://schemas.microsoft.com/office/drawing/2014/main" id="{CD63D719-F5B5-4017-9B7A-7DE7049E7FA7}"/>
              </a:ext>
            </a:extLst>
          </p:cNvPr>
          <p:cNvSpPr txBox="1"/>
          <p:nvPr/>
        </p:nvSpPr>
        <p:spPr>
          <a:xfrm>
            <a:off x="3133397"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2025</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4" name="テキスト ボックス 33">
            <a:extLst>
              <a:ext uri="{FF2B5EF4-FFF2-40B4-BE49-F238E27FC236}">
                <a16:creationId xmlns:a16="http://schemas.microsoft.com/office/drawing/2014/main" id="{A4CC052E-3F23-4200-BC07-62F15B33D796}"/>
              </a:ext>
            </a:extLst>
          </p:cNvPr>
          <p:cNvSpPr txBox="1"/>
          <p:nvPr/>
        </p:nvSpPr>
        <p:spPr>
          <a:xfrm>
            <a:off x="5595532"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2050</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0" name="四角形: 角を丸くする 29">
            <a:extLst>
              <a:ext uri="{FF2B5EF4-FFF2-40B4-BE49-F238E27FC236}">
                <a16:creationId xmlns:a16="http://schemas.microsoft.com/office/drawing/2014/main" id="{D4038B7D-A3A7-420C-8CFE-5F3A4790B341}"/>
              </a:ext>
            </a:extLst>
          </p:cNvPr>
          <p:cNvSpPr/>
          <p:nvPr/>
        </p:nvSpPr>
        <p:spPr>
          <a:xfrm>
            <a:off x="5367412" y="2358443"/>
            <a:ext cx="1721592" cy="4403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100" dirty="0">
                <a:latin typeface="HGSｺﾞｼｯｸE" panose="020B0900000000000000" pitchFamily="50" charset="-128"/>
                <a:ea typeface="HGSｺﾞｼｯｸE" panose="020B0900000000000000" pitchFamily="50" charset="-128"/>
              </a:rPr>
              <a:t>私は 　</a:t>
            </a:r>
            <a:r>
              <a:rPr lang="en-US" altLang="ja-JP" sz="2100" dirty="0">
                <a:latin typeface="HGSｺﾞｼｯｸE" panose="020B0900000000000000" pitchFamily="50" charset="-128"/>
                <a:ea typeface="HGSｺﾞｼｯｸE" panose="020B0900000000000000" pitchFamily="50" charset="-128"/>
              </a:rPr>
              <a:t>  </a:t>
            </a:r>
            <a:r>
              <a:rPr lang="ja-JP" altLang="en-US" sz="2100" dirty="0">
                <a:latin typeface="HGSｺﾞｼｯｸE" panose="020B0900000000000000" pitchFamily="50" charset="-128"/>
                <a:ea typeface="HGSｺﾞｼｯｸE" panose="020B0900000000000000" pitchFamily="50" charset="-128"/>
              </a:rPr>
              <a:t>歳</a:t>
            </a:r>
          </a:p>
        </p:txBody>
      </p:sp>
      <p:sp>
        <p:nvSpPr>
          <p:cNvPr id="42" name="四角形: 角を丸くする 41">
            <a:extLst>
              <a:ext uri="{FF2B5EF4-FFF2-40B4-BE49-F238E27FC236}">
                <a16:creationId xmlns:a16="http://schemas.microsoft.com/office/drawing/2014/main" id="{53BAF2F4-B557-4326-81B2-6688D98F3437}"/>
              </a:ext>
            </a:extLst>
          </p:cNvPr>
          <p:cNvSpPr/>
          <p:nvPr/>
        </p:nvSpPr>
        <p:spPr>
          <a:xfrm>
            <a:off x="2887817" y="2371657"/>
            <a:ext cx="1721592" cy="4403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100" dirty="0">
                <a:latin typeface="HGSｺﾞｼｯｸE" panose="020B0900000000000000" pitchFamily="50" charset="-128"/>
                <a:ea typeface="HGSｺﾞｼｯｸE" panose="020B0900000000000000" pitchFamily="50" charset="-128"/>
              </a:rPr>
              <a:t>私は 　</a:t>
            </a:r>
            <a:r>
              <a:rPr lang="en-US" altLang="ja-JP" sz="2100" dirty="0">
                <a:latin typeface="HGSｺﾞｼｯｸE" panose="020B0900000000000000" pitchFamily="50" charset="-128"/>
                <a:ea typeface="HGSｺﾞｼｯｸE" panose="020B0900000000000000" pitchFamily="50" charset="-128"/>
              </a:rPr>
              <a:t> </a:t>
            </a:r>
            <a:r>
              <a:rPr lang="ja-JP" altLang="en-US" sz="2100" dirty="0">
                <a:latin typeface="HGSｺﾞｼｯｸE" panose="020B0900000000000000" pitchFamily="50" charset="-128"/>
                <a:ea typeface="HGSｺﾞｼｯｸE" panose="020B0900000000000000" pitchFamily="50" charset="-128"/>
              </a:rPr>
              <a:t>歳</a:t>
            </a:r>
          </a:p>
        </p:txBody>
      </p:sp>
      <p:pic>
        <p:nvPicPr>
          <p:cNvPr id="4" name="図 3">
            <a:extLst>
              <a:ext uri="{FF2B5EF4-FFF2-40B4-BE49-F238E27FC236}">
                <a16:creationId xmlns:a16="http://schemas.microsoft.com/office/drawing/2014/main" id="{49E138FE-3E7D-4F8C-9955-948D98153911}"/>
              </a:ext>
            </a:extLst>
          </p:cNvPr>
          <p:cNvPicPr>
            <a:picLocks noChangeAspect="1"/>
          </p:cNvPicPr>
          <p:nvPr/>
        </p:nvPicPr>
        <p:blipFill>
          <a:blip r:embed="rId7"/>
          <a:stretch>
            <a:fillRect/>
          </a:stretch>
        </p:blipFill>
        <p:spPr>
          <a:xfrm>
            <a:off x="57944" y="4817031"/>
            <a:ext cx="1362574" cy="370364"/>
          </a:xfrm>
          <a:prstGeom prst="rect">
            <a:avLst/>
          </a:prstGeom>
        </p:spPr>
      </p:pic>
      <p:grpSp>
        <p:nvGrpSpPr>
          <p:cNvPr id="25" name="グループ化 24">
            <a:extLst>
              <a:ext uri="{FF2B5EF4-FFF2-40B4-BE49-F238E27FC236}">
                <a16:creationId xmlns:a16="http://schemas.microsoft.com/office/drawing/2014/main" id="{DE32DEA9-8D6C-4462-8343-736B5E941863}"/>
              </a:ext>
            </a:extLst>
          </p:cNvPr>
          <p:cNvGrpSpPr/>
          <p:nvPr/>
        </p:nvGrpSpPr>
        <p:grpSpPr>
          <a:xfrm>
            <a:off x="6697850" y="2134065"/>
            <a:ext cx="2472363" cy="3747742"/>
            <a:chOff x="8930466" y="1702420"/>
            <a:chExt cx="3296484" cy="4996989"/>
          </a:xfrm>
        </p:grpSpPr>
        <p:grpSp>
          <p:nvGrpSpPr>
            <p:cNvPr id="12" name="グループ化 11">
              <a:extLst>
                <a:ext uri="{FF2B5EF4-FFF2-40B4-BE49-F238E27FC236}">
                  <a16:creationId xmlns:a16="http://schemas.microsoft.com/office/drawing/2014/main" id="{CDEBC60F-ADA8-45E3-BF0E-F9C51D941674}"/>
                </a:ext>
              </a:extLst>
            </p:cNvPr>
            <p:cNvGrpSpPr/>
            <p:nvPr/>
          </p:nvGrpSpPr>
          <p:grpSpPr>
            <a:xfrm>
              <a:off x="8930466" y="1702420"/>
              <a:ext cx="3296484" cy="3033132"/>
              <a:chOff x="8930466" y="1702420"/>
              <a:chExt cx="3296484" cy="3033132"/>
            </a:xfrm>
          </p:grpSpPr>
          <p:pic>
            <p:nvPicPr>
              <p:cNvPr id="1030" name="Picture 6" descr="https://3.bp.blogspot.com/-LScfQuJRjeM/UZoVdyFXvJI/AAAAAAAATik/naucySgo6j8/s800/fukidashi01.png">
                <a:extLst>
                  <a:ext uri="{FF2B5EF4-FFF2-40B4-BE49-F238E27FC236}">
                    <a16:creationId xmlns:a16="http://schemas.microsoft.com/office/drawing/2014/main" id="{2D29066F-9E90-4435-9B8D-76DC344504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99882">
                <a:off x="8930466" y="1702420"/>
                <a:ext cx="3175715" cy="3033132"/>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C27F905B-6924-4D20-89D4-DC9119FD95FE}"/>
                  </a:ext>
                </a:extLst>
              </p:cNvPr>
              <p:cNvPicPr>
                <a:picLocks noChangeAspect="1"/>
              </p:cNvPicPr>
              <p:nvPr/>
            </p:nvPicPr>
            <p:blipFill>
              <a:blip r:embed="rId9"/>
              <a:stretch>
                <a:fillRect/>
              </a:stretch>
            </p:blipFill>
            <p:spPr>
              <a:xfrm>
                <a:off x="9459126" y="2457779"/>
                <a:ext cx="2767824" cy="1390008"/>
              </a:xfrm>
              <a:prstGeom prst="rect">
                <a:avLst/>
              </a:prstGeom>
            </p:spPr>
          </p:pic>
        </p:grpSp>
        <p:pic>
          <p:nvPicPr>
            <p:cNvPr id="36" name="Picture 6" descr="http://2.bp.blogspot.com/-g7e7eo3AIH8/WIWLc72z73I/AAAAAAABBR4/yxUpQGcCf_oMRj_kZp873qVWcdSDDosqQCLcB/s800/nenkin_kataguruma.png">
              <a:extLst>
                <a:ext uri="{FF2B5EF4-FFF2-40B4-BE49-F238E27FC236}">
                  <a16:creationId xmlns:a16="http://schemas.microsoft.com/office/drawing/2014/main" id="{A0A6FE0E-3579-4FD1-9CE4-E872E6B5B26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07561" y="3754577"/>
              <a:ext cx="2223348" cy="29448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341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28625" y="3462338"/>
            <a:ext cx="8358188" cy="3062287"/>
          </a:xfrm>
          <a:prstGeom prst="roundRect">
            <a:avLst>
              <a:gd name="adj" fmla="val 10942"/>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0246" name="Rectangle 3"/>
          <p:cNvSpPr>
            <a:spLocks noGrp="1" noChangeArrowheads="1"/>
          </p:cNvSpPr>
          <p:nvPr>
            <p:ph idx="1"/>
          </p:nvPr>
        </p:nvSpPr>
        <p:spPr>
          <a:xfrm>
            <a:off x="263525" y="1124744"/>
            <a:ext cx="8599488" cy="2251075"/>
          </a:xfrm>
        </p:spPr>
        <p:txBody>
          <a:bodyPr rtlCol="0">
            <a:noAutofit/>
          </a:bodyPr>
          <a:lstStyle/>
          <a:p>
            <a:pPr marL="0" indent="360000" eaLnBrk="1" fontAlgn="auto" hangingPunct="1">
              <a:lnSpc>
                <a:spcPts val="3800"/>
              </a:lnSpc>
              <a:spcBef>
                <a:spcPct val="0"/>
              </a:spcBef>
              <a:spcAft>
                <a:spcPts val="0"/>
              </a:spcAft>
              <a:buClr>
                <a:schemeClr val="accent3"/>
              </a:buClr>
              <a:buFont typeface="Arial" pitchFamily="34" charset="0"/>
              <a:buNone/>
              <a:defRPr/>
            </a:pPr>
            <a:r>
              <a:rPr lang="ja-JP" altLang="en-US" sz="3000" b="1" dirty="0">
                <a:latin typeface="HG丸ｺﾞｼｯｸM-PRO" pitchFamily="50" charset="-128"/>
                <a:ea typeface="HG丸ｺﾞｼｯｸM-PRO" pitchFamily="50" charset="-128"/>
              </a:rPr>
              <a:t>学校に来る途中で</a:t>
            </a:r>
            <a:r>
              <a:rPr lang="en-US" altLang="ja-JP" sz="3000" b="1" dirty="0">
                <a:latin typeface="HG丸ｺﾞｼｯｸM-PRO" pitchFamily="50" charset="-128"/>
                <a:ea typeface="HG丸ｺﾞｼｯｸM-PRO" pitchFamily="50" charset="-128"/>
              </a:rPr>
              <a:t>1</a:t>
            </a:r>
            <a:r>
              <a:rPr lang="ja-JP" altLang="en-US" sz="3000" b="1" dirty="0">
                <a:latin typeface="HG丸ｺﾞｼｯｸM-PRO" pitchFamily="50" charset="-128"/>
                <a:ea typeface="HG丸ｺﾞｼｯｸM-PRO" pitchFamily="50" charset="-128"/>
              </a:rPr>
              <a:t>億円入りのスーツケースを拾いました。</a:t>
            </a:r>
          </a:p>
          <a:p>
            <a:pPr marL="0" indent="360000" eaLnBrk="1" fontAlgn="auto" hangingPunct="1">
              <a:lnSpc>
                <a:spcPts val="3800"/>
              </a:lnSpc>
              <a:spcBef>
                <a:spcPct val="0"/>
              </a:spcBef>
              <a:spcAft>
                <a:spcPts val="0"/>
              </a:spcAft>
              <a:buClr>
                <a:schemeClr val="accent3"/>
              </a:buClr>
              <a:buFontTx/>
              <a:buNone/>
              <a:defRPr/>
            </a:pPr>
            <a:r>
              <a:rPr lang="ja-JP" altLang="en-US" sz="3000" b="1" spc="100" dirty="0">
                <a:latin typeface="HG丸ｺﾞｼｯｸM-PRO" pitchFamily="50" charset="-128"/>
                <a:ea typeface="HG丸ｺﾞｼｯｸM-PRO" pitchFamily="50" charset="-128"/>
              </a:rPr>
              <a:t>落とし主不明でその後警察からこの１億円をもらったとき、税金はかかるでしょうか。</a:t>
            </a:r>
            <a:endParaRPr lang="ja-JP" altLang="ja-JP" sz="3000" b="1" spc="100" dirty="0">
              <a:latin typeface="HG丸ｺﾞｼｯｸM-PRO" pitchFamily="50" charset="-128"/>
              <a:ea typeface="HG丸ｺﾞｼｯｸM-PRO" pitchFamily="50" charset="-128"/>
            </a:endParaRPr>
          </a:p>
        </p:txBody>
      </p:sp>
      <p:sp>
        <p:nvSpPr>
          <p:cNvPr id="8" name="テキスト ボックス 7"/>
          <p:cNvSpPr txBox="1">
            <a:spLocks noChangeArrowheads="1"/>
          </p:cNvSpPr>
          <p:nvPr/>
        </p:nvSpPr>
        <p:spPr bwMode="auto">
          <a:xfrm>
            <a:off x="1810558" y="4495034"/>
            <a:ext cx="5500688" cy="1887696"/>
          </a:xfrm>
          <a:prstGeom prst="rect">
            <a:avLst/>
          </a:prstGeom>
          <a:noFill/>
          <a:ln w="9525">
            <a:noFill/>
            <a:miter lim="800000"/>
            <a:headEnd/>
            <a:tailEnd/>
          </a:ln>
        </p:spPr>
        <p:txBody>
          <a:bodyPr>
            <a:spAutoFit/>
          </a:bodyPr>
          <a:lstStyle/>
          <a:p>
            <a:pPr algn="ctr" eaLnBrk="1" hangingPunct="1">
              <a:lnSpc>
                <a:spcPts val="7000"/>
              </a:lnSpc>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税金がかかる</a:t>
            </a:r>
          </a:p>
          <a:p>
            <a:pPr algn="ctr" eaLnBrk="1" hangingPunct="1">
              <a:lnSpc>
                <a:spcPts val="7000"/>
              </a:lnSpc>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（所得税）</a:t>
            </a:r>
            <a:endParaRPr lang="en-US" altLang="ja-JP"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2" name="正方形/長方形 11"/>
          <p:cNvSpPr/>
          <p:nvPr/>
        </p:nvSpPr>
        <p:spPr>
          <a:xfrm>
            <a:off x="542774" y="3501008"/>
            <a:ext cx="2376264" cy="7920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5400" b="1" dirty="0">
                <a:ln w="6350">
                  <a:solidFill>
                    <a:schemeClr val="bg1"/>
                  </a:solidFill>
                </a:ln>
                <a:solidFill>
                  <a:srgbClr val="FF0000"/>
                </a:solidFill>
                <a:effectLst>
                  <a:outerShdw blurRad="50800" dist="38100" dir="2700000" algn="tl" rotWithShape="0">
                    <a:prstClr val="black">
                      <a:alpha val="40000"/>
                    </a:prstClr>
                  </a:outerShdw>
                </a:effectLst>
                <a:latin typeface="HGPｺﾞｼｯｸE" pitchFamily="50" charset="-128"/>
                <a:ea typeface="HGPｺﾞｼｯｸE" pitchFamily="50" charset="-128"/>
              </a:rPr>
              <a:t>正解</a:t>
            </a:r>
          </a:p>
        </p:txBody>
      </p:sp>
      <p:sp>
        <p:nvSpPr>
          <p:cNvPr id="11" name="タイトル 2"/>
          <p:cNvSpPr>
            <a:spLocks noGrp="1"/>
          </p:cNvSpPr>
          <p:nvPr>
            <p:ph type="title"/>
          </p:nvPr>
        </p:nvSpPr>
        <p:spPr>
          <a:xfrm>
            <a:off x="0" y="-14763"/>
            <a:ext cx="9140400" cy="972000"/>
          </a:xfrm>
          <a:solidFill>
            <a:srgbClr val="0070C0"/>
          </a:solidFill>
        </p:spPr>
        <p:txBody>
          <a:bodyPr anchor="ctr">
            <a:normAutofit/>
          </a:bodyPr>
          <a:lstStyle/>
          <a:p>
            <a:pPr algn="ctr">
              <a:lnSpc>
                <a:spcPts val="42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税金クイズ</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5564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nodeType="afterGroup">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国民負担の国際比較</a:t>
            </a:r>
            <a:endParaRPr lang="ja-JP" altLang="en-US" sz="3200" b="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84E0B2B0-B665-432D-8C3B-E42042254149}"/>
              </a:ext>
            </a:extLst>
          </p:cNvPr>
          <p:cNvPicPr>
            <a:picLocks noChangeAspect="1"/>
          </p:cNvPicPr>
          <p:nvPr/>
        </p:nvPicPr>
        <p:blipFill rotWithShape="1">
          <a:blip r:embed="rId3"/>
          <a:srcRect r="3310"/>
          <a:stretch/>
        </p:blipFill>
        <p:spPr>
          <a:xfrm>
            <a:off x="243151" y="1340768"/>
            <a:ext cx="8654097" cy="5112568"/>
          </a:xfrm>
          <a:prstGeom prst="rect">
            <a:avLst/>
          </a:prstGeom>
        </p:spPr>
      </p:pic>
    </p:spTree>
    <p:extLst>
      <p:ext uri="{BB962C8B-B14F-4D97-AF65-F5344CB8AC3E}">
        <p14:creationId xmlns:p14="http://schemas.microsoft.com/office/powerpoint/2010/main" val="3725152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5"/>
          <p:cNvSpPr>
            <a:spLocks noChangeArrowheads="1"/>
          </p:cNvSpPr>
          <p:nvPr/>
        </p:nvSpPr>
        <p:spPr bwMode="auto">
          <a:xfrm>
            <a:off x="3418693" y="2102503"/>
            <a:ext cx="5473787" cy="248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申告納税制度・賦課課税制度</a:t>
            </a:r>
            <a:endParaRPr lang="en-US" altLang="ja-JP" dirty="0">
              <a:latin typeface="メイリオ" panose="020B0604030504040204" pitchFamily="50" charset="-128"/>
              <a:ea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所得税の累進課税制度</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消費税の仕組み</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垂直的公平・水平的公平</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申告と納税</a:t>
            </a:r>
            <a:br>
              <a:rPr lang="en-US" altLang="ja-JP"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の仕組み</a:t>
            </a:r>
            <a:endPar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30</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177501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p:cNvSpPr>
            <a:spLocks noChangeArrowheads="1"/>
          </p:cNvSpPr>
          <p:nvPr/>
        </p:nvSpPr>
        <p:spPr bwMode="auto">
          <a:xfrm>
            <a:off x="3864936" y="1442272"/>
            <a:ext cx="4162425" cy="1095375"/>
          </a:xfrm>
          <a:prstGeom prst="rect">
            <a:avLst/>
          </a:prstGeom>
          <a:solidFill>
            <a:srgbClr val="0070C0"/>
          </a:solidFill>
          <a:ln w="57150" algn="ctr">
            <a:solidFill>
              <a:srgbClr val="00B0F0"/>
            </a:solidFill>
            <a:miter lim="800000"/>
            <a:headEnd/>
            <a:tailEnd/>
          </a:ln>
          <a:effectLst>
            <a:outerShdw blurRad="50800" dist="38100" dir="2700000" algn="tl" rotWithShape="0">
              <a:prstClr val="black">
                <a:alpha val="40000"/>
              </a:prstClr>
            </a:outerShdw>
          </a:effectLst>
        </p:spPr>
        <p:txBody>
          <a:bodyPr wrap="none" tIns="72000" bIns="0" anchor="ctr"/>
          <a:lstStyle/>
          <a:p>
            <a:pPr algn="ctr" eaLnBrk="1" fontAlgn="auto" hangingPunct="1">
              <a:spcBef>
                <a:spcPts val="0"/>
              </a:spcBef>
              <a:spcAft>
                <a:spcPts val="0"/>
              </a:spcAft>
              <a:defRPr/>
            </a:pPr>
            <a:r>
              <a:rPr lang="ja-JP" altLang="en-US" sz="4000" b="1" dirty="0">
                <a:solidFill>
                  <a:schemeClr val="bg1"/>
                </a:solidFill>
                <a:latin typeface="メイリオ" panose="020B0604030504040204" pitchFamily="50" charset="-128"/>
                <a:ea typeface="メイリオ" panose="020B0604030504040204" pitchFamily="50" charset="-128"/>
              </a:rPr>
              <a:t>申告納税制度</a:t>
            </a:r>
          </a:p>
        </p:txBody>
      </p:sp>
      <p:sp>
        <p:nvSpPr>
          <p:cNvPr id="18" name="Rectangle 2"/>
          <p:cNvSpPr txBox="1">
            <a:spLocks noChangeArrowheads="1"/>
          </p:cNvSpPr>
          <p:nvPr/>
        </p:nvSpPr>
        <p:spPr bwMode="auto">
          <a:xfrm>
            <a:off x="3732213" y="2614538"/>
            <a:ext cx="5221287" cy="1606550"/>
          </a:xfrm>
          <a:prstGeom prst="rect">
            <a:avLst/>
          </a:prstGeom>
          <a:noFill/>
          <a:ln w="9525">
            <a:noFill/>
            <a:miter lim="800000"/>
            <a:headEnd/>
            <a:tailEnd/>
          </a:ln>
        </p:spPr>
        <p:txBody>
          <a:bodyPr anchor="ctr"/>
          <a:lstStyle/>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納税者自ら計算・申告をして納付する制度</a:t>
            </a:r>
          </a:p>
          <a:p>
            <a:pPr fontAlgn="auto">
              <a:lnSpc>
                <a:spcPts val="1500"/>
              </a:lnSpc>
              <a:spcBef>
                <a:spcPts val="0"/>
              </a:spcBef>
              <a:spcAft>
                <a:spcPts val="0"/>
              </a:spcAft>
              <a:defRPr/>
            </a:pPr>
            <a:endParaRPr lang="ja-JP" altLang="en-US" sz="2000" kern="0" dirty="0">
              <a:latin typeface="メイリオ" panose="020B0604030504040204" pitchFamily="50" charset="-128"/>
              <a:ea typeface="メイリオ" panose="020B0604030504040204" pitchFamily="50" charset="-128"/>
              <a:cs typeface="+mj-cs"/>
            </a:endParaRPr>
          </a:p>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昭和</a:t>
            </a:r>
            <a:r>
              <a:rPr lang="en-US" altLang="ja-JP" sz="2000" kern="0" dirty="0">
                <a:latin typeface="メイリオ" panose="020B0604030504040204" pitchFamily="50" charset="-128"/>
                <a:ea typeface="メイリオ" panose="020B0604030504040204" pitchFamily="50" charset="-128"/>
                <a:cs typeface="+mj-cs"/>
              </a:rPr>
              <a:t>22</a:t>
            </a:r>
            <a:r>
              <a:rPr lang="ja-JP" altLang="en-US" sz="2000" kern="0" dirty="0">
                <a:latin typeface="メイリオ" panose="020B0604030504040204" pitchFamily="50" charset="-128"/>
                <a:ea typeface="メイリオ" panose="020B0604030504040204" pitchFamily="50" charset="-128"/>
                <a:cs typeface="+mj-cs"/>
              </a:rPr>
              <a:t>年に、税制を民主化するために申告納税制度が採用され、その後も多くの国税に適用され現在に至る。</a:t>
            </a:r>
          </a:p>
        </p:txBody>
      </p:sp>
      <p:sp>
        <p:nvSpPr>
          <p:cNvPr id="19" name="Rectangle 7"/>
          <p:cNvSpPr>
            <a:spLocks noChangeArrowheads="1"/>
          </p:cNvSpPr>
          <p:nvPr/>
        </p:nvSpPr>
        <p:spPr bwMode="auto">
          <a:xfrm>
            <a:off x="327025" y="4595876"/>
            <a:ext cx="4162425" cy="1095375"/>
          </a:xfrm>
          <a:prstGeom prst="rect">
            <a:avLst/>
          </a:prstGeom>
          <a:solidFill>
            <a:srgbClr val="008000"/>
          </a:solidFill>
          <a:ln w="57150" algn="ctr">
            <a:solidFill>
              <a:srgbClr val="33CC33"/>
            </a:solidFill>
            <a:miter lim="800000"/>
            <a:headEnd/>
            <a:tailEnd/>
          </a:ln>
          <a:effectLst>
            <a:outerShdw blurRad="50800" dist="38100" dir="2700000" algn="tl" rotWithShape="0">
              <a:prstClr val="black">
                <a:alpha val="40000"/>
              </a:prstClr>
            </a:outerShdw>
          </a:effectLst>
        </p:spPr>
        <p:txBody>
          <a:bodyPr wrap="none" tIns="0" bIns="144000" anchor="b"/>
          <a:lstStyle/>
          <a:p>
            <a:pPr algn="ctr" eaLnBrk="1" fontAlgn="auto" hangingPunct="1">
              <a:spcBef>
                <a:spcPts val="0"/>
              </a:spcBef>
              <a:spcAft>
                <a:spcPts val="0"/>
              </a:spcAft>
              <a:defRPr/>
            </a:pPr>
            <a:r>
              <a:rPr lang="ja-JP" altLang="en-US" sz="4000" b="1" dirty="0">
                <a:solidFill>
                  <a:schemeClr val="bg1"/>
                </a:solidFill>
                <a:latin typeface="メイリオ" panose="020B0604030504040204" pitchFamily="50" charset="-128"/>
                <a:ea typeface="メイリオ" panose="020B0604030504040204" pitchFamily="50" charset="-128"/>
              </a:rPr>
              <a:t>賦課課税制度</a:t>
            </a:r>
          </a:p>
        </p:txBody>
      </p:sp>
      <p:sp>
        <p:nvSpPr>
          <p:cNvPr id="20" name="Rectangle 2"/>
          <p:cNvSpPr txBox="1">
            <a:spLocks noChangeArrowheads="1"/>
          </p:cNvSpPr>
          <p:nvPr/>
        </p:nvSpPr>
        <p:spPr bwMode="auto">
          <a:xfrm>
            <a:off x="899592" y="4739892"/>
            <a:ext cx="2774950" cy="255588"/>
          </a:xfrm>
          <a:prstGeom prst="rect">
            <a:avLst/>
          </a:prstGeom>
          <a:noFill/>
          <a:ln w="9525">
            <a:noFill/>
            <a:miter lim="800000"/>
            <a:headEnd/>
            <a:tailEnd/>
          </a:ln>
        </p:spPr>
        <p:txBody>
          <a:bodyPr anchor="b"/>
          <a:lstStyle/>
          <a:p>
            <a:pPr fontAlgn="auto">
              <a:spcBef>
                <a:spcPts val="0"/>
              </a:spcBef>
              <a:spcAft>
                <a:spcPts val="0"/>
              </a:spcAft>
              <a:defRPr/>
            </a:pPr>
            <a:r>
              <a:rPr lang="ja-JP" altLang="en-US" sz="1400" b="1" kern="0" dirty="0">
                <a:solidFill>
                  <a:schemeClr val="bg1"/>
                </a:solidFill>
                <a:latin typeface="メイリオ" panose="020B0604030504040204" pitchFamily="50" charset="-128"/>
                <a:ea typeface="メイリオ" panose="020B0604030504040204" pitchFamily="50" charset="-128"/>
                <a:cs typeface="+mj-cs"/>
              </a:rPr>
              <a:t>ふ　　 か　　か　ぜ　</a:t>
            </a:r>
            <a:r>
              <a:rPr lang="ja-JP" altLang="en-US" sz="1400" b="1" kern="0" dirty="0" err="1">
                <a:solidFill>
                  <a:schemeClr val="bg1"/>
                </a:solidFill>
                <a:latin typeface="メイリオ" panose="020B0604030504040204" pitchFamily="50" charset="-128"/>
                <a:ea typeface="メイリオ" panose="020B0604030504040204" pitchFamily="50" charset="-128"/>
                <a:cs typeface="+mj-cs"/>
              </a:rPr>
              <a:t>い</a:t>
            </a:r>
            <a:endParaRPr lang="ja-JP" altLang="en-US" sz="14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1" name="Rectangle 2"/>
          <p:cNvSpPr txBox="1">
            <a:spLocks noChangeArrowheads="1"/>
          </p:cNvSpPr>
          <p:nvPr/>
        </p:nvSpPr>
        <p:spPr bwMode="auto">
          <a:xfrm>
            <a:off x="4578053" y="4653136"/>
            <a:ext cx="4462463" cy="1403351"/>
          </a:xfrm>
          <a:prstGeom prst="rect">
            <a:avLst/>
          </a:prstGeom>
          <a:noFill/>
          <a:ln w="9525">
            <a:noFill/>
            <a:miter lim="800000"/>
            <a:headEnd/>
            <a:tailEnd/>
          </a:ln>
        </p:spPr>
        <p:txBody>
          <a:bodyPr anchor="ctr"/>
          <a:lstStyle/>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行政機関により税額を確定する方法</a:t>
            </a:r>
          </a:p>
          <a:p>
            <a:pPr fontAlgn="auto">
              <a:lnSpc>
                <a:spcPts val="1500"/>
              </a:lnSpc>
              <a:spcBef>
                <a:spcPts val="0"/>
              </a:spcBef>
              <a:spcAft>
                <a:spcPts val="0"/>
              </a:spcAft>
              <a:defRPr/>
            </a:pPr>
            <a:endParaRPr lang="ja-JP" altLang="en-US" sz="2000" kern="0" dirty="0">
              <a:latin typeface="メイリオ" panose="020B0604030504040204" pitchFamily="50" charset="-128"/>
              <a:ea typeface="メイリオ" panose="020B0604030504040204" pitchFamily="50" charset="-128"/>
              <a:cs typeface="+mj-cs"/>
            </a:endParaRPr>
          </a:p>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地方税はこの方法が一般的</a:t>
            </a:r>
          </a:p>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（自動車税・固定資産税など）</a:t>
            </a:r>
          </a:p>
          <a:p>
            <a:pPr fontAlgn="auto">
              <a:spcBef>
                <a:spcPts val="0"/>
              </a:spcBef>
              <a:spcAft>
                <a:spcPts val="0"/>
              </a:spcAft>
              <a:defRPr/>
            </a:pPr>
            <a:endParaRPr lang="ja-JP" altLang="en-US" sz="2000" kern="0" dirty="0">
              <a:solidFill>
                <a:schemeClr val="tx2"/>
              </a:solidFill>
              <a:latin typeface="HG丸ｺﾞｼｯｸM-PRO" pitchFamily="50" charset="-128"/>
              <a:ea typeface="HG丸ｺﾞｼｯｸM-PRO" pitchFamily="50" charset="-128"/>
              <a:cs typeface="+mj-cs"/>
            </a:endParaRPr>
          </a:p>
        </p:txBody>
      </p:sp>
      <p:sp>
        <p:nvSpPr>
          <p:cNvPr id="9"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申告納税制度・賦課課税制度</a:t>
            </a:r>
            <a:endParaRPr kumimoji="1" lang="ja-JP" altLang="en-US" sz="3200" b="0" dirty="0">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3" cstate="print">
            <a:clrChange>
              <a:clrFrom>
                <a:srgbClr val="FDFFFE"/>
              </a:clrFrom>
              <a:clrTo>
                <a:srgbClr val="FDFFFE">
                  <a:alpha val="0"/>
                </a:srgbClr>
              </a:clrTo>
            </a:clrChange>
            <a:extLst>
              <a:ext uri="{28A0092B-C50C-407E-A947-70E740481C1C}">
                <a14:useLocalDpi xmlns:a14="http://schemas.microsoft.com/office/drawing/2010/main" val="0"/>
              </a:ext>
            </a:extLst>
          </a:blip>
          <a:stretch>
            <a:fillRect/>
          </a:stretch>
        </p:blipFill>
        <p:spPr>
          <a:xfrm>
            <a:off x="611560" y="1629040"/>
            <a:ext cx="1454083" cy="2160000"/>
          </a:xfrm>
          <a:prstGeom prst="rect">
            <a:avLst/>
          </a:prstGeom>
          <a:ln w="6350">
            <a:noFill/>
          </a:ln>
        </p:spPr>
      </p:pic>
      <p:pic>
        <p:nvPicPr>
          <p:cNvPr id="12" name="図 11"/>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33896" y="1946328"/>
            <a:ext cx="1474236" cy="2160000"/>
          </a:xfrm>
          <a:prstGeom prst="rect">
            <a:avLst/>
          </a:prstGeom>
          <a:ln w="6350">
            <a:noFill/>
          </a:ln>
        </p:spPr>
      </p:pic>
    </p:spTree>
    <p:extLst>
      <p:ext uri="{BB962C8B-B14F-4D97-AF65-F5344CB8AC3E}">
        <p14:creationId xmlns:p14="http://schemas.microsoft.com/office/powerpoint/2010/main" val="3202680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rPr>
              <a:t>所得税の累進課税制度</a:t>
            </a:r>
            <a:endParaRPr lang="ja-JP" altLang="en-US" sz="320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6E2AB5B1-F29B-4081-A830-10C10505745C}"/>
              </a:ext>
            </a:extLst>
          </p:cNvPr>
          <p:cNvPicPr>
            <a:picLocks noChangeAspect="1"/>
          </p:cNvPicPr>
          <p:nvPr/>
        </p:nvPicPr>
        <p:blipFill rotWithShape="1">
          <a:blip r:embed="rId3"/>
          <a:srcRect l="3579" t="19927" r="2792" b="5978"/>
          <a:stretch/>
        </p:blipFill>
        <p:spPr>
          <a:xfrm>
            <a:off x="393736" y="3574476"/>
            <a:ext cx="8352928" cy="2878860"/>
          </a:xfrm>
          <a:prstGeom prst="rect">
            <a:avLst/>
          </a:prstGeom>
          <a:ln w="50800">
            <a:gradFill flip="none" rotWithShape="1">
              <a:gsLst>
                <a:gs pos="0">
                  <a:srgbClr val="00B050"/>
                </a:gs>
                <a:gs pos="48000">
                  <a:srgbClr val="CCFF66"/>
                </a:gs>
                <a:gs pos="100000">
                  <a:schemeClr val="accent6">
                    <a:lumMod val="60000"/>
                    <a:lumOff val="40000"/>
                  </a:schemeClr>
                </a:gs>
              </a:gsLst>
              <a:lin ang="16200000" scaled="1"/>
              <a:tileRect/>
            </a:gradFill>
          </a:ln>
        </p:spPr>
      </p:pic>
      <p:sp>
        <p:nvSpPr>
          <p:cNvPr id="10" name="Rectangle 5">
            <a:extLst>
              <a:ext uri="{FF2B5EF4-FFF2-40B4-BE49-F238E27FC236}">
                <a16:creationId xmlns:a16="http://schemas.microsoft.com/office/drawing/2014/main" id="{76B6D093-8E88-49F2-82E7-4740F6B38E73}"/>
              </a:ext>
            </a:extLst>
          </p:cNvPr>
          <p:cNvSpPr>
            <a:spLocks noChangeArrowheads="1"/>
          </p:cNvSpPr>
          <p:nvPr/>
        </p:nvSpPr>
        <p:spPr bwMode="auto">
          <a:xfrm>
            <a:off x="322065" y="1267749"/>
            <a:ext cx="5676728" cy="19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所得税は、支払能力に応じて負担を求める直接税で、所得が多くなればなるほど段階的に税率（所得に対する税金の比率）が高くなる仕組みになっています。</a:t>
            </a:r>
            <a:endParaRPr lang="en-US" altLang="ja-JP" sz="20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71557C43-7601-4C3C-9A24-E87EAA703220}"/>
              </a:ext>
            </a:extLst>
          </p:cNvPr>
          <p:cNvPicPr>
            <a:picLocks noChangeAspect="1"/>
          </p:cNvPicPr>
          <p:nvPr/>
        </p:nvPicPr>
        <p:blipFill>
          <a:blip r:embed="rId4"/>
          <a:stretch>
            <a:fillRect/>
          </a:stretch>
        </p:blipFill>
        <p:spPr>
          <a:xfrm>
            <a:off x="5849428" y="1081998"/>
            <a:ext cx="2972507" cy="2318055"/>
          </a:xfrm>
          <a:prstGeom prst="rect">
            <a:avLst/>
          </a:prstGeom>
        </p:spPr>
      </p:pic>
    </p:spTree>
    <p:extLst>
      <p:ext uri="{BB962C8B-B14F-4D97-AF65-F5344CB8AC3E}">
        <p14:creationId xmlns:p14="http://schemas.microsoft.com/office/powerpoint/2010/main" val="3125620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a:spLocks noGrp="1"/>
          </p:cNvSpPr>
          <p:nvPr>
            <p:ph type="title"/>
          </p:nvPr>
        </p:nvSpPr>
        <p:spPr>
          <a:xfrm>
            <a:off x="107504" y="1154661"/>
            <a:ext cx="5831656" cy="457200"/>
          </a:xfrm>
          <a:noFill/>
        </p:spPr>
        <p:txBody>
          <a:bodyPr lIns="91440" rIns="91440">
            <a:normAutofit/>
          </a:bodyPr>
          <a:lstStyle/>
          <a:p>
            <a:pPr algn="ctr">
              <a:defRPr/>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rPr>
              <a:t>○ 消費税及び地方消費税の負担と納付の流れ</a:t>
            </a:r>
          </a:p>
        </p:txBody>
      </p:sp>
      <p:sp>
        <p:nvSpPr>
          <p:cNvPr id="5"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rPr>
              <a:t>消費税の仕組み</a:t>
            </a:r>
            <a:endParaRPr lang="ja-JP" altLang="en-US" sz="3200" b="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254399C1-50B2-4547-8FD8-1E793D72E98F}"/>
              </a:ext>
            </a:extLst>
          </p:cNvPr>
          <p:cNvPicPr>
            <a:picLocks noChangeAspect="1"/>
          </p:cNvPicPr>
          <p:nvPr/>
        </p:nvPicPr>
        <p:blipFill>
          <a:blip r:embed="rId3"/>
          <a:stretch>
            <a:fillRect/>
          </a:stretch>
        </p:blipFill>
        <p:spPr>
          <a:xfrm>
            <a:off x="611560" y="1484784"/>
            <a:ext cx="7522483" cy="4950297"/>
          </a:xfrm>
          <a:prstGeom prst="rect">
            <a:avLst/>
          </a:prstGeom>
        </p:spPr>
      </p:pic>
    </p:spTree>
    <p:extLst>
      <p:ext uri="{BB962C8B-B14F-4D97-AF65-F5344CB8AC3E}">
        <p14:creationId xmlns:p14="http://schemas.microsoft.com/office/powerpoint/2010/main" val="2059982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395288" y="1065972"/>
          <a:ext cx="8353425" cy="5616052"/>
        </p:xfrm>
        <a:graphic>
          <a:graphicData uri="http://schemas.openxmlformats.org/drawingml/2006/table">
            <a:tbl>
              <a:tblPr firstRow="1" bandRow="1">
                <a:tableStyleId>{5940675A-B579-460E-94D1-54222C63F5DA}</a:tableStyleId>
              </a:tblPr>
              <a:tblGrid>
                <a:gridCol w="367847">
                  <a:extLst>
                    <a:ext uri="{9D8B030D-6E8A-4147-A177-3AD203B41FA5}">
                      <a16:colId xmlns:a16="http://schemas.microsoft.com/office/drawing/2014/main" val="20000"/>
                    </a:ext>
                  </a:extLst>
                </a:gridCol>
                <a:gridCol w="1256989">
                  <a:extLst>
                    <a:ext uri="{9D8B030D-6E8A-4147-A177-3AD203B41FA5}">
                      <a16:colId xmlns:a16="http://schemas.microsoft.com/office/drawing/2014/main" val="20001"/>
                    </a:ext>
                  </a:extLst>
                </a:gridCol>
                <a:gridCol w="3327324">
                  <a:extLst>
                    <a:ext uri="{9D8B030D-6E8A-4147-A177-3AD203B41FA5}">
                      <a16:colId xmlns:a16="http://schemas.microsoft.com/office/drawing/2014/main" val="20002"/>
                    </a:ext>
                  </a:extLst>
                </a:gridCol>
                <a:gridCol w="3401265">
                  <a:extLst>
                    <a:ext uri="{9D8B030D-6E8A-4147-A177-3AD203B41FA5}">
                      <a16:colId xmlns:a16="http://schemas.microsoft.com/office/drawing/2014/main" val="20003"/>
                    </a:ext>
                  </a:extLst>
                </a:gridCol>
              </a:tblGrid>
              <a:tr h="644245">
                <a:tc gridSpan="2">
                  <a:txBody>
                    <a:bodyPr/>
                    <a:lstStyle/>
                    <a:p>
                      <a:pPr algn="ctr"/>
                      <a:r>
                        <a:rPr kumimoji="1" lang="ja-JP" altLang="en-US" sz="2000" dirty="0">
                          <a:latin typeface="HG丸ｺﾞｼｯｸM-PRO" pitchFamily="50" charset="-128"/>
                          <a:ea typeface="HG丸ｺﾞｼｯｸM-PRO" pitchFamily="50" charset="-128"/>
                        </a:rPr>
                        <a:t>税　　　目</a:t>
                      </a:r>
                    </a:p>
                  </a:txBody>
                  <a:tcPr marL="91445" marR="91445" marT="45728" marB="45728" anchor="ctr"/>
                </a:tc>
                <a:tc hMerge="1">
                  <a:txBody>
                    <a:bodyPr/>
                    <a:lstStyle/>
                    <a:p>
                      <a:pPr algn="ctr"/>
                      <a:endParaRPr kumimoji="1" lang="ja-JP" altLang="en-US" sz="2000" dirty="0"/>
                    </a:p>
                  </a:txBody>
                  <a:tcPr anchor="ctr"/>
                </a:tc>
                <a:tc>
                  <a:txBody>
                    <a:bodyPr/>
                    <a:lstStyle/>
                    <a:p>
                      <a:pPr algn="ctr"/>
                      <a:r>
                        <a:rPr kumimoji="1" lang="ja-JP" altLang="en-US" sz="3200" b="1" dirty="0">
                          <a:solidFill>
                            <a:schemeClr val="tx1"/>
                          </a:solidFill>
                          <a:effectLst/>
                          <a:latin typeface="HG丸ｺﾞｼｯｸM-PRO" pitchFamily="50" charset="-128"/>
                          <a:ea typeface="HG丸ｺﾞｼｯｸM-PRO" pitchFamily="50" charset="-128"/>
                        </a:rPr>
                        <a:t>所　得　税</a:t>
                      </a:r>
                    </a:p>
                  </a:txBody>
                  <a:tcPr marL="91445" marR="91445" marT="45728" marB="45728" anchor="ctr">
                    <a:solidFill>
                      <a:srgbClr val="CCFF99"/>
                    </a:solidFill>
                  </a:tcPr>
                </a:tc>
                <a:tc>
                  <a:txBody>
                    <a:bodyPr/>
                    <a:lstStyle/>
                    <a:p>
                      <a:pPr algn="ctr"/>
                      <a:r>
                        <a:rPr kumimoji="1" lang="ja-JP" altLang="en-US" sz="3200" b="1" dirty="0">
                          <a:solidFill>
                            <a:schemeClr val="tx1"/>
                          </a:solidFill>
                          <a:effectLst/>
                          <a:latin typeface="HG丸ｺﾞｼｯｸM-PRO" pitchFamily="50" charset="-128"/>
                          <a:ea typeface="HG丸ｺﾞｼｯｸM-PRO" pitchFamily="50" charset="-128"/>
                        </a:rPr>
                        <a:t>消　費　税</a:t>
                      </a:r>
                      <a:endParaRPr kumimoji="1" lang="en-US" altLang="ja-JP" sz="3200" b="1" dirty="0">
                        <a:solidFill>
                          <a:schemeClr val="tx1"/>
                        </a:solidFill>
                        <a:effectLst/>
                        <a:latin typeface="HG丸ｺﾞｼｯｸM-PRO" pitchFamily="50" charset="-128"/>
                        <a:ea typeface="HG丸ｺﾞｼｯｸM-PRO" pitchFamily="50" charset="-128"/>
                      </a:endParaRPr>
                    </a:p>
                  </a:txBody>
                  <a:tcPr marL="91445" marR="91445" marT="45728" marB="45728" anchor="ctr">
                    <a:solidFill>
                      <a:srgbClr val="FFF0EF"/>
                    </a:solidFill>
                  </a:tcPr>
                </a:tc>
                <a:extLst>
                  <a:ext uri="{0D108BD9-81ED-4DB2-BD59-A6C34878D82A}">
                    <a16:rowId xmlns:a16="http://schemas.microsoft.com/office/drawing/2014/main" val="10000"/>
                  </a:ext>
                </a:extLst>
              </a:tr>
              <a:tr h="854687">
                <a:tc gridSpan="2">
                  <a:txBody>
                    <a:bodyPr/>
                    <a:lstStyle/>
                    <a:p>
                      <a:pPr algn="ctr"/>
                      <a:r>
                        <a:rPr kumimoji="1" lang="ja-JP" altLang="en-US" sz="2000" dirty="0">
                          <a:latin typeface="HG丸ｺﾞｼｯｸM-PRO" pitchFamily="50" charset="-128"/>
                          <a:ea typeface="HG丸ｺﾞｼｯｸM-PRO" pitchFamily="50" charset="-128"/>
                        </a:rPr>
                        <a:t>課税の対象</a:t>
                      </a:r>
                    </a:p>
                  </a:txBody>
                  <a:tcPr marL="91445" marR="91445" marT="45728" marB="45728" anchor="ctr"/>
                </a:tc>
                <a:tc hMerge="1">
                  <a:txBody>
                    <a:bodyPr/>
                    <a:lstStyle/>
                    <a:p>
                      <a:pPr algn="ctr"/>
                      <a:endParaRPr kumimoji="1" lang="ja-JP" altLang="en-US" sz="2000" dirty="0"/>
                    </a:p>
                  </a:txBody>
                  <a:tcPr anchor="ctr"/>
                </a:tc>
                <a:tc>
                  <a:txBody>
                    <a:bodyPr/>
                    <a:lstStyle/>
                    <a:p>
                      <a:r>
                        <a:rPr kumimoji="1" lang="ja-JP" altLang="en-US" sz="2000" b="0" dirty="0">
                          <a:latin typeface="HG丸ｺﾞｼｯｸM-PRO" pitchFamily="50" charset="-128"/>
                          <a:ea typeface="HG丸ｺﾞｼｯｸM-PRO" pitchFamily="50" charset="-128"/>
                        </a:rPr>
                        <a:t>所得を対象</a:t>
                      </a:r>
                    </a:p>
                  </a:txBody>
                  <a:tcPr marL="91445" marR="91445" marT="45728" marB="45728" anchor="ctr">
                    <a:solidFill>
                      <a:srgbClr val="CCFF99"/>
                    </a:solidFill>
                  </a:tcPr>
                </a:tc>
                <a:tc>
                  <a:txBody>
                    <a:bodyPr/>
                    <a:lstStyle/>
                    <a:p>
                      <a:r>
                        <a:rPr kumimoji="1" lang="ja-JP" altLang="en-US" sz="1800" b="0" dirty="0">
                          <a:latin typeface="HG丸ｺﾞｼｯｸM-PRO" pitchFamily="50" charset="-128"/>
                          <a:ea typeface="HG丸ｺﾞｼｯｸM-PRO" pitchFamily="50" charset="-128"/>
                        </a:rPr>
                        <a:t>商品の販売や</a:t>
                      </a:r>
                    </a:p>
                    <a:p>
                      <a:r>
                        <a:rPr kumimoji="1" lang="ja-JP" altLang="en-US" sz="1800" b="0" dirty="0">
                          <a:latin typeface="HG丸ｺﾞｼｯｸM-PRO" pitchFamily="50" charset="-128"/>
                          <a:ea typeface="HG丸ｺﾞｼｯｸM-PRO" pitchFamily="50" charset="-128"/>
                        </a:rPr>
                        <a:t>物品・サービスの提供の</a:t>
                      </a:r>
                    </a:p>
                    <a:p>
                      <a:r>
                        <a:rPr kumimoji="1" lang="ja-JP" altLang="en-US" sz="1800" b="0" dirty="0">
                          <a:latin typeface="HG丸ｺﾞｼｯｸM-PRO" pitchFamily="50" charset="-128"/>
                          <a:ea typeface="HG丸ｺﾞｼｯｸM-PRO" pitchFamily="50" charset="-128"/>
                        </a:rPr>
                        <a:t>取引を対象</a:t>
                      </a:r>
                    </a:p>
                  </a:txBody>
                  <a:tcPr marL="91445" marR="91445" marT="45728" marB="45728" anchor="ctr">
                    <a:solidFill>
                      <a:srgbClr val="FFF0EF"/>
                    </a:solidFill>
                  </a:tcPr>
                </a:tc>
                <a:extLst>
                  <a:ext uri="{0D108BD9-81ED-4DB2-BD59-A6C34878D82A}">
                    <a16:rowId xmlns:a16="http://schemas.microsoft.com/office/drawing/2014/main" val="10001"/>
                  </a:ext>
                </a:extLst>
              </a:tr>
              <a:tr h="948383">
                <a:tc gridSpan="2">
                  <a:txBody>
                    <a:bodyPr/>
                    <a:lstStyle/>
                    <a:p>
                      <a:pPr algn="ctr"/>
                      <a:r>
                        <a:rPr kumimoji="1" lang="ja-JP" altLang="en-US" sz="2000" dirty="0">
                          <a:latin typeface="HG丸ｺﾞｼｯｸM-PRO" pitchFamily="50" charset="-128"/>
                          <a:ea typeface="HG丸ｺﾞｼｯｸM-PRO" pitchFamily="50" charset="-128"/>
                        </a:rPr>
                        <a:t>納　め　方</a:t>
                      </a:r>
                    </a:p>
                  </a:txBody>
                  <a:tcPr marL="91445" marR="91445" marT="45728" marB="45728" anchor="ctr"/>
                </a:tc>
                <a:tc hMerge="1">
                  <a:txBody>
                    <a:bodyPr/>
                    <a:lstStyle/>
                    <a:p>
                      <a:pPr algn="ctr"/>
                      <a:endParaRPr kumimoji="1" lang="ja-JP" altLang="en-US" sz="2000" dirty="0"/>
                    </a:p>
                  </a:txBody>
                  <a:tcPr anchor="ctr"/>
                </a:tc>
                <a:tc>
                  <a:txBody>
                    <a:bodyPr/>
                    <a:lstStyle/>
                    <a:p>
                      <a:r>
                        <a:rPr kumimoji="1" lang="ja-JP" altLang="en-US" sz="1700" b="0" dirty="0">
                          <a:latin typeface="HG丸ｺﾞｼｯｸM-PRO" pitchFamily="50" charset="-128"/>
                          <a:ea typeface="HG丸ｺﾞｼｯｸM-PRO" pitchFamily="50" charset="-128"/>
                        </a:rPr>
                        <a:t>税金を納める義務がある人と、</a:t>
                      </a:r>
                    </a:p>
                    <a:p>
                      <a:r>
                        <a:rPr kumimoji="1" lang="ja-JP" altLang="en-US" sz="1700" b="0" dirty="0">
                          <a:latin typeface="HG丸ｺﾞｼｯｸM-PRO" pitchFamily="50" charset="-128"/>
                          <a:ea typeface="HG丸ｺﾞｼｯｸM-PRO" pitchFamily="50" charset="-128"/>
                        </a:rPr>
                        <a:t>その税金を負担する人が同じで</a:t>
                      </a:r>
                    </a:p>
                    <a:p>
                      <a:r>
                        <a:rPr kumimoji="1" lang="ja-JP" altLang="en-US" sz="1700" b="0" dirty="0">
                          <a:latin typeface="HG丸ｺﾞｼｯｸM-PRO" pitchFamily="50" charset="-128"/>
                          <a:ea typeface="HG丸ｺﾞｼｯｸM-PRO" pitchFamily="50" charset="-128"/>
                        </a:rPr>
                        <a:t>ある税金</a:t>
                      </a:r>
                      <a:endParaRPr kumimoji="1" lang="en-US" altLang="ja-JP" sz="1700" b="0" dirty="0">
                        <a:latin typeface="HG丸ｺﾞｼｯｸM-PRO" pitchFamily="50" charset="-128"/>
                        <a:ea typeface="HG丸ｺﾞｼｯｸM-PRO" pitchFamily="50" charset="-128"/>
                      </a:endParaRPr>
                    </a:p>
                  </a:txBody>
                  <a:tcPr marL="91445" marR="91445" marT="45728" marB="45728" anchor="ctr">
                    <a:solidFill>
                      <a:srgbClr val="CCFF99"/>
                    </a:solidFill>
                  </a:tcPr>
                </a:tc>
                <a:tc>
                  <a:txBody>
                    <a:bodyPr/>
                    <a:lstStyle/>
                    <a:p>
                      <a:r>
                        <a:rPr kumimoji="1" lang="ja-JP" altLang="en-US" sz="1700" b="0" dirty="0">
                          <a:latin typeface="HG丸ｺﾞｼｯｸM-PRO" pitchFamily="50" charset="-128"/>
                          <a:ea typeface="HG丸ｺﾞｼｯｸM-PRO" pitchFamily="50" charset="-128"/>
                        </a:rPr>
                        <a:t>税金を納める義務がある人と、</a:t>
                      </a:r>
                    </a:p>
                    <a:p>
                      <a:r>
                        <a:rPr kumimoji="1" lang="ja-JP" altLang="en-US" sz="1700" b="0" dirty="0">
                          <a:latin typeface="HG丸ｺﾞｼｯｸM-PRO" pitchFamily="50" charset="-128"/>
                          <a:ea typeface="HG丸ｺﾞｼｯｸM-PRO" pitchFamily="50" charset="-128"/>
                        </a:rPr>
                        <a:t>その税金を負担する人が異なる</a:t>
                      </a:r>
                    </a:p>
                    <a:p>
                      <a:r>
                        <a:rPr kumimoji="1" lang="ja-JP" altLang="en-US" sz="1700" b="0" dirty="0">
                          <a:latin typeface="HG丸ｺﾞｼｯｸM-PRO" pitchFamily="50" charset="-128"/>
                          <a:ea typeface="HG丸ｺﾞｼｯｸM-PRO" pitchFamily="50" charset="-128"/>
                        </a:rPr>
                        <a:t>税金</a:t>
                      </a:r>
                    </a:p>
                  </a:txBody>
                  <a:tcPr marL="91445" marR="91445" marT="45728" marB="45728" anchor="ctr">
                    <a:solidFill>
                      <a:srgbClr val="FFF0EF"/>
                    </a:solidFill>
                  </a:tcPr>
                </a:tc>
                <a:extLst>
                  <a:ext uri="{0D108BD9-81ED-4DB2-BD59-A6C34878D82A}">
                    <a16:rowId xmlns:a16="http://schemas.microsoft.com/office/drawing/2014/main" val="10002"/>
                  </a:ext>
                </a:extLst>
              </a:tr>
              <a:tr h="1008112">
                <a:tc gridSpan="2">
                  <a:txBody>
                    <a:bodyPr/>
                    <a:lstStyle/>
                    <a:p>
                      <a:pPr algn="ctr"/>
                      <a:r>
                        <a:rPr kumimoji="1" lang="ja-JP" altLang="en-US" sz="2000" dirty="0">
                          <a:latin typeface="HG丸ｺﾞｼｯｸM-PRO" pitchFamily="50" charset="-128"/>
                          <a:ea typeface="HG丸ｺﾞｼｯｸM-PRO" pitchFamily="50" charset="-128"/>
                        </a:rPr>
                        <a:t>特　　　徴</a:t>
                      </a:r>
                    </a:p>
                  </a:txBody>
                  <a:tcPr marL="91445" marR="91445" marT="45728" marB="45728" anchor="ctr">
                    <a:lnB w="12700" cmpd="sng">
                      <a:noFill/>
                    </a:lnB>
                  </a:tcPr>
                </a:tc>
                <a:tc hMerge="1">
                  <a:txBody>
                    <a:bodyPr/>
                    <a:lstStyle/>
                    <a:p>
                      <a:pPr algn="ctr"/>
                      <a:endParaRPr kumimoji="1" lang="ja-JP" altLang="en-US" sz="2000" dirty="0"/>
                    </a:p>
                  </a:txBody>
                  <a:tcPr anchor="ctr"/>
                </a:tc>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ja-JP" altLang="en-US" sz="1700" b="0" dirty="0">
                          <a:latin typeface="HG丸ｺﾞｼｯｸM-PRO" pitchFamily="50" charset="-128"/>
                          <a:ea typeface="HG丸ｺﾞｼｯｸM-PRO" pitchFamily="50" charset="-128"/>
                        </a:rPr>
                        <a:t>高所得者ほど税率が高くなっている。</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1" lang="ja-JP" altLang="en-US" sz="1600" b="0" dirty="0">
                        <a:latin typeface="HG丸ｺﾞｼｯｸM-PRO" pitchFamily="50" charset="-128"/>
                        <a:ea typeface="HG丸ｺﾞｼｯｸM-PRO" pitchFamily="50" charset="-128"/>
                      </a:endParaRPr>
                    </a:p>
                  </a:txBody>
                  <a:tcPr marL="91445" marR="91445" marT="45728" marB="45728" anchor="ctr">
                    <a:lnB w="12700" cap="flat" cmpd="sng" algn="ctr">
                      <a:solidFill>
                        <a:schemeClr val="tx1"/>
                      </a:solidFill>
                      <a:prstDash val="sysDot"/>
                      <a:round/>
                      <a:headEnd type="none" w="med" len="med"/>
                      <a:tailEnd type="none" w="med" len="med"/>
                    </a:lnB>
                    <a:solidFill>
                      <a:srgbClr val="CCFF99"/>
                    </a:solidFill>
                  </a:tcPr>
                </a:tc>
                <a:tc>
                  <a:txBody>
                    <a:bodyPr/>
                    <a:lstStyle/>
                    <a:p>
                      <a:r>
                        <a:rPr kumimoji="1" lang="ja-JP" altLang="en-US" sz="17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消費一般に広く公平に負担を求める税である。</a:t>
                      </a:r>
                      <a:endParaRPr kumimoji="1" lang="en-US" altLang="ja-JP" sz="17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endParaRPr kumimoji="1" lang="ja-JP" altLang="en-US" sz="17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endParaRPr kumimoji="1" lang="ja-JP" altLang="en-US" sz="1600" b="0" dirty="0">
                        <a:latin typeface="HG丸ｺﾞｼｯｸM-PRO" pitchFamily="50" charset="-128"/>
                        <a:ea typeface="HG丸ｺﾞｼｯｸM-PRO" pitchFamily="50" charset="-128"/>
                      </a:endParaRPr>
                    </a:p>
                  </a:txBody>
                  <a:tcPr marL="91445" marR="91445" marT="45728" marB="45728" anchor="ctr">
                    <a:lnB w="12700" cap="flat" cmpd="sng" algn="ctr">
                      <a:solidFill>
                        <a:schemeClr val="tx1"/>
                      </a:solidFill>
                      <a:prstDash val="sysDot"/>
                      <a:round/>
                      <a:headEnd type="none" w="med" len="med"/>
                      <a:tailEnd type="none" w="med" len="med"/>
                    </a:lnB>
                    <a:solidFill>
                      <a:srgbClr val="FFF0EF"/>
                    </a:solidFill>
                  </a:tcPr>
                </a:tc>
                <a:extLst>
                  <a:ext uri="{0D108BD9-81ED-4DB2-BD59-A6C34878D82A}">
                    <a16:rowId xmlns:a16="http://schemas.microsoft.com/office/drawing/2014/main" val="10003"/>
                  </a:ext>
                </a:extLst>
              </a:tr>
              <a:tr h="1047704">
                <a:tc rowSpan="2">
                  <a:txBody>
                    <a:bodyPr/>
                    <a:lstStyle/>
                    <a:p>
                      <a:pPr algn="ctr"/>
                      <a:endParaRPr kumimoji="1" lang="en-US" altLang="ja-JP" sz="2000" dirty="0">
                        <a:latin typeface="HG丸ｺﾞｼｯｸM-PRO" pitchFamily="50" charset="-128"/>
                        <a:ea typeface="HG丸ｺﾞｼｯｸM-PRO" pitchFamily="50" charset="-128"/>
                      </a:endParaRPr>
                    </a:p>
                  </a:txBody>
                  <a:tcPr marL="91445" marR="91445" marT="45728" marB="45728" anchor="ctr">
                    <a:lnR w="12700" cap="flat" cmpd="sng" algn="ctr">
                      <a:solidFill>
                        <a:schemeClr val="tx1"/>
                      </a:solidFill>
                      <a:prstDash val="sysDot"/>
                      <a:round/>
                      <a:headEnd type="none" w="med" len="med"/>
                      <a:tailEnd type="none" w="med" len="med"/>
                    </a:lnR>
                    <a:lnT w="12700" cmpd="sng">
                      <a:noFill/>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HG丸ｺﾞｼｯｸM-PRO" pitchFamily="50" charset="-128"/>
                          <a:ea typeface="HG丸ｺﾞｼｯｸM-PRO" pitchFamily="50" charset="-128"/>
                        </a:rPr>
                        <a:t>メ リ ッ ト</a:t>
                      </a:r>
                      <a:endParaRPr kumimoji="1" lang="en-US" altLang="ja-JP" sz="1600" dirty="0">
                        <a:latin typeface="HG丸ｺﾞｼｯｸM-PRO" pitchFamily="50" charset="-128"/>
                        <a:ea typeface="HG丸ｺﾞｼｯｸM-PRO" pitchFamily="50" charset="-128"/>
                      </a:endParaRPr>
                    </a:p>
                  </a:txBody>
                  <a:tcPr marL="91445" marR="91445" marT="45728" marB="45728"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kumimoji="1" lang="ja-JP" altLang="en-US" sz="1700" b="0" dirty="0">
                          <a:latin typeface="HG丸ｺﾞｼｯｸM-PRO" pitchFamily="50" charset="-128"/>
                          <a:ea typeface="HG丸ｺﾞｼｯｸM-PRO" pitchFamily="50" charset="-128"/>
                        </a:rPr>
                        <a:t>経済的な負担能力に対し、細かい配慮ができる。</a:t>
                      </a:r>
                      <a:endParaRPr kumimoji="1" lang="en-US" altLang="ja-JP" sz="1700" b="0" dirty="0">
                        <a:latin typeface="HG丸ｺﾞｼｯｸM-PRO" pitchFamily="50" charset="-128"/>
                        <a:ea typeface="HG丸ｺﾞｼｯｸM-PRO" pitchFamily="50" charset="-128"/>
                      </a:endParaRPr>
                    </a:p>
                    <a:p>
                      <a:pPr algn="l"/>
                      <a:r>
                        <a:rPr kumimoji="1" lang="ja-JP" altLang="en-US" sz="1700" b="1" dirty="0">
                          <a:solidFill>
                            <a:schemeClr val="tx1"/>
                          </a:solidFill>
                          <a:latin typeface="HG丸ｺﾞｼｯｸM-PRO" pitchFamily="50" charset="-128"/>
                          <a:ea typeface="HG丸ｺﾞｼｯｸM-PRO" pitchFamily="50" charset="-128"/>
                        </a:rPr>
                        <a:t>所得再分配の効果</a:t>
                      </a:r>
                      <a:r>
                        <a:rPr kumimoji="1" lang="ja-JP" altLang="en-US" sz="1700" b="0" dirty="0">
                          <a:latin typeface="HG丸ｺﾞｼｯｸM-PRO" pitchFamily="50" charset="-128"/>
                          <a:ea typeface="HG丸ｺﾞｼｯｸM-PRO" pitchFamily="50" charset="-128"/>
                        </a:rPr>
                        <a:t>（貧富の差を小さくする）がある。</a:t>
                      </a:r>
                    </a:p>
                  </a:txBody>
                  <a:tcPr marL="91445" marR="91445" marT="45728" marB="45728"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CCFF99"/>
                    </a:solidFill>
                  </a:tcPr>
                </a:tc>
                <a:tc>
                  <a:txBody>
                    <a:bodyPr/>
                    <a:lstStyle/>
                    <a:p>
                      <a:r>
                        <a:rPr kumimoji="1" lang="ja-JP" altLang="en-US" sz="1700" b="0" dirty="0">
                          <a:latin typeface="HG丸ｺﾞｼｯｸM-PRO" pitchFamily="50" charset="-128"/>
                          <a:ea typeface="HG丸ｺﾞｼｯｸM-PRO" pitchFamily="50" charset="-128"/>
                        </a:rPr>
                        <a:t>景気に左右されず、安定した税収を確保できる。</a:t>
                      </a:r>
                    </a:p>
                  </a:txBody>
                  <a:tcPr marL="91445" marR="91445" marT="45728" marB="45728"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0EF"/>
                    </a:solidFill>
                  </a:tcPr>
                </a:tc>
                <a:extLst>
                  <a:ext uri="{0D108BD9-81ED-4DB2-BD59-A6C34878D82A}">
                    <a16:rowId xmlns:a16="http://schemas.microsoft.com/office/drawing/2014/main" val="10004"/>
                  </a:ext>
                </a:extLst>
              </a:tr>
              <a:tr h="784024">
                <a:tc vMerge="1">
                  <a:txBody>
                    <a:bodyPr/>
                    <a:lstStyle/>
                    <a:p>
                      <a:pPr algn="ctr"/>
                      <a:endParaRPr kumimoji="1" lang="en-US" altLang="ja-JP"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HG丸ｺﾞｼｯｸM-PRO" pitchFamily="50" charset="-128"/>
                          <a:ea typeface="HG丸ｺﾞｼｯｸM-PRO" pitchFamily="50" charset="-128"/>
                        </a:rPr>
                        <a:t>デメリット</a:t>
                      </a:r>
                      <a:endParaRPr kumimoji="1" lang="en-US" altLang="ja-JP" sz="1600" dirty="0">
                        <a:latin typeface="HG丸ｺﾞｼｯｸM-PRO" pitchFamily="50" charset="-128"/>
                        <a:ea typeface="HG丸ｺﾞｼｯｸM-PRO" pitchFamily="50" charset="-128"/>
                      </a:endParaRPr>
                    </a:p>
                    <a:p>
                      <a:pPr algn="ctr"/>
                      <a:endParaRPr kumimoji="1" lang="en-US" altLang="ja-JP" sz="1600" dirty="0">
                        <a:latin typeface="HG丸ｺﾞｼｯｸM-PRO" pitchFamily="50" charset="-128"/>
                        <a:ea typeface="HG丸ｺﾞｼｯｸM-PRO" pitchFamily="50" charset="-128"/>
                      </a:endParaRPr>
                    </a:p>
                  </a:txBody>
                  <a:tcPr marL="91445" marR="91445" marT="45728" marB="45728"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l"/>
                      <a:r>
                        <a:rPr kumimoji="1" lang="ja-JP" altLang="en-US" sz="1700" b="0" dirty="0">
                          <a:latin typeface="HG丸ｺﾞｼｯｸM-PRO" pitchFamily="50" charset="-128"/>
                          <a:ea typeface="HG丸ｺﾞｼｯｸM-PRO" pitchFamily="50" charset="-128"/>
                        </a:rPr>
                        <a:t>税の負担感が大きくなり、勤労意欲を損なう。</a:t>
                      </a:r>
                      <a:endParaRPr kumimoji="1" lang="en-US" altLang="ja-JP" sz="1700" b="0" dirty="0">
                        <a:latin typeface="HG丸ｺﾞｼｯｸM-PRO" pitchFamily="50" charset="-128"/>
                        <a:ea typeface="HG丸ｺﾞｼｯｸM-PRO" pitchFamily="50" charset="-128"/>
                      </a:endParaRPr>
                    </a:p>
                    <a:p>
                      <a:pPr algn="l"/>
                      <a:r>
                        <a:rPr kumimoji="1" lang="ja-JP" altLang="en-US" sz="1700" b="0" dirty="0">
                          <a:latin typeface="HG丸ｺﾞｼｯｸM-PRO" pitchFamily="50" charset="-128"/>
                          <a:ea typeface="HG丸ｺﾞｼｯｸM-PRO" pitchFamily="50" charset="-128"/>
                        </a:rPr>
                        <a:t>景気に左右される。</a:t>
                      </a:r>
                    </a:p>
                  </a:txBody>
                  <a:tcPr marL="91445" marR="91445" marT="45728" marB="45728" anchor="ctr">
                    <a:lnT w="12700" cap="flat" cmpd="sng" algn="ctr">
                      <a:solidFill>
                        <a:schemeClr val="tx1"/>
                      </a:solidFill>
                      <a:prstDash val="sysDot"/>
                      <a:round/>
                      <a:headEnd type="none" w="med" len="med"/>
                      <a:tailEnd type="none" w="med" len="med"/>
                    </a:lnT>
                    <a:solidFill>
                      <a:srgbClr val="CCFF99"/>
                    </a:solidFill>
                  </a:tcPr>
                </a:tc>
                <a:tc>
                  <a:txBody>
                    <a:bodyPr/>
                    <a:lstStyle/>
                    <a:p>
                      <a:r>
                        <a:rPr kumimoji="1" lang="ja-JP" altLang="en-US" sz="1700" b="0" dirty="0">
                          <a:latin typeface="HG丸ｺﾞｼｯｸM-PRO" pitchFamily="50" charset="-128"/>
                          <a:ea typeface="HG丸ｺﾞｼｯｸM-PRO" pitchFamily="50" charset="-128"/>
                        </a:rPr>
                        <a:t>低所得者ほど所得に対する負担が大きくなる傾向がある。</a:t>
                      </a:r>
                    </a:p>
                  </a:txBody>
                  <a:tcPr marL="91445" marR="91445" marT="45728" marB="45728" anchor="ctr">
                    <a:lnT w="12700" cap="flat" cmpd="sng" algn="ctr">
                      <a:solidFill>
                        <a:schemeClr val="tx1"/>
                      </a:solidFill>
                      <a:prstDash val="sysDot"/>
                      <a:round/>
                      <a:headEnd type="none" w="med" len="med"/>
                      <a:tailEnd type="none" w="med" len="med"/>
                    </a:lnT>
                    <a:solidFill>
                      <a:srgbClr val="FFF0EF"/>
                    </a:solidFill>
                  </a:tcPr>
                </a:tc>
                <a:extLst>
                  <a:ext uri="{0D108BD9-81ED-4DB2-BD59-A6C34878D82A}">
                    <a16:rowId xmlns:a16="http://schemas.microsoft.com/office/drawing/2014/main" val="10005"/>
                  </a:ext>
                </a:extLst>
              </a:tr>
            </a:tbl>
          </a:graphicData>
        </a:graphic>
      </p:graphicFrame>
      <p:sp>
        <p:nvSpPr>
          <p:cNvPr id="4" name="正方形/長方形 3"/>
          <p:cNvSpPr/>
          <p:nvPr/>
        </p:nvSpPr>
        <p:spPr>
          <a:xfrm>
            <a:off x="4356100" y="3241675"/>
            <a:ext cx="936625" cy="287338"/>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HG丸ｺﾞｼｯｸM-PRO" pitchFamily="50" charset="-128"/>
                <a:ea typeface="HG丸ｺﾞｼｯｸM-PRO" pitchFamily="50" charset="-128"/>
              </a:rPr>
              <a:t>直接税</a:t>
            </a:r>
          </a:p>
        </p:txBody>
      </p:sp>
      <p:sp>
        <p:nvSpPr>
          <p:cNvPr id="5" name="正方形/長方形 4"/>
          <p:cNvSpPr/>
          <p:nvPr/>
        </p:nvSpPr>
        <p:spPr>
          <a:xfrm>
            <a:off x="7681913" y="3241675"/>
            <a:ext cx="935037" cy="287338"/>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HG丸ｺﾞｼｯｸM-PRO" pitchFamily="50" charset="-128"/>
                <a:ea typeface="HG丸ｺﾞｼｯｸM-PRO" pitchFamily="50" charset="-128"/>
              </a:rPr>
              <a:t>間接税</a:t>
            </a:r>
          </a:p>
        </p:txBody>
      </p:sp>
      <p:sp>
        <p:nvSpPr>
          <p:cNvPr id="6" name="正方形/長方形 5"/>
          <p:cNvSpPr/>
          <p:nvPr/>
        </p:nvSpPr>
        <p:spPr>
          <a:xfrm>
            <a:off x="2195513" y="4259263"/>
            <a:ext cx="1295400" cy="287337"/>
          </a:xfrm>
          <a:prstGeom prst="rect">
            <a:avLst/>
          </a:prstGeom>
          <a:solidFill>
            <a:schemeClr val="bg1"/>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HG丸ｺﾞｼｯｸM-PRO" pitchFamily="50" charset="-128"/>
                <a:ea typeface="HG丸ｺﾞｼｯｸM-PRO" pitchFamily="50" charset="-128"/>
              </a:rPr>
              <a:t>累進課税</a:t>
            </a:r>
          </a:p>
        </p:txBody>
      </p:sp>
      <p:sp>
        <p:nvSpPr>
          <p:cNvPr id="7" name="正方形/長方形 6"/>
          <p:cNvSpPr/>
          <p:nvPr/>
        </p:nvSpPr>
        <p:spPr>
          <a:xfrm>
            <a:off x="3708400" y="4186238"/>
            <a:ext cx="1584325" cy="360362"/>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b="1" dirty="0">
                <a:solidFill>
                  <a:srgbClr val="FF0000"/>
                </a:solidFill>
                <a:latin typeface="HG丸ｺﾞｼｯｸM-PRO" pitchFamily="50" charset="-128"/>
                <a:ea typeface="HG丸ｺﾞｼｯｸM-PRO" pitchFamily="50" charset="-128"/>
              </a:rPr>
              <a:t>垂直的公平</a:t>
            </a:r>
          </a:p>
        </p:txBody>
      </p:sp>
      <p:sp>
        <p:nvSpPr>
          <p:cNvPr id="8" name="正方形/長方形 7"/>
          <p:cNvSpPr/>
          <p:nvPr/>
        </p:nvSpPr>
        <p:spPr>
          <a:xfrm>
            <a:off x="7050088" y="4186238"/>
            <a:ext cx="1584325" cy="360362"/>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b="1" dirty="0">
                <a:solidFill>
                  <a:srgbClr val="FF0000"/>
                </a:solidFill>
                <a:latin typeface="HG丸ｺﾞｼｯｸM-PRO" pitchFamily="50" charset="-128"/>
                <a:ea typeface="HG丸ｺﾞｼｯｸM-PRO" pitchFamily="50" charset="-128"/>
              </a:rPr>
              <a:t>水平的公平</a:t>
            </a:r>
          </a:p>
        </p:txBody>
      </p:sp>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rPr>
              <a:t>垂直的公平・水平的公平</a:t>
            </a:r>
            <a:endParaRPr lang="ja-JP" altLang="en-US" sz="32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45052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5"/>
          <p:cNvSpPr>
            <a:spLocks noChangeArrowheads="1"/>
          </p:cNvSpPr>
          <p:nvPr/>
        </p:nvSpPr>
        <p:spPr bwMode="auto">
          <a:xfrm>
            <a:off x="3418693" y="3044299"/>
            <a:ext cx="54737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自ら考えることが大切</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lstStyle/>
          <a:p>
            <a:pPr>
              <a:lnSpc>
                <a:spcPct val="100000"/>
              </a:lnSpc>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おわりに</a:t>
            </a:r>
            <a:endPar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35</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887647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775451" y="1340768"/>
            <a:ext cx="7612973" cy="2400657"/>
          </a:xfrm>
          <a:prstGeom prst="rect">
            <a:avLst/>
          </a:prstGeom>
          <a:noFill/>
          <a:ln w="9525">
            <a:noFill/>
            <a:miter lim="800000"/>
            <a:headEnd/>
            <a:tailEnd/>
          </a:ln>
        </p:spPr>
        <p:txBody>
          <a:bodyPr wrap="square">
            <a:spAutoFit/>
          </a:bodyPr>
          <a:lstStyle/>
          <a:p>
            <a:pPr eaLnBrk="1" hangingPunct="1">
              <a:lnSpc>
                <a:spcPts val="6000"/>
              </a:lnSpc>
              <a:defRPr/>
            </a:pPr>
            <a:r>
              <a:rPr lang="ja-JP" altLang="en-US" sz="4400" b="1" spc="350" dirty="0">
                <a:solidFill>
                  <a:schemeClr val="tx1">
                    <a:lumMod val="95000"/>
                    <a:lumOff val="5000"/>
                  </a:schemeClr>
                </a:solidFill>
                <a:latin typeface="メイリオ" panose="020B0604030504040204" pitchFamily="50" charset="-128"/>
                <a:ea typeface="メイリオ" panose="020B0604030504040204" pitchFamily="50" charset="-128"/>
              </a:rPr>
              <a:t>　税金に対して正しく理解し、国や社会の在り方を自ら考えることが大切です</a:t>
            </a:r>
            <a:r>
              <a:rPr lang="ja-JP" altLang="en-US" sz="4400" b="1"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8"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自ら考えることが大切</a:t>
            </a:r>
            <a:endParaRPr kumimoji="1" lang="ja-JP" altLang="en-US" sz="3200" b="0" dirty="0">
              <a:latin typeface="メイリオ" panose="020B0604030504040204" pitchFamily="50" charset="-128"/>
              <a:ea typeface="メイリオ" panose="020B0604030504040204" pitchFamily="50" charset="-128"/>
            </a:endParaRPr>
          </a:p>
        </p:txBody>
      </p:sp>
      <p:pic>
        <p:nvPicPr>
          <p:cNvPr id="10" name="図 9" descr="zaimu_Illus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982" y="3861048"/>
            <a:ext cx="3595910" cy="2426556"/>
          </a:xfrm>
          <a:prstGeom prst="rect">
            <a:avLst/>
          </a:prstGeom>
        </p:spPr>
      </p:pic>
    </p:spTree>
    <p:extLst>
      <p:ext uri="{BB962C8B-B14F-4D97-AF65-F5344CB8AC3E}">
        <p14:creationId xmlns:p14="http://schemas.microsoft.com/office/powerpoint/2010/main" val="427198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28625" y="3462338"/>
            <a:ext cx="8358188" cy="3062287"/>
          </a:xfrm>
          <a:prstGeom prst="roundRect">
            <a:avLst>
              <a:gd name="adj" fmla="val 10942"/>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0246" name="Rectangle 3"/>
          <p:cNvSpPr>
            <a:spLocks noGrp="1" noChangeArrowheads="1"/>
          </p:cNvSpPr>
          <p:nvPr>
            <p:ph idx="1"/>
          </p:nvPr>
        </p:nvSpPr>
        <p:spPr>
          <a:xfrm>
            <a:off x="263525" y="1341438"/>
            <a:ext cx="8599488" cy="2251075"/>
          </a:xfrm>
        </p:spPr>
        <p:txBody>
          <a:bodyPr rtlCol="0">
            <a:noAutofit/>
          </a:bodyPr>
          <a:lstStyle/>
          <a:p>
            <a:pPr marL="72000" indent="360000" eaLnBrk="1" fontAlgn="auto" hangingPunct="1">
              <a:lnSpc>
                <a:spcPts val="4500"/>
              </a:lnSpc>
              <a:spcBef>
                <a:spcPct val="0"/>
              </a:spcBef>
              <a:spcAft>
                <a:spcPts val="0"/>
              </a:spcAft>
              <a:buClr>
                <a:schemeClr val="accent3"/>
              </a:buClr>
              <a:buFont typeface="Wingdings 2"/>
              <a:buNone/>
              <a:defRPr/>
            </a:pPr>
            <a:r>
              <a:rPr lang="ja-JP" altLang="en-US" sz="3200" b="1" spc="100" dirty="0">
                <a:latin typeface="HG丸ｺﾞｼｯｸM-PRO" pitchFamily="50" charset="-128"/>
                <a:ea typeface="HG丸ｺﾞｼｯｸM-PRO" pitchFamily="50" charset="-128"/>
              </a:rPr>
              <a:t>お祝いにおじいちゃんから現金を</a:t>
            </a:r>
            <a:r>
              <a:rPr lang="en-US" altLang="ja-JP" sz="3200" b="1" spc="100" dirty="0">
                <a:latin typeface="HG丸ｺﾞｼｯｸM-PRO" pitchFamily="50" charset="-128"/>
                <a:ea typeface="HG丸ｺﾞｼｯｸM-PRO" pitchFamily="50" charset="-128"/>
              </a:rPr>
              <a:t>1</a:t>
            </a:r>
            <a:r>
              <a:rPr lang="ja-JP" altLang="en-US" sz="3200" b="1" spc="100" dirty="0">
                <a:latin typeface="HG丸ｺﾞｼｯｸM-PRO" pitchFamily="50" charset="-128"/>
                <a:ea typeface="HG丸ｺﾞｼｯｸM-PRO" pitchFamily="50" charset="-128"/>
              </a:rPr>
              <a:t>億円をもらいました。</a:t>
            </a:r>
          </a:p>
          <a:p>
            <a:pPr marL="72000" indent="360000" eaLnBrk="1" fontAlgn="auto" hangingPunct="1">
              <a:lnSpc>
                <a:spcPts val="4500"/>
              </a:lnSpc>
              <a:spcBef>
                <a:spcPct val="0"/>
              </a:spcBef>
              <a:spcAft>
                <a:spcPts val="0"/>
              </a:spcAft>
              <a:buClr>
                <a:schemeClr val="accent3"/>
              </a:buClr>
              <a:buFont typeface="Wingdings 2"/>
              <a:buNone/>
              <a:defRPr/>
            </a:pPr>
            <a:r>
              <a:rPr lang="ja-JP" altLang="en-US" sz="3200" b="1" spc="100" dirty="0">
                <a:latin typeface="HG丸ｺﾞｼｯｸM-PRO" pitchFamily="50" charset="-128"/>
                <a:ea typeface="HG丸ｺﾞｼｯｸM-PRO" pitchFamily="50" charset="-128"/>
              </a:rPr>
              <a:t>このお祝いに税金はかかるでしょうか。</a:t>
            </a:r>
            <a:endParaRPr lang="ja-JP" altLang="ja-JP" sz="3000" b="1" spc="100" dirty="0">
              <a:latin typeface="HG丸ｺﾞｼｯｸM-PRO" pitchFamily="50" charset="-128"/>
              <a:ea typeface="HG丸ｺﾞｼｯｸM-PRO" pitchFamily="50" charset="-128"/>
            </a:endParaRPr>
          </a:p>
        </p:txBody>
      </p:sp>
      <p:sp>
        <p:nvSpPr>
          <p:cNvPr id="8" name="テキスト ボックス 7"/>
          <p:cNvSpPr txBox="1">
            <a:spLocks noChangeArrowheads="1"/>
          </p:cNvSpPr>
          <p:nvPr/>
        </p:nvSpPr>
        <p:spPr bwMode="auto">
          <a:xfrm>
            <a:off x="1810558" y="4495034"/>
            <a:ext cx="5500688" cy="2000548"/>
          </a:xfrm>
          <a:prstGeom prst="rect">
            <a:avLst/>
          </a:prstGeom>
          <a:noFill/>
          <a:ln w="9525">
            <a:noFill/>
            <a:miter lim="800000"/>
            <a:headEnd/>
            <a:tailEnd/>
          </a:ln>
        </p:spPr>
        <p:txBody>
          <a:bodyPr>
            <a:spAutoFit/>
          </a:bodyPr>
          <a:lstStyle/>
          <a:p>
            <a:pPr algn="ctr" eaLnBrk="1" hangingPunct="1">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税金がかかる</a:t>
            </a:r>
          </a:p>
          <a:p>
            <a:pPr eaLnBrk="1" hangingPunct="1">
              <a:defRPr/>
            </a:pPr>
            <a:r>
              <a:rPr lang="ja-JP" altLang="en-US" sz="8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　　　　　　　　　　　　　 </a:t>
            </a:r>
            <a:r>
              <a:rPr lang="ja-JP" altLang="en-US" sz="1600" b="1" spc="200" dirty="0">
                <a:ln w="6350">
                  <a:noFill/>
                </a:ln>
                <a:latin typeface="メイリオ" pitchFamily="50" charset="-128"/>
                <a:ea typeface="メイリオ" pitchFamily="50" charset="-128"/>
              </a:rPr>
              <a:t>ぞ　う　</a:t>
            </a:r>
            <a:r>
              <a:rPr lang="ja-JP" altLang="en-US" sz="1600" b="1" spc="200" dirty="0" err="1">
                <a:ln w="6350">
                  <a:noFill/>
                </a:ln>
                <a:latin typeface="メイリオ" pitchFamily="50" charset="-128"/>
                <a:ea typeface="メイリオ" pitchFamily="50" charset="-128"/>
              </a:rPr>
              <a:t>よ</a:t>
            </a:r>
            <a:endParaRPr lang="ja-JP" altLang="en-US" sz="1600" b="1" spc="200" dirty="0">
              <a:ln w="6350">
                <a:noFill/>
              </a:ln>
              <a:latin typeface="メイリオ" pitchFamily="50" charset="-128"/>
              <a:ea typeface="メイリオ" pitchFamily="50" charset="-128"/>
            </a:endParaRPr>
          </a:p>
          <a:p>
            <a:pPr algn="ctr" eaLnBrk="1" hangingPunct="1">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（贈与税）</a:t>
            </a:r>
            <a:endParaRPr lang="en-US" altLang="ja-JP"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2" name="正方形/長方形 11"/>
          <p:cNvSpPr/>
          <p:nvPr/>
        </p:nvSpPr>
        <p:spPr>
          <a:xfrm>
            <a:off x="542774" y="3501008"/>
            <a:ext cx="2376264" cy="7920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5400" b="1" dirty="0">
                <a:ln w="6350">
                  <a:solidFill>
                    <a:schemeClr val="bg1"/>
                  </a:solidFill>
                </a:ln>
                <a:solidFill>
                  <a:srgbClr val="FF0000"/>
                </a:solidFill>
                <a:effectLst>
                  <a:outerShdw blurRad="50800" dist="38100" dir="2700000" algn="tl" rotWithShape="0">
                    <a:prstClr val="black">
                      <a:alpha val="40000"/>
                    </a:prstClr>
                  </a:outerShdw>
                </a:effectLst>
                <a:latin typeface="HGPｺﾞｼｯｸE" pitchFamily="50" charset="-128"/>
                <a:ea typeface="HGPｺﾞｼｯｸE" pitchFamily="50" charset="-128"/>
              </a:rPr>
              <a:t>正解</a:t>
            </a:r>
          </a:p>
        </p:txBody>
      </p:sp>
      <p:sp>
        <p:nvSpPr>
          <p:cNvPr id="9" name="タイトル 2"/>
          <p:cNvSpPr>
            <a:spLocks noGrp="1"/>
          </p:cNvSpPr>
          <p:nvPr>
            <p:ph type="title"/>
          </p:nvPr>
        </p:nvSpPr>
        <p:spPr>
          <a:xfrm>
            <a:off x="0" y="-14763"/>
            <a:ext cx="9140400" cy="972000"/>
          </a:xfrm>
          <a:solidFill>
            <a:srgbClr val="0070C0"/>
          </a:solidFill>
        </p:spPr>
        <p:txBody>
          <a:bodyPr anchor="ctr">
            <a:normAutofit/>
          </a:bodyPr>
          <a:lstStyle/>
          <a:p>
            <a:pPr algn="ctr">
              <a:lnSpc>
                <a:spcPts val="42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税金クイズ</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6155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nodeType="afterGroup">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28625" y="3462338"/>
            <a:ext cx="8358188" cy="3062287"/>
          </a:xfrm>
          <a:prstGeom prst="roundRect">
            <a:avLst>
              <a:gd name="adj" fmla="val 10942"/>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3315" name="Rectangle 3"/>
          <p:cNvSpPr>
            <a:spLocks noGrp="1" noChangeArrowheads="1"/>
          </p:cNvSpPr>
          <p:nvPr>
            <p:ph idx="1"/>
          </p:nvPr>
        </p:nvSpPr>
        <p:spPr>
          <a:xfrm>
            <a:off x="263525" y="1371600"/>
            <a:ext cx="8599488" cy="2252663"/>
          </a:xfrm>
        </p:spPr>
        <p:txBody>
          <a:bodyPr/>
          <a:lstStyle/>
          <a:p>
            <a:pPr marL="0" indent="358775" eaLnBrk="1" hangingPunct="1">
              <a:lnSpc>
                <a:spcPct val="150000"/>
              </a:lnSpc>
              <a:buFont typeface="Wingdings 2" panose="05020102010507070707" pitchFamily="18" charset="2"/>
              <a:buNone/>
            </a:pPr>
            <a:r>
              <a:rPr lang="ja-JP" altLang="en-US" sz="3200" b="1">
                <a:latin typeface="HG丸ｺﾞｼｯｸM-PRO" panose="020F0600000000000000" pitchFamily="50" charset="-128"/>
                <a:ea typeface="HG丸ｺﾞｼｯｸM-PRO" panose="020F0600000000000000" pitchFamily="50" charset="-128"/>
              </a:rPr>
              <a:t>宝くじを買ったら、１億円当たりました。</a:t>
            </a:r>
            <a:endParaRPr lang="en-US" altLang="ja-JP" sz="3200" b="1">
              <a:latin typeface="HG丸ｺﾞｼｯｸM-PRO" panose="020F0600000000000000" pitchFamily="50" charset="-128"/>
              <a:ea typeface="HG丸ｺﾞｼｯｸM-PRO" panose="020F0600000000000000" pitchFamily="50" charset="-128"/>
            </a:endParaRPr>
          </a:p>
          <a:p>
            <a:pPr marL="0" indent="358775" eaLnBrk="1" hangingPunct="1">
              <a:lnSpc>
                <a:spcPct val="150000"/>
              </a:lnSpc>
              <a:buFont typeface="Wingdings 2" panose="05020102010507070707" pitchFamily="18" charset="2"/>
              <a:buNone/>
            </a:pPr>
            <a:r>
              <a:rPr lang="ja-JP" altLang="en-US" sz="3200" b="1">
                <a:latin typeface="HG丸ｺﾞｼｯｸM-PRO" panose="020F0600000000000000" pitchFamily="50" charset="-128"/>
                <a:ea typeface="HG丸ｺﾞｼｯｸM-PRO" panose="020F0600000000000000" pitchFamily="50" charset="-128"/>
              </a:rPr>
              <a:t>この当せん金に税金はかかるでしょうか？</a:t>
            </a:r>
            <a:endParaRPr lang="ja-JP" altLang="ja-JP" sz="3200" b="1">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a:spLocks noChangeArrowheads="1"/>
          </p:cNvSpPr>
          <p:nvPr/>
        </p:nvSpPr>
        <p:spPr bwMode="auto">
          <a:xfrm>
            <a:off x="1445676" y="4525014"/>
            <a:ext cx="6408712" cy="1862048"/>
          </a:xfrm>
          <a:prstGeom prst="rect">
            <a:avLst/>
          </a:prstGeom>
          <a:noFill/>
          <a:ln w="9525">
            <a:noFill/>
            <a:miter lim="800000"/>
            <a:headEnd/>
            <a:tailEnd/>
          </a:ln>
        </p:spPr>
        <p:txBody>
          <a:bodyPr>
            <a:spAutoFit/>
          </a:bodyPr>
          <a:lstStyle/>
          <a:p>
            <a:pPr algn="ctr" eaLnBrk="1" hangingPunct="1">
              <a:lnSpc>
                <a:spcPts val="6900"/>
              </a:lnSpc>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税金はかからない</a:t>
            </a:r>
          </a:p>
          <a:p>
            <a:pPr algn="ctr" eaLnBrk="1" hangingPunct="1">
              <a:lnSpc>
                <a:spcPts val="6900"/>
              </a:lnSpc>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（非課税）</a:t>
            </a:r>
            <a:endParaRPr lang="en-US" altLang="ja-JP"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2" name="正方形/長方形 11"/>
          <p:cNvSpPr/>
          <p:nvPr/>
        </p:nvSpPr>
        <p:spPr>
          <a:xfrm>
            <a:off x="542774" y="3501008"/>
            <a:ext cx="2376264" cy="7920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5400" b="1" dirty="0">
                <a:ln w="6350">
                  <a:solidFill>
                    <a:schemeClr val="bg1"/>
                  </a:solidFill>
                </a:ln>
                <a:solidFill>
                  <a:srgbClr val="FF0000"/>
                </a:solidFill>
                <a:effectLst>
                  <a:outerShdw blurRad="50800" dist="38100" dir="2700000" algn="tl" rotWithShape="0">
                    <a:prstClr val="black">
                      <a:alpha val="40000"/>
                    </a:prstClr>
                  </a:outerShdw>
                </a:effectLst>
                <a:latin typeface="HGPｺﾞｼｯｸE" pitchFamily="50" charset="-128"/>
                <a:ea typeface="HGPｺﾞｼｯｸE" pitchFamily="50" charset="-128"/>
              </a:rPr>
              <a:t>正解</a:t>
            </a:r>
          </a:p>
        </p:txBody>
      </p:sp>
      <p:sp>
        <p:nvSpPr>
          <p:cNvPr id="9" name="タイトル 2"/>
          <p:cNvSpPr>
            <a:spLocks noGrp="1"/>
          </p:cNvSpPr>
          <p:nvPr>
            <p:ph type="title"/>
          </p:nvPr>
        </p:nvSpPr>
        <p:spPr>
          <a:xfrm>
            <a:off x="0" y="-14763"/>
            <a:ext cx="9140400" cy="972000"/>
          </a:xfrm>
          <a:solidFill>
            <a:srgbClr val="0070C0"/>
          </a:solidFill>
        </p:spPr>
        <p:txBody>
          <a:bodyPr anchor="ctr">
            <a:normAutofit/>
          </a:bodyPr>
          <a:lstStyle/>
          <a:p>
            <a:pPr algn="ctr">
              <a:lnSpc>
                <a:spcPts val="42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税金クイズ</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8936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nodeType="afterGroup">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28625" y="3462338"/>
            <a:ext cx="8358188" cy="3062287"/>
          </a:xfrm>
          <a:prstGeom prst="roundRect">
            <a:avLst>
              <a:gd name="adj" fmla="val 10942"/>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3315" name="Rectangle 3"/>
          <p:cNvSpPr>
            <a:spLocks noGrp="1" noChangeArrowheads="1"/>
          </p:cNvSpPr>
          <p:nvPr>
            <p:ph idx="1"/>
          </p:nvPr>
        </p:nvSpPr>
        <p:spPr>
          <a:xfrm>
            <a:off x="426028" y="1628800"/>
            <a:ext cx="8360785" cy="1481336"/>
          </a:xfrm>
        </p:spPr>
        <p:txBody>
          <a:bodyPr/>
          <a:lstStyle/>
          <a:p>
            <a:pPr marL="0" indent="358775" eaLnBrk="1" hangingPunct="1">
              <a:lnSpc>
                <a:spcPct val="150000"/>
              </a:lnSpc>
              <a:buFont typeface="Wingdings 2" panose="05020102010507070707" pitchFamily="18" charset="2"/>
              <a:buNone/>
            </a:pPr>
            <a:r>
              <a:rPr lang="ja-JP" altLang="en-US" sz="3200" b="1" dirty="0"/>
              <a:t>現在、何種類の税金があるでしょうか？</a:t>
            </a:r>
            <a:endParaRPr lang="en-US" altLang="ja-JP" sz="3200" b="1"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a:spLocks noChangeArrowheads="1"/>
          </p:cNvSpPr>
          <p:nvPr/>
        </p:nvSpPr>
        <p:spPr bwMode="auto">
          <a:xfrm>
            <a:off x="1445676" y="4525014"/>
            <a:ext cx="6408712" cy="977191"/>
          </a:xfrm>
          <a:prstGeom prst="rect">
            <a:avLst/>
          </a:prstGeom>
          <a:noFill/>
          <a:ln w="9525">
            <a:noFill/>
            <a:miter lim="800000"/>
            <a:headEnd/>
            <a:tailEnd/>
          </a:ln>
        </p:spPr>
        <p:txBody>
          <a:bodyPr>
            <a:spAutoFit/>
          </a:bodyPr>
          <a:lstStyle/>
          <a:p>
            <a:pPr algn="ctr" eaLnBrk="1" hangingPunct="1">
              <a:lnSpc>
                <a:spcPts val="6900"/>
              </a:lnSpc>
              <a:defRPr/>
            </a:pP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約</a:t>
            </a:r>
            <a:r>
              <a:rPr lang="en-US" altLang="ja-JP"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50</a:t>
            </a:r>
            <a:r>
              <a:rPr lang="ja-JP" altLang="en-US"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rPr>
              <a:t>種類</a:t>
            </a:r>
            <a:endParaRPr lang="en-US" altLang="ja-JP" sz="5400" b="1" spc="200" dirty="0">
              <a:ln w="6350">
                <a:solidFill>
                  <a:schemeClr val="bg1"/>
                </a:solidFill>
              </a:ln>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2" name="正方形/長方形 11"/>
          <p:cNvSpPr/>
          <p:nvPr/>
        </p:nvSpPr>
        <p:spPr>
          <a:xfrm>
            <a:off x="542774" y="3501008"/>
            <a:ext cx="2376264" cy="7920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5400" b="1" dirty="0">
                <a:ln w="6350">
                  <a:solidFill>
                    <a:schemeClr val="bg1"/>
                  </a:solidFill>
                </a:ln>
                <a:solidFill>
                  <a:srgbClr val="FF0000"/>
                </a:solidFill>
                <a:effectLst>
                  <a:outerShdw blurRad="50800" dist="38100" dir="2700000" algn="tl" rotWithShape="0">
                    <a:prstClr val="black">
                      <a:alpha val="40000"/>
                    </a:prstClr>
                  </a:outerShdw>
                </a:effectLst>
                <a:latin typeface="HGPｺﾞｼｯｸE" pitchFamily="50" charset="-128"/>
                <a:ea typeface="HGPｺﾞｼｯｸE" pitchFamily="50" charset="-128"/>
              </a:rPr>
              <a:t>正解</a:t>
            </a:r>
          </a:p>
        </p:txBody>
      </p:sp>
      <p:sp>
        <p:nvSpPr>
          <p:cNvPr id="9" name="タイトル 2"/>
          <p:cNvSpPr>
            <a:spLocks noGrp="1"/>
          </p:cNvSpPr>
          <p:nvPr>
            <p:ph type="title"/>
          </p:nvPr>
        </p:nvSpPr>
        <p:spPr>
          <a:xfrm>
            <a:off x="0" y="-14763"/>
            <a:ext cx="9140400" cy="972000"/>
          </a:xfrm>
          <a:solidFill>
            <a:srgbClr val="0070C0"/>
          </a:solidFill>
        </p:spPr>
        <p:txBody>
          <a:bodyPr anchor="ctr">
            <a:normAutofit/>
          </a:bodyPr>
          <a:lstStyle/>
          <a:p>
            <a:pPr algn="ctr">
              <a:lnSpc>
                <a:spcPts val="42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税金クイズ</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4029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nodeType="afterGroup">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302" name="Rectangle 5"/>
          <p:cNvSpPr>
            <a:spLocks noChangeArrowheads="1"/>
          </p:cNvSpPr>
          <p:nvPr/>
        </p:nvSpPr>
        <p:spPr bwMode="auto">
          <a:xfrm>
            <a:off x="3418693" y="2393352"/>
            <a:ext cx="5473787"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種類と分類</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消費税の旅</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消費税率の国際比較</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「税」の種類</a:t>
            </a:r>
            <a:endPar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472531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897563" y="1233488"/>
            <a:ext cx="2952750" cy="4572000"/>
          </a:xfrm>
          <a:prstGeom prst="roundRect">
            <a:avLst>
              <a:gd name="adj" fmla="val 2000"/>
            </a:avLst>
          </a:prstGeom>
          <a:solidFill>
            <a:srgbClr val="0070C0">
              <a:alpha val="30000"/>
            </a:srgbClr>
          </a:solidFill>
          <a:ln w="571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間接税</a:t>
            </a:r>
          </a:p>
        </p:txBody>
      </p:sp>
      <p:sp>
        <p:nvSpPr>
          <p:cNvPr id="19" name="角丸四角形 18"/>
          <p:cNvSpPr/>
          <p:nvPr/>
        </p:nvSpPr>
        <p:spPr>
          <a:xfrm>
            <a:off x="2690813" y="1233488"/>
            <a:ext cx="3167062" cy="4572000"/>
          </a:xfrm>
          <a:prstGeom prst="roundRect">
            <a:avLst>
              <a:gd name="adj" fmla="val 2000"/>
            </a:avLst>
          </a:prstGeom>
          <a:solidFill>
            <a:srgbClr val="FF3300">
              <a:alpha val="20000"/>
            </a:srgbClr>
          </a:solidFill>
          <a:ln w="571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直接税</a:t>
            </a:r>
          </a:p>
        </p:txBody>
      </p:sp>
      <p:sp>
        <p:nvSpPr>
          <p:cNvPr id="11" name="角丸四角形 10"/>
          <p:cNvSpPr/>
          <p:nvPr/>
        </p:nvSpPr>
        <p:spPr>
          <a:xfrm>
            <a:off x="363538" y="1857375"/>
            <a:ext cx="2232025" cy="1439863"/>
          </a:xfrm>
          <a:prstGeom prst="roundRect">
            <a:avLst>
              <a:gd name="adj" fmla="val 8997"/>
            </a:avLst>
          </a:prstGeom>
          <a:solidFill>
            <a:srgbClr val="008000"/>
          </a:solid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国　税</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3" name="角丸四角形 12"/>
          <p:cNvSpPr/>
          <p:nvPr/>
        </p:nvSpPr>
        <p:spPr>
          <a:xfrm>
            <a:off x="2714625" y="1857375"/>
            <a:ext cx="6121400" cy="1439863"/>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所得税、復興特別所得税、消費税、酒税、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法人税、相続税、　　　　たばこ税、揮発油税、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贈与税、森林環境税等　</a:t>
            </a:r>
            <a:r>
              <a:rPr lang="ja-JP" altLang="en-US" sz="2000" b="1">
                <a:solidFill>
                  <a:schemeClr val="tx1"/>
                </a:solidFill>
                <a:latin typeface="HG丸ｺﾞｼｯｸM-PRO" pitchFamily="50" charset="-128"/>
                <a:ea typeface="HG丸ｺﾞｼｯｸM-PRO" pitchFamily="50" charset="-128"/>
              </a:rPr>
              <a:t>　印紙税</a:t>
            </a:r>
            <a:r>
              <a:rPr lang="ja-JP" altLang="en-US" sz="2000" b="1" dirty="0">
                <a:solidFill>
                  <a:schemeClr val="tx1"/>
                </a:solidFill>
                <a:latin typeface="HG丸ｺﾞｼｯｸM-PRO" pitchFamily="50" charset="-128"/>
                <a:ea typeface="HG丸ｺﾞｼｯｸM-PRO" pitchFamily="50" charset="-128"/>
              </a:rPr>
              <a:t>等</a:t>
            </a:r>
          </a:p>
        </p:txBody>
      </p:sp>
      <p:sp>
        <p:nvSpPr>
          <p:cNvPr id="14" name="角丸四角形 13"/>
          <p:cNvSpPr/>
          <p:nvPr/>
        </p:nvSpPr>
        <p:spPr>
          <a:xfrm>
            <a:off x="1047750" y="3411538"/>
            <a:ext cx="1547813" cy="1152525"/>
          </a:xfrm>
          <a:prstGeom prst="roundRect">
            <a:avLst>
              <a:gd name="adj" fmla="val 7080"/>
            </a:avLst>
          </a:prstGeom>
          <a:solidFill>
            <a:srgbClr val="FF0000"/>
          </a:solidFill>
          <a:ln w="571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県 税</a:t>
            </a:r>
            <a:endParaRPr lang="en-US" altLang="ja-JP"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0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5" name="角丸四角形 14"/>
          <p:cNvSpPr/>
          <p:nvPr/>
        </p:nvSpPr>
        <p:spPr>
          <a:xfrm>
            <a:off x="1047750" y="4635500"/>
            <a:ext cx="1547813" cy="1152525"/>
          </a:xfrm>
          <a:prstGeom prst="roundRect">
            <a:avLst>
              <a:gd name="adj" fmla="val 5778"/>
            </a:avLst>
          </a:prstGeom>
          <a:solidFill>
            <a:srgbClr val="C00000"/>
          </a:solidFill>
          <a:ln w="571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市町村税</a:t>
            </a:r>
            <a:endParaRPr lang="en-US" altLang="ja-JP"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6" name="角丸四角形 15"/>
          <p:cNvSpPr/>
          <p:nvPr/>
        </p:nvSpPr>
        <p:spPr>
          <a:xfrm>
            <a:off x="354013" y="3425825"/>
            <a:ext cx="611187" cy="2376488"/>
          </a:xfrm>
          <a:prstGeom prst="roundRect">
            <a:avLst>
              <a:gd name="adj" fmla="val 12284"/>
            </a:avLst>
          </a:prstGeom>
          <a:solidFill>
            <a:srgbClr val="0070C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地方税</a:t>
            </a:r>
          </a:p>
        </p:txBody>
      </p:sp>
      <p:sp>
        <p:nvSpPr>
          <p:cNvPr id="17" name="角丸四角形 16"/>
          <p:cNvSpPr/>
          <p:nvPr/>
        </p:nvSpPr>
        <p:spPr>
          <a:xfrm>
            <a:off x="2714625" y="3411538"/>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県民税、事業税、　　　　 地方消費税、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自動車税、鉱区税等　　　 県たばこ税等</a:t>
            </a:r>
          </a:p>
        </p:txBody>
      </p:sp>
      <p:sp>
        <p:nvSpPr>
          <p:cNvPr id="18" name="角丸四角形 17"/>
          <p:cNvSpPr/>
          <p:nvPr/>
        </p:nvSpPr>
        <p:spPr>
          <a:xfrm>
            <a:off x="2714625" y="4635500"/>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市町村民税、固定資産税、市町村たばこ税、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軽自動車税等　　　　　　 入湯税等</a:t>
            </a:r>
          </a:p>
        </p:txBody>
      </p:sp>
      <p:sp>
        <p:nvSpPr>
          <p:cNvPr id="26" name="正方形/長方形 25"/>
          <p:cNvSpPr/>
          <p:nvPr/>
        </p:nvSpPr>
        <p:spPr>
          <a:xfrm>
            <a:off x="2124075" y="5949950"/>
            <a:ext cx="48958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b="1" spc="200" dirty="0">
                <a:solidFill>
                  <a:schemeClr val="tx1"/>
                </a:solidFill>
                <a:latin typeface="メイリオ" panose="020B0604030504040204" pitchFamily="50" charset="-128"/>
                <a:ea typeface="メイリオ" panose="020B0604030504040204" pitchFamily="50" charset="-128"/>
              </a:rPr>
              <a:t>合計　約</a:t>
            </a:r>
            <a:r>
              <a:rPr lang="en-US" altLang="ja-JP" sz="3200" b="1" spc="200" dirty="0">
                <a:solidFill>
                  <a:schemeClr val="tx1"/>
                </a:solidFill>
                <a:latin typeface="メイリオ" panose="020B0604030504040204" pitchFamily="50" charset="-128"/>
                <a:ea typeface="メイリオ" panose="020B0604030504040204" pitchFamily="50" charset="-128"/>
              </a:rPr>
              <a:t>50</a:t>
            </a:r>
            <a:r>
              <a:rPr lang="ja-JP" altLang="en-US" sz="3200" b="1" spc="200" dirty="0">
                <a:solidFill>
                  <a:schemeClr val="tx1"/>
                </a:solidFill>
                <a:latin typeface="メイリオ" panose="020B0604030504040204" pitchFamily="50" charset="-128"/>
                <a:ea typeface="メイリオ" panose="020B0604030504040204" pitchFamily="50" charset="-128"/>
              </a:rPr>
              <a:t>種類</a:t>
            </a:r>
          </a:p>
        </p:txBody>
      </p:sp>
      <p:sp>
        <p:nvSpPr>
          <p:cNvPr id="21" name="正方形/長方形 20"/>
          <p:cNvSpPr/>
          <p:nvPr/>
        </p:nvSpPr>
        <p:spPr>
          <a:xfrm>
            <a:off x="544513" y="2613025"/>
            <a:ext cx="187007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a:t>
            </a:r>
            <a:r>
              <a:rPr lang="en-US" altLang="ja-JP" b="1" spc="100" dirty="0">
                <a:solidFill>
                  <a:schemeClr val="bg1"/>
                </a:solidFill>
                <a:latin typeface="メイリオ" panose="020B0604030504040204" pitchFamily="50" charset="-128"/>
                <a:ea typeface="メイリオ" panose="020B0604030504040204" pitchFamily="50" charset="-128"/>
              </a:rPr>
              <a:t>24</a:t>
            </a:r>
            <a:r>
              <a:rPr lang="ja-JP" altLang="en-US" b="1" spc="100" dirty="0">
                <a:solidFill>
                  <a:schemeClr val="bg1"/>
                </a:solidFill>
                <a:latin typeface="メイリオ" panose="020B0604030504040204" pitchFamily="50" charset="-128"/>
                <a:ea typeface="メイリオ" panose="020B0604030504040204" pitchFamily="50" charset="-128"/>
              </a:rPr>
              <a:t>種類</a:t>
            </a:r>
            <a:r>
              <a:rPr lang="ja-JP" altLang="en-US" b="1" dirty="0">
                <a:solidFill>
                  <a:schemeClr val="bg1"/>
                </a:solidFill>
                <a:latin typeface="メイリオ" panose="020B0604030504040204" pitchFamily="50" charset="-128"/>
                <a:ea typeface="メイリオ" panose="020B0604030504040204" pitchFamily="50" charset="-128"/>
              </a:rPr>
              <a:t>）</a:t>
            </a:r>
          </a:p>
        </p:txBody>
      </p:sp>
      <p:sp>
        <p:nvSpPr>
          <p:cNvPr id="22" name="正方形/長方形 21"/>
          <p:cNvSpPr/>
          <p:nvPr/>
        </p:nvSpPr>
        <p:spPr>
          <a:xfrm>
            <a:off x="830263" y="4002088"/>
            <a:ext cx="20320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00" b="1" dirty="0">
                <a:solidFill>
                  <a:schemeClr val="bg1"/>
                </a:solidFill>
                <a:latin typeface="メイリオ" panose="020B0604030504040204" pitchFamily="50" charset="-128"/>
                <a:ea typeface="メイリオ" panose="020B0604030504040204" pitchFamily="50" charset="-128"/>
              </a:rPr>
              <a:t>（</a:t>
            </a:r>
            <a:r>
              <a:rPr lang="ja-JP" altLang="en-US" sz="1800" b="1" spc="100" dirty="0">
                <a:solidFill>
                  <a:schemeClr val="bg1"/>
                </a:solidFill>
                <a:latin typeface="メイリオ" panose="020B0604030504040204" pitchFamily="50" charset="-128"/>
                <a:ea typeface="メイリオ" panose="020B0604030504040204" pitchFamily="50" charset="-128"/>
              </a:rPr>
              <a:t>約</a:t>
            </a:r>
            <a:r>
              <a:rPr lang="en-US" altLang="ja-JP" sz="1800" b="1" spc="100" dirty="0">
                <a:solidFill>
                  <a:schemeClr val="bg1"/>
                </a:solidFill>
                <a:latin typeface="メイリオ" panose="020B0604030504040204" pitchFamily="50" charset="-128"/>
                <a:ea typeface="メイリオ" panose="020B0604030504040204" pitchFamily="50" charset="-128"/>
              </a:rPr>
              <a:t>16</a:t>
            </a:r>
            <a:r>
              <a:rPr lang="ja-JP" altLang="en-US" sz="1800" b="1" spc="100" dirty="0">
                <a:solidFill>
                  <a:schemeClr val="bg1"/>
                </a:solidFill>
                <a:latin typeface="メイリオ" panose="020B0604030504040204" pitchFamily="50" charset="-128"/>
                <a:ea typeface="メイリオ" panose="020B0604030504040204" pitchFamily="50" charset="-128"/>
              </a:rPr>
              <a:t>種類</a:t>
            </a:r>
            <a:r>
              <a:rPr lang="ja-JP" altLang="en-US" sz="1800" b="1" dirty="0">
                <a:solidFill>
                  <a:schemeClr val="bg1"/>
                </a:solidFill>
                <a:latin typeface="メイリオ" panose="020B0604030504040204" pitchFamily="50" charset="-128"/>
                <a:ea typeface="メイリオ" panose="020B0604030504040204" pitchFamily="50" charset="-128"/>
              </a:rPr>
              <a:t>）</a:t>
            </a:r>
          </a:p>
        </p:txBody>
      </p:sp>
      <p:sp>
        <p:nvSpPr>
          <p:cNvPr id="23" name="正方形/長方形 22"/>
          <p:cNvSpPr/>
          <p:nvPr/>
        </p:nvSpPr>
        <p:spPr>
          <a:xfrm>
            <a:off x="785813" y="5211763"/>
            <a:ext cx="2030412"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00" b="1" dirty="0">
                <a:solidFill>
                  <a:schemeClr val="bg1"/>
                </a:solidFill>
                <a:latin typeface="メイリオ" panose="020B0604030504040204" pitchFamily="50" charset="-128"/>
                <a:ea typeface="メイリオ" panose="020B0604030504040204" pitchFamily="50" charset="-128"/>
              </a:rPr>
              <a:t>（</a:t>
            </a:r>
            <a:r>
              <a:rPr lang="ja-JP" altLang="en-US" sz="1800" b="1" spc="100" dirty="0">
                <a:solidFill>
                  <a:schemeClr val="bg1"/>
                </a:solidFill>
                <a:latin typeface="メイリオ" panose="020B0604030504040204" pitchFamily="50" charset="-128"/>
                <a:ea typeface="メイリオ" panose="020B0604030504040204" pitchFamily="50" charset="-128"/>
              </a:rPr>
              <a:t>約</a:t>
            </a:r>
            <a:r>
              <a:rPr lang="en-US" altLang="ja-JP" sz="1800" b="1" spc="100" dirty="0">
                <a:solidFill>
                  <a:schemeClr val="bg1"/>
                </a:solidFill>
                <a:latin typeface="メイリオ" panose="020B0604030504040204" pitchFamily="50" charset="-128"/>
                <a:ea typeface="メイリオ" panose="020B0604030504040204" pitchFamily="50" charset="-128"/>
              </a:rPr>
              <a:t>13</a:t>
            </a:r>
            <a:r>
              <a:rPr lang="ja-JP" altLang="en-US" sz="1800" b="1" spc="100" dirty="0">
                <a:solidFill>
                  <a:schemeClr val="bg1"/>
                </a:solidFill>
                <a:latin typeface="メイリオ" panose="020B0604030504040204" pitchFamily="50" charset="-128"/>
                <a:ea typeface="メイリオ" panose="020B0604030504040204" pitchFamily="50" charset="-128"/>
              </a:rPr>
              <a:t>種類</a:t>
            </a:r>
            <a:r>
              <a:rPr lang="ja-JP" altLang="en-US" sz="1800" b="1" dirty="0">
                <a:solidFill>
                  <a:schemeClr val="bg1"/>
                </a:solidFill>
                <a:latin typeface="メイリオ" panose="020B0604030504040204" pitchFamily="50" charset="-128"/>
                <a:ea typeface="メイリオ" panose="020B0604030504040204" pitchFamily="50" charset="-128"/>
              </a:rPr>
              <a:t>）</a:t>
            </a:r>
          </a:p>
        </p:txBody>
      </p:sp>
      <p:sp>
        <p:nvSpPr>
          <p:cNvPr id="24"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種類と分類</a:t>
            </a:r>
            <a:endParaRPr kumimoji="1" lang="ja-JP" altLang="en-US" sz="36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4580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mph" presetSubtype="0" fill="hold" grpId="1" nodeType="clickEffect">
                                  <p:stCondLst>
                                    <p:cond delay="0"/>
                                  </p:stCondLst>
                                  <p:childTnLst>
                                    <p:animEffect transition="out" filter="fade">
                                      <p:cBhvr>
                                        <p:cTn id="59" dur="500" tmFilter="0, 0; .2, .5; .8, .5; 1, 0"/>
                                        <p:tgtEl>
                                          <p:spTgt spid="19"/>
                                        </p:tgtEl>
                                      </p:cBhvr>
                                    </p:animEffect>
                                    <p:animScale>
                                      <p:cBhvr>
                                        <p:cTn id="60" dur="250" autoRev="1" fill="hold"/>
                                        <p:tgtEl>
                                          <p:spTgt spid="19"/>
                                        </p:tgtEl>
                                      </p:cBhvr>
                                      <p:by x="105000" y="105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mph" presetSubtype="0" fill="hold" grpId="1" nodeType="click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nodeType="afterGroup">
                            <p:stCondLst>
                              <p:cond delay="500"/>
                            </p:stCondLst>
                            <p:childTnLst>
                              <p:par>
                                <p:cTn id="74" presetID="26" presetClass="emph" presetSubtype="0" fill="hold" grpId="1" nodeType="afterEffect">
                                  <p:stCondLst>
                                    <p:cond delay="0"/>
                                  </p:stCondLst>
                                  <p:childTnLst>
                                    <p:animEffect transition="out" filter="fade">
                                      <p:cBhvr>
                                        <p:cTn id="75" dur="500" tmFilter="0, 0; .2, .5; .8, .5; 1, 0"/>
                                        <p:tgtEl>
                                          <p:spTgt spid="26"/>
                                        </p:tgtEl>
                                      </p:cBhvr>
                                    </p:animEffect>
                                    <p:animScale>
                                      <p:cBhvr>
                                        <p:cTn id="76" dur="250" autoRev="1" fill="hold"/>
                                        <p:tgtEl>
                                          <p:spTgt spid="26"/>
                                        </p:tgtEl>
                                      </p:cBhvr>
                                      <p:by x="105000" y="105000"/>
                                    </p:animScale>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9" grpId="0" animBg="1"/>
      <p:bldP spid="19" grpId="1" animBg="1"/>
      <p:bldP spid="11" grpId="0" animBg="1"/>
      <p:bldP spid="13" grpId="0" animBg="1"/>
      <p:bldP spid="14" grpId="0" animBg="1"/>
      <p:bldP spid="15" grpId="0" animBg="1"/>
      <p:bldP spid="16" grpId="0" animBg="1"/>
      <p:bldP spid="17" grpId="0" animBg="1"/>
      <p:bldP spid="18" grpId="0" animBg="1"/>
      <p:bldP spid="26" grpId="0"/>
      <p:bldP spid="26" grpId="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bwMode="auto">
          <a:xfrm>
            <a:off x="147000" y="2009676"/>
            <a:ext cx="8820000" cy="4573808"/>
          </a:xfrm>
          <a:prstGeom prst="rect">
            <a:avLst/>
          </a:prstGeom>
          <a:solidFill>
            <a:srgbClr val="FFFFCC"/>
          </a:solidFill>
          <a:ln w="12700" cap="flat" cmpd="sng" algn="ctr">
            <a:noFill/>
            <a:prstDash val="solid"/>
            <a:miter lim="800000"/>
          </a:ln>
          <a:effectLst/>
        </p:spPr>
        <p:txBody>
          <a:bodyPr anchor="ctr"/>
          <a:lstStyle/>
          <a:p>
            <a:pPr marL="153035" indent="-153035">
              <a:lnSpc>
                <a:spcPts val="2500"/>
              </a:lnSpc>
              <a:spcAft>
                <a:spcPts val="0"/>
              </a:spcAft>
              <a:defRPr/>
            </a:pPr>
            <a:r>
              <a:rPr lang="ja-JP" sz="1200" b="1" kern="100" dirty="0">
                <a:solidFill>
                  <a:srgbClr val="000000"/>
                </a:solidFill>
                <a:latin typeface="ＭＳ 明朝" panose="02020609040205080304" pitchFamily="17" charset="-128"/>
                <a:ea typeface="HG丸ｺﾞｼｯｸM-PRO" panose="020F0600000000000000" pitchFamily="50" charset="-128"/>
                <a:cs typeface="Times New Roman" panose="02020603050405020304" pitchFamily="18" charset="0"/>
              </a:rPr>
              <a:t>　　</a:t>
            </a:r>
            <a:endParaRPr 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4" name="グループ化 3"/>
          <p:cNvGrpSpPr/>
          <p:nvPr/>
        </p:nvGrpSpPr>
        <p:grpSpPr>
          <a:xfrm>
            <a:off x="6696883" y="4424288"/>
            <a:ext cx="2051581" cy="1200887"/>
            <a:chOff x="9063462" y="4128828"/>
            <a:chExt cx="2735441" cy="1601182"/>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2421" y="4128828"/>
              <a:ext cx="1806482" cy="1601182"/>
            </a:xfrm>
            <a:prstGeom prst="rect">
              <a:avLst/>
            </a:prstGeom>
            <a:ln w="6350">
              <a:noFill/>
            </a:ln>
          </p:spPr>
        </p:pic>
        <p:sp>
          <p:nvSpPr>
            <p:cNvPr id="19" name="右矢印 18"/>
            <p:cNvSpPr/>
            <p:nvPr/>
          </p:nvSpPr>
          <p:spPr>
            <a:xfrm rot="1972319">
              <a:off x="9063462" y="4129110"/>
              <a:ext cx="778862" cy="7901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pSp>
      <p:pic>
        <p:nvPicPr>
          <p:cNvPr id="21" name="図 20" descr="zaimu_Illust-2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055" y="4318152"/>
            <a:ext cx="2194907" cy="1343096"/>
          </a:xfrm>
          <a:prstGeom prst="rect">
            <a:avLst/>
          </a:prstGeom>
        </p:spPr>
      </p:pic>
      <p:grpSp>
        <p:nvGrpSpPr>
          <p:cNvPr id="3" name="グループ化 2"/>
          <p:cNvGrpSpPr/>
          <p:nvPr/>
        </p:nvGrpSpPr>
        <p:grpSpPr>
          <a:xfrm>
            <a:off x="2602985" y="3887761"/>
            <a:ext cx="3870831" cy="1800200"/>
            <a:chOff x="3585562" y="3299470"/>
            <a:chExt cx="5161108" cy="1940058"/>
          </a:xfrm>
        </p:grpSpPr>
        <p:pic>
          <p:nvPicPr>
            <p:cNvPr id="24" name="図 23" descr="zaimu_Illust-3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1938" y="3299470"/>
              <a:ext cx="3994732" cy="1940058"/>
            </a:xfrm>
            <a:prstGeom prst="rect">
              <a:avLst/>
            </a:prstGeom>
          </p:spPr>
        </p:pic>
        <p:sp>
          <p:nvSpPr>
            <p:cNvPr id="25" name="右矢印 24"/>
            <p:cNvSpPr/>
            <p:nvPr/>
          </p:nvSpPr>
          <p:spPr>
            <a:xfrm rot="19709688">
              <a:off x="3585562" y="3755327"/>
              <a:ext cx="778863" cy="7901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pSp>
      <p:sp>
        <p:nvSpPr>
          <p:cNvPr id="22" name="タイトル 2"/>
          <p:cNvSpPr txBox="1">
            <a:spLocks/>
          </p:cNvSpPr>
          <p:nvPr/>
        </p:nvSpPr>
        <p:spPr>
          <a:xfrm>
            <a:off x="0" y="2"/>
            <a:ext cx="9140400" cy="972000"/>
          </a:xfrm>
          <a:prstGeom prst="rect">
            <a:avLst/>
          </a:prstGeom>
          <a:solidFill>
            <a:srgbClr val="0070C0"/>
          </a:solidFill>
        </p:spPr>
        <p:txBody>
          <a:bodyPr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rPr>
              <a:t>消費税の旅</a:t>
            </a:r>
            <a:endParaRPr lang="ja-JP" altLang="en-US" sz="3600" b="0" dirty="0">
              <a:latin typeface="メイリオ" panose="020B0604030504040204" pitchFamily="50" charset="-128"/>
              <a:ea typeface="メイリオ" panose="020B0604030504040204" pitchFamily="50" charset="-128"/>
            </a:endParaRPr>
          </a:p>
        </p:txBody>
      </p:sp>
      <p:sp>
        <p:nvSpPr>
          <p:cNvPr id="29" name="Rectangle 3"/>
          <p:cNvSpPr>
            <a:spLocks noChangeArrowheads="1"/>
          </p:cNvSpPr>
          <p:nvPr/>
        </p:nvSpPr>
        <p:spPr bwMode="auto">
          <a:xfrm>
            <a:off x="147000" y="1281540"/>
            <a:ext cx="658772" cy="720000"/>
          </a:xfrm>
          <a:prstGeom prst="rect">
            <a:avLst/>
          </a:prstGeom>
          <a:solidFill>
            <a:srgbClr val="808000"/>
          </a:solidFill>
          <a:ln>
            <a:noFill/>
          </a:ln>
          <a:effec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en-US"/>
          </a:p>
        </p:txBody>
      </p:sp>
      <p:sp>
        <p:nvSpPr>
          <p:cNvPr id="33" name="テキスト ボックス 35"/>
          <p:cNvSpPr txBox="1">
            <a:spLocks noChangeArrowheads="1"/>
          </p:cNvSpPr>
          <p:nvPr/>
        </p:nvSpPr>
        <p:spPr bwMode="auto">
          <a:xfrm>
            <a:off x="393063" y="1287890"/>
            <a:ext cx="8571425" cy="702000"/>
          </a:xfrm>
          <a:prstGeom prst="rect">
            <a:avLst/>
          </a:prstGeom>
          <a:solidFill>
            <a:srgbClr val="92D050"/>
          </a:solidFill>
          <a:ln w="9525">
            <a:solidFill>
              <a:srgbClr val="92D050"/>
            </a:solidFill>
            <a:miter lim="800000"/>
            <a:headEnd/>
            <a:tailEnd/>
          </a:ln>
        </p:spPr>
        <p:txBody>
          <a:bodyPr tIns="0" bIns="36000"/>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en-US"/>
          </a:p>
        </p:txBody>
      </p:sp>
      <p:sp>
        <p:nvSpPr>
          <p:cNvPr id="34" name="テキスト ボックス 33"/>
          <p:cNvSpPr txBox="1"/>
          <p:nvPr/>
        </p:nvSpPr>
        <p:spPr>
          <a:xfrm>
            <a:off x="411941" y="1430361"/>
            <a:ext cx="8192507" cy="523220"/>
          </a:xfrm>
          <a:prstGeom prst="rect">
            <a:avLst/>
          </a:prstGeom>
          <a:noFill/>
        </p:spPr>
        <p:txBody>
          <a:bodyPr wrap="square" rtlCol="0">
            <a:spAutoFit/>
          </a:bodyPr>
          <a:lstStyle/>
          <a:p>
            <a:r>
              <a:rPr lang="ja-JP" altLang="en-US" sz="2800" b="1" dirty="0">
                <a:solidFill>
                  <a:schemeClr val="bg1"/>
                </a:solidFill>
                <a:latin typeface="メイリオ" panose="020B0604030504040204" pitchFamily="50" charset="-128"/>
                <a:ea typeface="メイリオ" panose="020B0604030504040204" pitchFamily="50" charset="-128"/>
              </a:rPr>
              <a:t>消費税はどのようにして納められるのでしょう</a:t>
            </a:r>
          </a:p>
        </p:txBody>
      </p:sp>
      <p:sp>
        <p:nvSpPr>
          <p:cNvPr id="35" name="正方形/長方形 34"/>
          <p:cNvSpPr>
            <a:spLocks noChangeArrowheads="1"/>
          </p:cNvSpPr>
          <p:nvPr/>
        </p:nvSpPr>
        <p:spPr bwMode="auto">
          <a:xfrm>
            <a:off x="1518608" y="2446833"/>
            <a:ext cx="2753887" cy="106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お店で代金と</a:t>
            </a:r>
            <a:endParaRPr lang="en-US" altLang="ja-JP" sz="2800" b="1" dirty="0">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一緒に支払う</a:t>
            </a:r>
          </a:p>
        </p:txBody>
      </p:sp>
      <p:sp>
        <p:nvSpPr>
          <p:cNvPr id="36" name="正方形/長方形 35"/>
          <p:cNvSpPr>
            <a:spLocks noChangeArrowheads="1"/>
          </p:cNvSpPr>
          <p:nvPr/>
        </p:nvSpPr>
        <p:spPr bwMode="auto">
          <a:xfrm>
            <a:off x="5282698" y="2511174"/>
            <a:ext cx="3471228" cy="106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預かった消費税を</a:t>
            </a:r>
            <a:endParaRPr lang="en-US" altLang="ja-JP" sz="2800" b="1" dirty="0">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計算して納める。</a:t>
            </a:r>
          </a:p>
        </p:txBody>
      </p:sp>
    </p:spTree>
    <p:custDataLst>
      <p:tags r:id="rId1"/>
    </p:custDataLst>
    <p:extLst>
      <p:ext uri="{BB962C8B-B14F-4D97-AF65-F5344CB8AC3E}">
        <p14:creationId xmlns:p14="http://schemas.microsoft.com/office/powerpoint/2010/main" val="423294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0.1|0"/>
</p:tagLst>
</file>

<file path=ppt/tags/tag2.xml><?xml version="1.0" encoding="utf-8"?>
<p:tagLst xmlns:a="http://schemas.openxmlformats.org/drawingml/2006/main" xmlns:r="http://schemas.openxmlformats.org/officeDocument/2006/relationships" xmlns:p="http://schemas.openxmlformats.org/presentationml/2006/main">
  <p:tag name="TIMING" val="|0|0|0.1|0"/>
</p:tagLst>
</file>

<file path=ppt/tags/tag3.xml><?xml version="1.0" encoding="utf-8"?>
<p:tagLst xmlns:a="http://schemas.openxmlformats.org/drawingml/2006/main" xmlns:r="http://schemas.openxmlformats.org/officeDocument/2006/relationships" xmlns:p="http://schemas.openxmlformats.org/presentationml/2006/main">
  <p:tag name="TIMING" val="|0|0|0.1|0"/>
</p:tagLst>
</file>

<file path=ppt/tags/tag4.xml><?xml version="1.0" encoding="utf-8"?>
<p:tagLst xmlns:a="http://schemas.openxmlformats.org/drawingml/2006/main" xmlns:r="http://schemas.openxmlformats.org/officeDocument/2006/relationships" xmlns:p="http://schemas.openxmlformats.org/presentationml/2006/main">
  <p:tag name="TIMING" val="|0|0|0.1|0"/>
</p:tagLst>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d2c55beaba98c6a601792970750815aa">
  <xsd:schema xmlns:xsd="http://www.w3.org/2001/XMLSchema" xmlns:xs="http://www.w3.org/2001/XMLSchema" xmlns:p="http://schemas.microsoft.com/office/2006/metadata/properties" xmlns:ns2="8fe4d1f7-9dac-473b-bde5-951e1cbc35f9" targetNamespace="http://schemas.microsoft.com/office/2006/metadata/properties" ma:root="true" ma:fieldsID="8124583d94efbedee1f4180b0f527f5c"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E80D5C-C05A-4A80-8ACC-6A1D8D9FAFEA}">
  <ds:schemaRef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elements/1.1/"/>
    <ds:schemaRef ds:uri="8fe4d1f7-9dac-473b-bde5-951e1cbc35f9"/>
    <ds:schemaRef ds:uri="http://purl.org/dc/dcmitype/"/>
    <ds:schemaRef ds:uri="http://purl.org/dc/terms/"/>
  </ds:schemaRefs>
</ds:datastoreItem>
</file>

<file path=customXml/itemProps2.xml><?xml version="1.0" encoding="utf-8"?>
<ds:datastoreItem xmlns:ds="http://schemas.openxmlformats.org/officeDocument/2006/customXml" ds:itemID="{57B893F3-7D62-4EA1-AD92-9AB220EA8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57872D-ED15-4180-A069-48D0A19847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55057</TotalTime>
  <Words>5223</Words>
  <Application>Microsoft Office PowerPoint</Application>
  <PresentationFormat>画面に合わせる (4:3)</PresentationFormat>
  <Paragraphs>466</Paragraphs>
  <Slides>37</Slides>
  <Notes>37</Notes>
  <HiddenSlides>0</HiddenSlides>
  <MMClips>0</MMClips>
  <ScaleCrop>false</ScaleCrop>
  <HeadingPairs>
    <vt:vector size="8" baseType="variant">
      <vt:variant>
        <vt:lpstr>使用されているフォント</vt:lpstr>
      </vt:variant>
      <vt:variant>
        <vt:i4>18</vt:i4>
      </vt:variant>
      <vt:variant>
        <vt:lpstr>テーマ</vt:lpstr>
      </vt:variant>
      <vt:variant>
        <vt:i4>1</vt:i4>
      </vt:variant>
      <vt:variant>
        <vt:lpstr>埋め込まれた OLE サーバー</vt:lpstr>
      </vt:variant>
      <vt:variant>
        <vt:i4>1</vt:i4>
      </vt:variant>
      <vt:variant>
        <vt:lpstr>スライド タイトル</vt:lpstr>
      </vt:variant>
      <vt:variant>
        <vt:i4>37</vt:i4>
      </vt:variant>
    </vt:vector>
  </HeadingPairs>
  <TitlesOfParts>
    <vt:vector size="57" baseType="lpstr">
      <vt:lpstr>BIZ UDPゴシック</vt:lpstr>
      <vt:lpstr>HGPｺﾞｼｯｸE</vt:lpstr>
      <vt:lpstr>HGPｺﾞｼｯｸM</vt:lpstr>
      <vt:lpstr>HGSｺﾞｼｯｸE</vt:lpstr>
      <vt:lpstr>HG丸ｺﾞｼｯｸM-PRO</vt:lpstr>
      <vt:lpstr>HG創英角ﾎﾟｯﾌﾟ体</vt:lpstr>
      <vt:lpstr>ＭＳ Ｐゴシック</vt:lpstr>
      <vt:lpstr>ＭＳ ゴシック</vt:lpstr>
      <vt:lpstr>ＭＳ 明朝</vt:lpstr>
      <vt:lpstr>メイリオ</vt:lpstr>
      <vt:lpstr>游ゴシック</vt:lpstr>
      <vt:lpstr>Arial</vt:lpstr>
      <vt:lpstr>Arial Black</vt:lpstr>
      <vt:lpstr>Calibri</vt:lpstr>
      <vt:lpstr>Tahoma</vt:lpstr>
      <vt:lpstr>Times New Roman</vt:lpstr>
      <vt:lpstr>Wingdings</vt:lpstr>
      <vt:lpstr>Wingdings 2</vt:lpstr>
      <vt:lpstr>1_デザインの設定</vt:lpstr>
      <vt:lpstr>Image</vt:lpstr>
      <vt:lpstr>PowerPoint プレゼンテーション</vt:lpstr>
      <vt:lpstr>税金クイズ</vt:lpstr>
      <vt:lpstr>税金クイズ</vt:lpstr>
      <vt:lpstr>税金クイズ</vt:lpstr>
      <vt:lpstr>税金クイズ</vt:lpstr>
      <vt:lpstr>税金クイズ</vt:lpstr>
      <vt:lpstr>「税」の種類</vt:lpstr>
      <vt:lpstr>種類と分類</vt:lpstr>
      <vt:lpstr>PowerPoint プレゼンテーション</vt:lpstr>
      <vt:lpstr>PowerPoint プレゼンテーション</vt:lpstr>
      <vt:lpstr>PowerPoint プレゼンテーション</vt:lpstr>
      <vt:lpstr>なぜ「税」が必要なのでしょうか？</vt:lpstr>
      <vt:lpstr>PowerPoint プレゼンテーション</vt:lpstr>
      <vt:lpstr>PowerPoint プレゼンテーション</vt:lpstr>
      <vt:lpstr>PowerPoint プレゼンテーション</vt:lpstr>
      <vt:lpstr>PowerPoint プレゼンテーション</vt:lpstr>
      <vt:lpstr>国民の三大義務</vt:lpstr>
      <vt:lpstr>租税法律主義</vt:lpstr>
      <vt:lpstr>国の財政</vt:lpstr>
      <vt:lpstr>PowerPoint プレゼンテーション</vt:lpstr>
      <vt:lpstr>一般会計歳入額</vt:lpstr>
      <vt:lpstr>PowerPoint プレゼンテーション</vt:lpstr>
      <vt:lpstr>PowerPoint プレゼンテーション</vt:lpstr>
      <vt:lpstr>PowerPoint プレゼンテーション</vt:lpstr>
      <vt:lpstr>PowerPoint プレゼンテーション</vt:lpstr>
      <vt:lpstr>高齢化と 社会保障</vt:lpstr>
      <vt:lpstr>少子・高齢化問題とは</vt:lpstr>
      <vt:lpstr>PowerPoint プレゼンテーション</vt:lpstr>
      <vt:lpstr>少子・高齢化が進むと</vt:lpstr>
      <vt:lpstr>PowerPoint プレゼンテーション</vt:lpstr>
      <vt:lpstr>申告と納税 の仕組み</vt:lpstr>
      <vt:lpstr>申告納税制度・賦課課税制度</vt:lpstr>
      <vt:lpstr>PowerPoint プレゼンテーション</vt:lpstr>
      <vt:lpstr>○ 消費税及び地方消費税の負担と納付の流れ</vt:lpstr>
      <vt:lpstr>PowerPoint プレゼンテーション</vt:lpstr>
      <vt:lpstr>おわりに</vt:lpstr>
      <vt:lpstr>自ら考えることが大切</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川添 真奈美</dc:creator>
  <cp:keywords/>
  <dc:description/>
  <cp:lastModifiedBy>広島局　秋尾</cp:lastModifiedBy>
  <cp:revision>359</cp:revision>
  <cp:lastPrinted>2023-12-01T05:23:26Z</cp:lastPrinted>
  <dcterms:created xsi:type="dcterms:W3CDTF">2009-01-13T00:21:37Z</dcterms:created>
  <dcterms:modified xsi:type="dcterms:W3CDTF">2025-06-24T03:06:45Z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ドキュメント</vt:lpwstr>
  </property>
  <property fmtid="{D5CDD505-2E9C-101B-9397-08002B2CF9AE}" pid="3" name="ContentTypeId">
    <vt:lpwstr>0x0101007A217E08946B6C4B85EDC662FC36E188</vt:lpwstr>
  </property>
</Properties>
</file>