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801" r:id="rId4"/>
  </p:sldMasterIdLst>
  <p:notesMasterIdLst>
    <p:notesMasterId r:id="rId36"/>
  </p:notesMasterIdLst>
  <p:handoutMasterIdLst>
    <p:handoutMasterId r:id="rId37"/>
  </p:handoutMasterIdLst>
  <p:sldIdLst>
    <p:sldId id="1244" r:id="rId5"/>
    <p:sldId id="1245" r:id="rId6"/>
    <p:sldId id="1246" r:id="rId7"/>
    <p:sldId id="1247" r:id="rId8"/>
    <p:sldId id="1248" r:id="rId9"/>
    <p:sldId id="1249" r:id="rId10"/>
    <p:sldId id="1251" r:id="rId11"/>
    <p:sldId id="1252" r:id="rId12"/>
    <p:sldId id="1253" r:id="rId13"/>
    <p:sldId id="1308" r:id="rId14"/>
    <p:sldId id="1255" r:id="rId15"/>
    <p:sldId id="1256" r:id="rId16"/>
    <p:sldId id="1070" r:id="rId17"/>
    <p:sldId id="1071" r:id="rId18"/>
    <p:sldId id="1259" r:id="rId19"/>
    <p:sldId id="1260" r:id="rId20"/>
    <p:sldId id="1261" r:id="rId21"/>
    <p:sldId id="1262" r:id="rId22"/>
    <p:sldId id="1313" r:id="rId23"/>
    <p:sldId id="1263" r:id="rId24"/>
    <p:sldId id="1307" r:id="rId25"/>
    <p:sldId id="1309" r:id="rId26"/>
    <p:sldId id="1310" r:id="rId27"/>
    <p:sldId id="1311" r:id="rId28"/>
    <p:sldId id="1268" r:id="rId29"/>
    <p:sldId id="1269" r:id="rId30"/>
    <p:sldId id="1312" r:id="rId31"/>
    <p:sldId id="1271" r:id="rId32"/>
    <p:sldId id="1272" r:id="rId33"/>
    <p:sldId id="1273" r:id="rId34"/>
    <p:sldId id="1274" r:id="rId35"/>
  </p:sldIdLst>
  <p:sldSz cx="9144000" cy="6858000" type="screen4x3"/>
  <p:notesSz cx="6807200" cy="9939338"/>
  <p:defaultTextStyle>
    <a:defPPr>
      <a:defRPr lang="ja-JP"/>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guide id="3" orient="horz" pos="440" userDrawn="1">
          <p15:clr>
            <a:srgbClr val="A4A3A4"/>
          </p15:clr>
        </p15:guide>
        <p15:guide id="4" pos="3735" userDrawn="1">
          <p15:clr>
            <a:srgbClr val="A4A3A4"/>
          </p15:clr>
        </p15:guide>
        <p15:guide id="5" pos="573" userDrawn="1">
          <p15:clr>
            <a:srgbClr val="A4A3A4"/>
          </p15:clr>
        </p15:guide>
        <p15:guide id="6" orient="horz" pos="2816" userDrawn="1">
          <p15:clr>
            <a:srgbClr val="A4A3A4"/>
          </p15:clr>
        </p15:guide>
        <p15:guide id="7" orient="horz" pos="299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国税庁" initials="国税庁" lastIdx="6" clrIdx="0">
    <p:extLst>
      <p:ext uri="{19B8F6BF-5375-455C-9EA6-DF929625EA0E}">
        <p15:presenceInfo xmlns:p15="http://schemas.microsoft.com/office/powerpoint/2012/main" userId="国税庁" providerId="None"/>
      </p:ext>
    </p:extLst>
  </p:cmAuthor>
  <p:cmAuthor id="2" name="監理二　熊谷" initials="国税庁" lastIdx="2" clrIdx="1">
    <p:extLst>
      <p:ext uri="{19B8F6BF-5375-455C-9EA6-DF929625EA0E}">
        <p15:presenceInfo xmlns:p15="http://schemas.microsoft.com/office/powerpoint/2012/main" userId="監理二　熊谷" providerId="None"/>
      </p:ext>
    </p:extLst>
  </p:cmAuthor>
  <p:cmAuthor id="3" name="特調村田" initials="特調村田" lastIdx="5" clrIdx="2">
    <p:extLst>
      <p:ext uri="{19B8F6BF-5375-455C-9EA6-DF929625EA0E}">
        <p15:presenceInfo xmlns:p15="http://schemas.microsoft.com/office/powerpoint/2012/main" userId="特調村田" providerId="None"/>
      </p:ext>
    </p:extLst>
  </p:cmAuthor>
  <p:cmAuthor id="4" name="arz11" initials="a" lastIdx="1" clrIdx="3">
    <p:extLst>
      <p:ext uri="{19B8F6BF-5375-455C-9EA6-DF929625EA0E}">
        <p15:presenceInfo xmlns:p15="http://schemas.microsoft.com/office/powerpoint/2012/main" userId="arz1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FF"/>
    <a:srgbClr val="9933FF"/>
    <a:srgbClr val="99FF66"/>
    <a:srgbClr val="FFFF66"/>
    <a:srgbClr val="FF66FF"/>
    <a:srgbClr val="CC0099"/>
    <a:srgbClr val="7E2E83"/>
    <a:srgbClr val="465FAC"/>
    <a:srgbClr val="FFDCD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38" autoAdjust="0"/>
    <p:restoredTop sz="94523" autoAdjust="0"/>
  </p:normalViewPr>
  <p:slideViewPr>
    <p:cSldViewPr>
      <p:cViewPr varScale="1">
        <p:scale>
          <a:sx n="70" d="100"/>
          <a:sy n="70" d="100"/>
        </p:scale>
        <p:origin x="78" y="60"/>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600"/>
    </p:cViewPr>
  </p:sorterViewPr>
  <p:notesViewPr>
    <p:cSldViewPr>
      <p:cViewPr varScale="1">
        <p:scale>
          <a:sx n="49" d="100"/>
          <a:sy n="49" d="100"/>
        </p:scale>
        <p:origin x="2916" y="42"/>
      </p:cViewPr>
      <p:guideLst>
        <p:guide orient="horz" pos="3131"/>
        <p:guide pos="2145"/>
        <p:guide orient="horz" pos="440"/>
        <p:guide pos="3735"/>
        <p:guide pos="573"/>
        <p:guide orient="horz" pos="2816"/>
        <p:guide orient="horz" pos="299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6" y="7"/>
            <a:ext cx="2947167" cy="495767"/>
          </a:xfrm>
          <a:prstGeom prst="rect">
            <a:avLst/>
          </a:prstGeom>
          <a:noFill/>
          <a:ln w="9525">
            <a:noFill/>
            <a:miter lim="800000"/>
            <a:headEnd/>
            <a:tailEnd/>
          </a:ln>
        </p:spPr>
        <p:txBody>
          <a:bodyPr vert="horz" wrap="square" lIns="95583" tIns="47791" rIns="95583" bIns="47791" numCol="1" anchor="t" anchorCtr="0" compatLnSpc="1">
            <a:prstTxWarp prst="textNoShape">
              <a:avLst/>
            </a:prstTxWarp>
          </a:bodyPr>
          <a:lstStyle>
            <a:lvl1pPr algn="l" defTabSz="956005"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35171" name="Rectangle 3"/>
          <p:cNvSpPr>
            <a:spLocks noGrp="1" noChangeArrowheads="1"/>
          </p:cNvSpPr>
          <p:nvPr>
            <p:ph type="dt" sz="quarter" idx="1"/>
          </p:nvPr>
        </p:nvSpPr>
        <p:spPr bwMode="auto">
          <a:xfrm>
            <a:off x="3856827" y="7"/>
            <a:ext cx="2948770" cy="495767"/>
          </a:xfrm>
          <a:prstGeom prst="rect">
            <a:avLst/>
          </a:prstGeom>
          <a:noFill/>
          <a:ln w="9525">
            <a:noFill/>
            <a:miter lim="800000"/>
            <a:headEnd/>
            <a:tailEnd/>
          </a:ln>
        </p:spPr>
        <p:txBody>
          <a:bodyPr vert="horz" wrap="square" lIns="95583" tIns="47791" rIns="95583" bIns="47791" numCol="1" anchor="t" anchorCtr="0" compatLnSpc="1">
            <a:prstTxWarp prst="textNoShape">
              <a:avLst/>
            </a:prstTxWarp>
          </a:bodyPr>
          <a:lstStyle>
            <a:lvl1pPr algn="r" defTabSz="956005"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35172" name="Rectangle 4"/>
          <p:cNvSpPr>
            <a:spLocks noGrp="1" noChangeArrowheads="1"/>
          </p:cNvSpPr>
          <p:nvPr>
            <p:ph type="ftr" sz="quarter" idx="2"/>
          </p:nvPr>
        </p:nvSpPr>
        <p:spPr bwMode="auto">
          <a:xfrm>
            <a:off x="6" y="9443574"/>
            <a:ext cx="2947167" cy="492569"/>
          </a:xfrm>
          <a:prstGeom prst="rect">
            <a:avLst/>
          </a:prstGeom>
          <a:noFill/>
          <a:ln w="9525">
            <a:noFill/>
            <a:miter lim="800000"/>
            <a:headEnd/>
            <a:tailEnd/>
          </a:ln>
        </p:spPr>
        <p:txBody>
          <a:bodyPr vert="horz" wrap="square" lIns="95583" tIns="47791" rIns="95583" bIns="47791" numCol="1" anchor="b" anchorCtr="0" compatLnSpc="1">
            <a:prstTxWarp prst="textNoShape">
              <a:avLst/>
            </a:prstTxWarp>
          </a:bodyPr>
          <a:lstStyle>
            <a:lvl1pPr algn="l" defTabSz="956005"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3"/>
          </p:nvPr>
        </p:nvSpPr>
        <p:spPr>
          <a:xfrm>
            <a:off x="3855223" y="9440372"/>
            <a:ext cx="2950374" cy="498966"/>
          </a:xfrm>
          <a:prstGeom prst="rect">
            <a:avLst/>
          </a:prstGeom>
        </p:spPr>
        <p:txBody>
          <a:bodyPr vert="horz" lIns="92208" tIns="46107" rIns="92208" bIns="46107" rtlCol="0" anchor="b"/>
          <a:lstStyle>
            <a:lvl1pPr algn="r">
              <a:defRPr sz="1200"/>
            </a:lvl1pPr>
          </a:lstStyle>
          <a:p>
            <a:fld id="{98E5C912-049A-4572-AD58-7326EA6F45B9}" type="slidenum">
              <a:rPr kumimoji="1" lang="ja-JP" altLang="en-US" smtClean="0"/>
              <a:t>‹#›</a:t>
            </a:fld>
            <a:endParaRPr kumimoji="1" lang="ja-JP" altLang="en-US" dirty="0"/>
          </a:p>
        </p:txBody>
      </p:sp>
    </p:spTree>
    <p:extLst>
      <p:ext uri="{BB962C8B-B14F-4D97-AF65-F5344CB8AC3E}">
        <p14:creationId xmlns:p14="http://schemas.microsoft.com/office/powerpoint/2010/main" val="490004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6" y="7"/>
            <a:ext cx="2947167" cy="495767"/>
          </a:xfrm>
          <a:prstGeom prst="rect">
            <a:avLst/>
          </a:prstGeom>
          <a:noFill/>
          <a:ln w="9525">
            <a:noFill/>
            <a:miter lim="800000"/>
            <a:headEnd/>
            <a:tailEnd/>
          </a:ln>
        </p:spPr>
        <p:txBody>
          <a:bodyPr vert="horz" wrap="square" lIns="95583" tIns="47791" rIns="95583" bIns="47791" numCol="1" anchor="t" anchorCtr="0" compatLnSpc="1">
            <a:prstTxWarp prst="textNoShape">
              <a:avLst/>
            </a:prstTxWarp>
          </a:bodyPr>
          <a:lstStyle>
            <a:lvl1pPr algn="l" defTabSz="956005" eaLnBrk="1" hangingPunct="1">
              <a:defRPr sz="1200">
                <a:latin typeface="Calibri" pitchFamily="34" charset="0"/>
                <a:ea typeface="HG丸ｺﾞｼｯｸM-PRO" panose="020F0600000000000000" pitchFamily="50" charset="-128"/>
              </a:defRPr>
            </a:lvl1pPr>
          </a:lstStyle>
          <a:p>
            <a:pPr>
              <a:defRPr/>
            </a:pPr>
            <a:endParaRPr lang="ja-JP" altLang="en-US" dirty="0"/>
          </a:p>
        </p:txBody>
      </p:sp>
      <p:sp>
        <p:nvSpPr>
          <p:cNvPr id="3" name="日付プレースホルダ 2"/>
          <p:cNvSpPr>
            <a:spLocks noGrp="1"/>
          </p:cNvSpPr>
          <p:nvPr>
            <p:ph type="dt" idx="1"/>
          </p:nvPr>
        </p:nvSpPr>
        <p:spPr bwMode="auto">
          <a:xfrm>
            <a:off x="3856827" y="7"/>
            <a:ext cx="2948770" cy="495767"/>
          </a:xfrm>
          <a:prstGeom prst="rect">
            <a:avLst/>
          </a:prstGeom>
          <a:noFill/>
          <a:ln w="9525">
            <a:noFill/>
            <a:miter lim="800000"/>
            <a:headEnd/>
            <a:tailEnd/>
          </a:ln>
        </p:spPr>
        <p:txBody>
          <a:bodyPr vert="horz" wrap="square" lIns="95583" tIns="47791" rIns="95583" bIns="47791" numCol="1" anchor="t" anchorCtr="0" compatLnSpc="1">
            <a:prstTxWarp prst="textNoShape">
              <a:avLst/>
            </a:prstTxWarp>
          </a:bodyPr>
          <a:lstStyle>
            <a:lvl1pPr algn="r" defTabSz="956005" eaLnBrk="1" hangingPunct="1">
              <a:defRPr sz="1200">
                <a:latin typeface="Calibri" pitchFamily="34" charset="0"/>
                <a:ea typeface="HG丸ｺﾞｼｯｸM-PRO" panose="020F0600000000000000" pitchFamily="50" charset="-128"/>
              </a:defRPr>
            </a:lvl1pPr>
          </a:lstStyle>
          <a:p>
            <a:pPr>
              <a:defRPr/>
            </a:pPr>
            <a:fld id="{CF3495D0-BAB5-49C2-ABB2-80EABA00C3D8}" type="datetimeFigureOut">
              <a:rPr lang="ja-JP" altLang="en-US" smtClean="0"/>
              <a:pPr>
                <a:defRPr/>
              </a:pPr>
              <a:t>2024/6/4</a:t>
            </a:fld>
            <a:endParaRPr lang="en-US" altLang="ja-JP" dirty="0"/>
          </a:p>
        </p:txBody>
      </p:sp>
      <p:sp>
        <p:nvSpPr>
          <p:cNvPr id="5" name="ノート プレースホルダ 4"/>
          <p:cNvSpPr>
            <a:spLocks noGrp="1"/>
          </p:cNvSpPr>
          <p:nvPr>
            <p:ph type="body" sz="quarter" idx="3"/>
          </p:nvPr>
        </p:nvSpPr>
        <p:spPr bwMode="auto">
          <a:xfrm>
            <a:off x="680247" y="4515176"/>
            <a:ext cx="5446722" cy="5424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 5"/>
          <p:cNvSpPr>
            <a:spLocks noGrp="1"/>
          </p:cNvSpPr>
          <p:nvPr>
            <p:ph type="ftr" sz="quarter" idx="4"/>
          </p:nvPr>
        </p:nvSpPr>
        <p:spPr bwMode="auto">
          <a:xfrm>
            <a:off x="6" y="9443574"/>
            <a:ext cx="2947167" cy="492569"/>
          </a:xfrm>
          <a:prstGeom prst="rect">
            <a:avLst/>
          </a:prstGeom>
          <a:noFill/>
          <a:ln w="9525">
            <a:noFill/>
            <a:miter lim="800000"/>
            <a:headEnd/>
            <a:tailEnd/>
          </a:ln>
        </p:spPr>
        <p:txBody>
          <a:bodyPr vert="horz" wrap="square" lIns="95583" tIns="47791" rIns="95583" bIns="47791" numCol="1" anchor="b" anchorCtr="0" compatLnSpc="1">
            <a:prstTxWarp prst="textNoShape">
              <a:avLst/>
            </a:prstTxWarp>
          </a:bodyPr>
          <a:lstStyle>
            <a:lvl1pPr algn="l" defTabSz="956005" eaLnBrk="1" hangingPunct="1">
              <a:defRPr sz="1200">
                <a:latin typeface="Calibri" pitchFamily="34" charset="0"/>
                <a:ea typeface="HG丸ｺﾞｼｯｸM-PRO" panose="020F0600000000000000" pitchFamily="50" charset="-128"/>
              </a:defRPr>
            </a:lvl1pPr>
          </a:lstStyle>
          <a:p>
            <a:pPr>
              <a:defRPr/>
            </a:pPr>
            <a:endParaRPr lang="ja-JP" altLang="en-US" dirty="0"/>
          </a:p>
        </p:txBody>
      </p:sp>
      <p:sp>
        <p:nvSpPr>
          <p:cNvPr id="4" name="スライド イメージ プレースホルダー 3"/>
          <p:cNvSpPr>
            <a:spLocks noGrp="1" noRot="1" noChangeAspect="1"/>
          </p:cNvSpPr>
          <p:nvPr>
            <p:ph type="sldImg" idx="2"/>
          </p:nvPr>
        </p:nvSpPr>
        <p:spPr>
          <a:xfrm>
            <a:off x="919163" y="542925"/>
            <a:ext cx="4968875" cy="3727450"/>
          </a:xfrm>
          <a:prstGeom prst="rect">
            <a:avLst/>
          </a:prstGeom>
          <a:noFill/>
          <a:ln w="12700">
            <a:solidFill>
              <a:prstClr val="black"/>
            </a:solidFill>
          </a:ln>
        </p:spPr>
        <p:txBody>
          <a:bodyPr vert="horz" lIns="92189" tIns="46098" rIns="92189" bIns="46098" rtlCol="0" anchor="ctr"/>
          <a:lstStyle/>
          <a:p>
            <a:endParaRPr lang="ja-JP" altLang="en-US" dirty="0"/>
          </a:p>
        </p:txBody>
      </p:sp>
      <p:sp>
        <p:nvSpPr>
          <p:cNvPr id="7" name="スライド番号プレースホルダー 6"/>
          <p:cNvSpPr>
            <a:spLocks noGrp="1"/>
          </p:cNvSpPr>
          <p:nvPr>
            <p:ph type="sldNum" sz="quarter" idx="5"/>
          </p:nvPr>
        </p:nvSpPr>
        <p:spPr>
          <a:xfrm>
            <a:off x="3855223" y="9440372"/>
            <a:ext cx="2950374" cy="498966"/>
          </a:xfrm>
          <a:prstGeom prst="rect">
            <a:avLst/>
          </a:prstGeom>
        </p:spPr>
        <p:txBody>
          <a:bodyPr vert="horz" lIns="92208" tIns="46107" rIns="92208" bIns="46107" rtlCol="0" anchor="b"/>
          <a:lstStyle>
            <a:lvl1pPr algn="r">
              <a:defRPr sz="1200"/>
            </a:lvl1pPr>
          </a:lstStyle>
          <a:p>
            <a:fld id="{F1CA59A0-E8DD-44A8-ACDE-F95F4A0BEB4F}" type="slidenum">
              <a:rPr kumimoji="1" lang="ja-JP" altLang="en-US" smtClean="0"/>
              <a:t>‹#›</a:t>
            </a:fld>
            <a:endParaRPr kumimoji="1" lang="ja-JP" altLang="en-US" dirty="0"/>
          </a:p>
        </p:txBody>
      </p:sp>
    </p:spTree>
    <p:extLst>
      <p:ext uri="{BB962C8B-B14F-4D97-AF65-F5344CB8AC3E}">
        <p14:creationId xmlns:p14="http://schemas.microsoft.com/office/powerpoint/2010/main" val="2467842859"/>
      </p:ext>
    </p:extLst>
  </p:cSld>
  <p:clrMap bg1="lt1" tx1="dk1" bg2="lt2" tx2="dk2" accent1="accent1" accent2="accent2" accent3="accent3" accent4="accent4" accent5="accent5" accent6="accent6" hlink="hlink" folHlink="folHlink"/>
  <p:hf hdr="0" ftr="0" dt="0"/>
  <p:notesStyle>
    <a:lvl1pPr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1pPr>
    <a:lvl2pPr marL="4572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2pPr>
    <a:lvl3pPr marL="9144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3pPr>
    <a:lvl4pPr marL="13716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4pPr>
    <a:lvl5pPr marL="18288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21699" y="9386184"/>
            <a:ext cx="2921913" cy="48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91" tIns="47444" rIns="94891" bIns="47444"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0</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3288" y="539750"/>
            <a:ext cx="4940300" cy="3705225"/>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80247" y="4515176"/>
            <a:ext cx="5446722" cy="4389799"/>
          </a:xfrm>
        </p:spPr>
        <p:txBody>
          <a:bodyPr/>
          <a:lstStyle/>
          <a:p>
            <a:pPr defTabSz="915413">
              <a:defRPr/>
            </a:pPr>
            <a:r>
              <a:rPr lang="en-US" altLang="ja-JP" dirty="0"/>
              <a:t>【</a:t>
            </a:r>
            <a:r>
              <a:rPr lang="ja-JP" altLang="en-US" dirty="0"/>
              <a:t>★マークでクリックする</a:t>
            </a:r>
            <a:r>
              <a:rPr lang="en-US" altLang="ja-JP" dirty="0"/>
              <a:t>】</a:t>
            </a:r>
          </a:p>
          <a:p>
            <a:pPr>
              <a:spcBef>
                <a:spcPts val="605"/>
              </a:spcBef>
            </a:pPr>
            <a:r>
              <a:rPr lang="ja-JP" altLang="en-US" dirty="0"/>
              <a:t>　皆さん、こんにちは。</a:t>
            </a:r>
          </a:p>
          <a:p>
            <a:pPr>
              <a:spcBef>
                <a:spcPts val="605"/>
              </a:spcBef>
            </a:pPr>
            <a:r>
              <a:rPr lang="ja-JP" altLang="en-US" dirty="0"/>
              <a:t>　私は、●●の●●●●といいます。</a:t>
            </a:r>
          </a:p>
          <a:p>
            <a:pPr>
              <a:spcBef>
                <a:spcPts val="605"/>
              </a:spcBef>
            </a:pPr>
            <a:r>
              <a:rPr lang="ja-JP" altLang="en-US" dirty="0"/>
              <a:t>　（簡単な自己紹介をしておきます。）</a:t>
            </a:r>
          </a:p>
          <a:p>
            <a:pPr>
              <a:spcBef>
                <a:spcPts val="605"/>
              </a:spcBef>
            </a:pPr>
            <a:endParaRPr lang="en-US" altLang="ja-JP" dirty="0"/>
          </a:p>
          <a:p>
            <a:pPr>
              <a:spcBef>
                <a:spcPts val="605"/>
              </a:spcBef>
            </a:pPr>
            <a:r>
              <a:rPr lang="ja-JP" altLang="en-US" dirty="0"/>
              <a:t>　</a:t>
            </a:r>
            <a:r>
              <a:rPr lang="ja-JP" altLang="ja-JP" dirty="0"/>
              <a:t>今日は租税教室ということで、</a:t>
            </a:r>
            <a:r>
              <a:rPr lang="ja-JP" altLang="en-US" dirty="0"/>
              <a:t>皆さん</a:t>
            </a:r>
            <a:r>
              <a:rPr lang="ja-JP" altLang="ja-JP" dirty="0"/>
              <a:t>と一緒に税金の役割や使い</a:t>
            </a:r>
            <a:r>
              <a:rPr lang="ja-JP" altLang="en-US" dirty="0"/>
              <a:t>道</a:t>
            </a:r>
            <a:r>
              <a:rPr lang="ja-JP" altLang="ja-JP" dirty="0"/>
              <a:t>について考えていきたいと思います。</a:t>
            </a:r>
            <a:endParaRPr lang="ja-JP" altLang="en-US" dirty="0"/>
          </a:p>
          <a:p>
            <a:pPr>
              <a:spcBef>
                <a:spcPts val="605"/>
              </a:spcBef>
            </a:pPr>
            <a:r>
              <a:rPr lang="ja-JP" altLang="en-US" dirty="0"/>
              <a:t>　どうぞ、</a:t>
            </a:r>
            <a:r>
              <a:rPr lang="ja-JP" altLang="ja-JP" dirty="0"/>
              <a:t>よろしくお願いします。</a:t>
            </a:r>
            <a:r>
              <a:rPr lang="ja-JP" altLang="en-US" dirty="0"/>
              <a:t>　★</a:t>
            </a:r>
          </a:p>
          <a:p>
            <a:pPr defTabSz="915413">
              <a:defRPr/>
            </a:pPr>
            <a:endParaRPr lang="ja-JP" altLang="en-US" dirty="0"/>
          </a:p>
          <a:p>
            <a:endParaRPr kumimoji="1" lang="ja-JP" altLang="en-US" dirty="0"/>
          </a:p>
        </p:txBody>
      </p:sp>
    </p:spTree>
    <p:extLst>
      <p:ext uri="{BB962C8B-B14F-4D97-AF65-F5344CB8AC3E}">
        <p14:creationId xmlns:p14="http://schemas.microsoft.com/office/powerpoint/2010/main" val="286232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xfrm>
            <a:off x="1243013" y="361950"/>
            <a:ext cx="4352925" cy="3263900"/>
          </a:xfrm>
          <a:ln/>
        </p:spPr>
      </p:sp>
      <p:sp>
        <p:nvSpPr>
          <p:cNvPr id="49155" name="ノート プレースホルダ 2"/>
          <p:cNvSpPr>
            <a:spLocks noGrp="1"/>
          </p:cNvSpPr>
          <p:nvPr>
            <p:ph type="body" idx="1"/>
          </p:nvPr>
        </p:nvSpPr>
        <p:spPr>
          <a:xfrm>
            <a:off x="631444" y="3868103"/>
            <a:ext cx="5676504" cy="55109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9"/>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★日本の</a:t>
            </a:r>
            <a:r>
              <a:rPr lang="ja-JP" altLang="ja-JP" dirty="0"/>
              <a:t>消費税は平成</a:t>
            </a:r>
            <a:r>
              <a:rPr lang="ja-JP" altLang="en-US" dirty="0"/>
              <a:t>元</a:t>
            </a:r>
            <a:r>
              <a:rPr lang="ja-JP" altLang="ja-JP" dirty="0"/>
              <a:t>年</a:t>
            </a:r>
            <a:r>
              <a:rPr lang="ja-JP" altLang="en-US" dirty="0"/>
              <a:t>（</a:t>
            </a:r>
            <a:r>
              <a:rPr lang="en-US" altLang="ja-JP" dirty="0"/>
              <a:t>1989</a:t>
            </a:r>
            <a:r>
              <a:rPr lang="ja-JP" altLang="en-US" dirty="0"/>
              <a:t>年）４</a:t>
            </a:r>
            <a:r>
              <a:rPr lang="ja-JP" altLang="ja-JP" dirty="0"/>
              <a:t>月に導入され、税率は</a:t>
            </a:r>
            <a:r>
              <a:rPr lang="ja-JP" altLang="en-US" dirty="0"/>
              <a:t>３</a:t>
            </a:r>
            <a:r>
              <a:rPr lang="ja-JP" altLang="ja-JP" dirty="0"/>
              <a:t>％でした</a:t>
            </a:r>
            <a:r>
              <a:rPr lang="ja-JP" altLang="en-US" dirty="0"/>
              <a:t>。</a:t>
            </a:r>
            <a:endParaRPr lang="en-US" altLang="ja-JP" dirty="0"/>
          </a:p>
          <a:p>
            <a:pPr>
              <a:spcBef>
                <a:spcPts val="609"/>
              </a:spcBef>
            </a:pPr>
            <a:r>
              <a:rPr lang="ja-JP" altLang="en-US" dirty="0"/>
              <a:t>　</a:t>
            </a:r>
            <a:r>
              <a:rPr lang="ja-JP" altLang="ja-JP" dirty="0"/>
              <a:t>平成</a:t>
            </a:r>
            <a:r>
              <a:rPr lang="ja-JP" altLang="en-US" dirty="0"/>
              <a:t>９</a:t>
            </a:r>
            <a:r>
              <a:rPr lang="ja-JP" altLang="ja-JP" dirty="0"/>
              <a:t>年４月</a:t>
            </a:r>
            <a:r>
              <a:rPr lang="ja-JP" altLang="en-US" dirty="0"/>
              <a:t>から５</a:t>
            </a:r>
            <a:r>
              <a:rPr lang="ja-JP" altLang="ja-JP" dirty="0"/>
              <a:t>％</a:t>
            </a:r>
            <a:r>
              <a:rPr lang="ja-JP" altLang="en-US" dirty="0"/>
              <a:t>、平成</a:t>
            </a:r>
            <a:r>
              <a:rPr lang="en-US" altLang="ja-JP" dirty="0"/>
              <a:t>26</a:t>
            </a:r>
            <a:r>
              <a:rPr lang="ja-JP" altLang="en-US" dirty="0"/>
              <a:t>年４月から８％、令和元年</a:t>
            </a:r>
            <a:r>
              <a:rPr lang="en-US" altLang="ja-JP" dirty="0"/>
              <a:t>10</a:t>
            </a:r>
            <a:r>
              <a:rPr lang="ja-JP" altLang="en-US" dirty="0"/>
              <a:t>月から</a:t>
            </a:r>
            <a:r>
              <a:rPr lang="en-US" altLang="ja-JP" dirty="0"/>
              <a:t>10</a:t>
            </a:r>
            <a:r>
              <a:rPr lang="ja-JP" altLang="en-US" dirty="0"/>
              <a:t>％（食料品等軽減税率対象を除く）になりま</a:t>
            </a:r>
            <a:r>
              <a:rPr lang="ja-JP" altLang="ja-JP" dirty="0"/>
              <a:t>した。</a:t>
            </a:r>
          </a:p>
          <a:p>
            <a:pPr>
              <a:spcBef>
                <a:spcPts val="609"/>
              </a:spcBef>
            </a:pPr>
            <a:r>
              <a:rPr lang="ja-JP" altLang="en-US" dirty="0"/>
              <a:t>　では、世界の消費税を見てみましょう。　</a:t>
            </a:r>
            <a:endParaRPr lang="en-US" altLang="ja-JP" dirty="0"/>
          </a:p>
          <a:p>
            <a:pPr>
              <a:spcBef>
                <a:spcPts val="609"/>
              </a:spcBef>
            </a:pPr>
            <a:r>
              <a:rPr lang="ja-JP" altLang="en-US" dirty="0"/>
              <a:t>　★消費税率が一番高い国はハンガリーで</a:t>
            </a:r>
            <a:r>
              <a:rPr lang="en-US" altLang="ja-JP" dirty="0"/>
              <a:t>27</a:t>
            </a:r>
            <a:r>
              <a:rPr lang="ja-JP" altLang="en-US" dirty="0"/>
              <a:t>％。</a:t>
            </a:r>
            <a:endParaRPr lang="en-US" altLang="ja-JP" dirty="0"/>
          </a:p>
          <a:p>
            <a:pPr>
              <a:spcBef>
                <a:spcPts val="609"/>
              </a:spcBef>
            </a:pPr>
            <a:r>
              <a:rPr lang="ja-JP" altLang="en-US" dirty="0"/>
              <a:t>　次いでスウェーデン・ノルウェー・アイスランドが</a:t>
            </a:r>
            <a:r>
              <a:rPr lang="en-US" altLang="ja-JP" dirty="0"/>
              <a:t>24</a:t>
            </a:r>
            <a:r>
              <a:rPr lang="ja-JP" altLang="en-US" dirty="0"/>
              <a:t>％以上で日本の約</a:t>
            </a:r>
            <a:r>
              <a:rPr lang="en-US" altLang="ja-JP" dirty="0"/>
              <a:t>2.5</a:t>
            </a:r>
            <a:r>
              <a:rPr lang="ja-JP" altLang="en-US" dirty="0"/>
              <a:t>倍となっています。</a:t>
            </a:r>
            <a:endParaRPr lang="en-US" altLang="ja-JP" dirty="0"/>
          </a:p>
          <a:p>
            <a:pPr>
              <a:spcBef>
                <a:spcPts val="609"/>
              </a:spcBef>
            </a:pPr>
            <a:r>
              <a:rPr lang="ja-JP" altLang="en-US" dirty="0"/>
              <a:t>　消費税率が高い理由の一つとして、医療費や年金、教育などをすべて税金で負担し、お金がかからないようにしているためです。</a:t>
            </a:r>
            <a:endParaRPr lang="en-US" altLang="ja-JP" dirty="0"/>
          </a:p>
          <a:p>
            <a:pPr>
              <a:spcBef>
                <a:spcPts val="609"/>
              </a:spcBef>
            </a:pPr>
            <a:r>
              <a:rPr lang="ja-JP" altLang="en-US" dirty="0"/>
              <a:t>　日本では、消費税率引上げによる増収分は、全て社会保障に充て、待機児童の解消や幼児教育・保育の無償化など子育て世代のためにも使用します。★</a:t>
            </a:r>
            <a:endParaRPr lang="en-US" altLang="ja-JP" dirty="0"/>
          </a:p>
          <a:p>
            <a:pPr>
              <a:spcBef>
                <a:spcPts val="609"/>
              </a:spcBef>
            </a:pPr>
            <a:r>
              <a:rPr lang="ja-JP" altLang="en-US" dirty="0"/>
              <a:t>　</a:t>
            </a:r>
            <a:endParaRPr lang="en-US" altLang="ja-JP" dirty="0"/>
          </a:p>
          <a:p>
            <a:pPr>
              <a:spcBef>
                <a:spcPts val="609"/>
              </a:spcBef>
            </a:pPr>
            <a:r>
              <a:rPr lang="ja-JP" altLang="en-US" dirty="0"/>
              <a:t>　</a:t>
            </a:r>
            <a:endParaRPr lang="en-US" altLang="ja-JP" dirty="0"/>
          </a:p>
          <a:p>
            <a:pPr>
              <a:spcBef>
                <a:spcPts val="609"/>
              </a:spcBef>
            </a:pPr>
            <a:r>
              <a:rPr lang="ja-JP" altLang="en-US" dirty="0"/>
              <a:t>　</a:t>
            </a:r>
          </a:p>
        </p:txBody>
      </p:sp>
      <p:sp>
        <p:nvSpPr>
          <p:cNvPr id="491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0301" indent="-279024">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5128" indent="-220962">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6405" indent="-220962">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66069" indent="-220962">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30571" indent="-22096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95074" indent="-22096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59577" indent="-22096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924079" indent="-22096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F256152E-8E23-4FC7-8B8D-CA0DD43DA414}" type="slidenum">
              <a:rPr lang="en-US" altLang="ja-JP" smtClean="0">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51567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6892" y="9329145"/>
            <a:ext cx="2895301" cy="48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89" tIns="47093" rIns="94189" bIns="47093"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10</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7413" y="536575"/>
            <a:ext cx="4910137" cy="3683000"/>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4051" y="4487738"/>
            <a:ext cx="5397115" cy="4363122"/>
          </a:xfrm>
        </p:spPr>
        <p:txBody>
          <a:bodyPr/>
          <a:lstStyle/>
          <a:p>
            <a:pPr defTabSz="908640">
              <a:defRPr/>
            </a:pPr>
            <a:r>
              <a:rPr lang="ja-JP" altLang="en-US" dirty="0"/>
              <a:t>　</a:t>
            </a:r>
            <a:endParaRPr kumimoji="1" lang="ja-JP" altLang="en-US" dirty="0"/>
          </a:p>
        </p:txBody>
      </p:sp>
    </p:spTree>
    <p:extLst>
      <p:ext uri="{BB962C8B-B14F-4D97-AF65-F5344CB8AC3E}">
        <p14:creationId xmlns:p14="http://schemas.microsoft.com/office/powerpoint/2010/main" val="1829075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90625" y="357188"/>
            <a:ext cx="4271963" cy="3203575"/>
          </a:xfrm>
          <a:ln/>
        </p:spPr>
      </p:sp>
      <p:sp>
        <p:nvSpPr>
          <p:cNvPr id="16387" name="ノート プレースホルダ 2"/>
          <p:cNvSpPr>
            <a:spLocks noGrp="1"/>
          </p:cNvSpPr>
          <p:nvPr>
            <p:ph type="body" idx="1"/>
          </p:nvPr>
        </p:nvSpPr>
        <p:spPr>
          <a:xfrm>
            <a:off x="612044" y="3797390"/>
            <a:ext cx="5524292" cy="51548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1"/>
              </a:spcBef>
            </a:pPr>
            <a:r>
              <a:rPr lang="ja-JP" altLang="en-US" dirty="0"/>
              <a:t>★皆さんも、お店で買い物をした時には「消費税」を負担しています。</a:t>
            </a:r>
          </a:p>
          <a:p>
            <a:pPr>
              <a:spcBef>
                <a:spcPts val="601"/>
              </a:spcBef>
            </a:pPr>
            <a:r>
              <a:rPr lang="ja-JP" altLang="en-US" dirty="0"/>
              <a:t>★働くようになると、所得に応じて「所得税」を納めるようになります。</a:t>
            </a:r>
            <a:endParaRPr lang="en-US" altLang="ja-JP" dirty="0"/>
          </a:p>
          <a:p>
            <a:pPr>
              <a:spcBef>
                <a:spcPts val="601"/>
              </a:spcBef>
            </a:pPr>
            <a:r>
              <a:rPr lang="ja-JP" altLang="en-US" dirty="0"/>
              <a:t>★なぜこのような税金が必要なのでしょうか？</a:t>
            </a:r>
            <a:endParaRPr lang="en-US" altLang="ja-JP" dirty="0"/>
          </a:p>
          <a:p>
            <a:pPr>
              <a:spcBef>
                <a:spcPts val="601"/>
              </a:spcBef>
            </a:pPr>
            <a:endParaRPr lang="en-US" altLang="ja-JP" dirty="0"/>
          </a:p>
          <a:p>
            <a:pPr>
              <a:spcBef>
                <a:spcPts val="601"/>
              </a:spcBef>
            </a:pPr>
            <a:r>
              <a:rPr lang="ja-JP" altLang="en-US" dirty="0"/>
              <a:t>★私たちは、暮らしの中で義務教育などいろいろな公共サービスを受けています。</a:t>
            </a:r>
          </a:p>
          <a:p>
            <a:pPr>
              <a:spcBef>
                <a:spcPts val="601"/>
              </a:spcBef>
            </a:pPr>
            <a:r>
              <a:rPr lang="ja-JP" altLang="en-US" dirty="0"/>
              <a:t>国や地方公共団体では、これらの公共施設や公共サービスを提供するために、たくさんのお金が必要となります。</a:t>
            </a:r>
            <a:endParaRPr lang="en-US" altLang="ja-JP" dirty="0"/>
          </a:p>
          <a:p>
            <a:pPr>
              <a:spcBef>
                <a:spcPts val="601"/>
              </a:spcBef>
            </a:pPr>
            <a:r>
              <a:rPr lang="ja-JP" altLang="en-US" dirty="0"/>
              <a:t>それを「税金」という形で集めています。★</a:t>
            </a: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7712" indent="-2622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77558"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13031"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46916"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04640"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62364"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20088"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77812"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4052270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6" y="4515176"/>
            <a:ext cx="5535601" cy="5424165"/>
          </a:xfrm>
        </p:spPr>
        <p:txBody>
          <a:bodyPr/>
          <a:lstStyle/>
          <a:p>
            <a:pPr>
              <a:spcBef>
                <a:spcPts val="601"/>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税金はどのくらい公共サービスに使われているのでしょうか、</a:t>
            </a:r>
            <a:r>
              <a:rPr lang="ja-JP" altLang="en-US" dirty="0">
                <a:solidFill>
                  <a:sysClr val="windowText" lastClr="000000"/>
                </a:solidFill>
              </a:rPr>
              <a:t>１年間に国民一人当たりに使われている税金を見てみましょう。</a:t>
            </a:r>
            <a:endParaRPr lang="en-US" altLang="ja-JP" dirty="0"/>
          </a:p>
          <a:p>
            <a:pPr>
              <a:spcBef>
                <a:spcPts val="601"/>
              </a:spcBef>
            </a:pPr>
            <a:r>
              <a:rPr lang="ja-JP" altLang="en-US" dirty="0"/>
              <a:t>　★犯罪、事故防止及び消火活動などのために、一人当たり年間約</a:t>
            </a:r>
            <a:r>
              <a:rPr lang="en-US" altLang="ja-JP" dirty="0"/>
              <a:t>4</a:t>
            </a:r>
            <a:r>
              <a:rPr lang="ja-JP" altLang="en-US" dirty="0"/>
              <a:t>万</a:t>
            </a:r>
            <a:r>
              <a:rPr lang="en-US" altLang="ja-JP" dirty="0"/>
              <a:t>2,500</a:t>
            </a:r>
            <a:r>
              <a:rPr lang="ja-JP" altLang="en-US" dirty="0"/>
              <a:t>円</a:t>
            </a:r>
            <a:endParaRPr lang="en-US" altLang="ja-JP" dirty="0"/>
          </a:p>
          <a:p>
            <a:pPr>
              <a:spcBef>
                <a:spcPts val="601"/>
              </a:spcBef>
            </a:pPr>
            <a:r>
              <a:rPr lang="ja-JP" altLang="en-US" dirty="0"/>
              <a:t>　★ゴミの処理などのために、一人当たり年間約</a:t>
            </a:r>
            <a:r>
              <a:rPr lang="en-US" altLang="ja-JP" dirty="0"/>
              <a:t>1</a:t>
            </a:r>
            <a:r>
              <a:rPr lang="ja-JP" altLang="en-US" dirty="0"/>
              <a:t>万</a:t>
            </a:r>
            <a:r>
              <a:rPr lang="en-US" altLang="ja-JP" dirty="0"/>
              <a:t>9,700</a:t>
            </a:r>
            <a:r>
              <a:rPr lang="ja-JP" altLang="en-US" dirty="0"/>
              <a:t>円</a:t>
            </a:r>
            <a:endParaRPr lang="en-US" altLang="ja-JP" dirty="0"/>
          </a:p>
          <a:p>
            <a:pPr>
              <a:spcBef>
                <a:spcPts val="601"/>
              </a:spcBef>
            </a:pPr>
            <a:r>
              <a:rPr lang="ja-JP" altLang="en-US" dirty="0"/>
              <a:t>　★病気などの治療のために、一人当たり年間約</a:t>
            </a:r>
            <a:r>
              <a:rPr lang="en-US" altLang="ja-JP" dirty="0"/>
              <a:t>13</a:t>
            </a:r>
            <a:r>
              <a:rPr lang="ja-JP" altLang="en-US" dirty="0"/>
              <a:t>万</a:t>
            </a:r>
            <a:r>
              <a:rPr lang="en-US" altLang="ja-JP" dirty="0"/>
              <a:t>6,200</a:t>
            </a:r>
            <a:r>
              <a:rPr lang="ja-JP" altLang="en-US" dirty="0"/>
              <a:t>円の税金が使われています。</a:t>
            </a:r>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12</a:t>
            </a:fld>
            <a:endParaRPr lang="en-US" altLang="ja-JP"/>
          </a:p>
        </p:txBody>
      </p:sp>
    </p:spTree>
    <p:extLst>
      <p:ext uri="{BB962C8B-B14F-4D97-AF65-F5344CB8AC3E}">
        <p14:creationId xmlns:p14="http://schemas.microsoft.com/office/powerpoint/2010/main" val="1260501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spcBef>
                <a:spcPts val="601"/>
              </a:spcBef>
            </a:pPr>
            <a:r>
              <a:rPr lang="ja-JP" altLang="en-US" dirty="0"/>
              <a:t>教育にはどのくらいの税金が使われているか見てみましょう。</a:t>
            </a:r>
            <a:endParaRPr lang="en-US" altLang="ja-JP" dirty="0"/>
          </a:p>
          <a:p>
            <a:pPr>
              <a:spcBef>
                <a:spcPts val="601"/>
              </a:spcBef>
            </a:pPr>
            <a:r>
              <a:rPr lang="ja-JP" altLang="en-US" dirty="0"/>
              <a:t>公立学校の児童・生徒一人当たりに使われる教育費は</a:t>
            </a:r>
            <a:endParaRPr lang="en-US" altLang="ja-JP" dirty="0"/>
          </a:p>
          <a:p>
            <a:pPr>
              <a:spcBef>
                <a:spcPts val="601"/>
              </a:spcBef>
            </a:pPr>
            <a:r>
              <a:rPr lang="ja-JP" altLang="en-US" dirty="0"/>
              <a:t>★小学校では、一人当たり年間約</a:t>
            </a:r>
            <a:r>
              <a:rPr lang="en-US" altLang="ja-JP" dirty="0"/>
              <a:t>92</a:t>
            </a:r>
            <a:r>
              <a:rPr lang="ja-JP" altLang="en-US" dirty="0"/>
              <a:t>万</a:t>
            </a:r>
            <a:r>
              <a:rPr lang="en-US" altLang="ja-JP" dirty="0"/>
              <a:t>1,000</a:t>
            </a:r>
            <a:r>
              <a:rPr lang="ja-JP" altLang="en-US" dirty="0"/>
              <a:t>円</a:t>
            </a:r>
            <a:endParaRPr lang="en-US" altLang="ja-JP" dirty="0"/>
          </a:p>
          <a:p>
            <a:pPr>
              <a:spcBef>
                <a:spcPts val="601"/>
              </a:spcBef>
            </a:pPr>
            <a:r>
              <a:rPr lang="ja-JP" altLang="en-US" dirty="0"/>
              <a:t>★中学校では、一人当たり年間約</a:t>
            </a:r>
            <a:r>
              <a:rPr lang="en-US" altLang="ja-JP" dirty="0"/>
              <a:t>106</a:t>
            </a:r>
            <a:r>
              <a:rPr lang="ja-JP" altLang="en-US" dirty="0"/>
              <a:t>万</a:t>
            </a:r>
            <a:r>
              <a:rPr lang="en-US" altLang="ja-JP" dirty="0"/>
              <a:t>7,000</a:t>
            </a:r>
            <a:r>
              <a:rPr lang="ja-JP" altLang="en-US" dirty="0"/>
              <a:t>円</a:t>
            </a:r>
          </a:p>
          <a:p>
            <a:pPr>
              <a:spcBef>
                <a:spcPts val="601"/>
              </a:spcBef>
            </a:pPr>
            <a:r>
              <a:rPr lang="ja-JP" altLang="en-US" dirty="0"/>
              <a:t>★高等学校では、一人当たり年間約</a:t>
            </a:r>
            <a:r>
              <a:rPr lang="en-US" altLang="ja-JP" dirty="0"/>
              <a:t>112</a:t>
            </a:r>
            <a:r>
              <a:rPr lang="ja-JP" altLang="en-US" dirty="0"/>
              <a:t>万</a:t>
            </a:r>
            <a:r>
              <a:rPr lang="en-US" altLang="ja-JP" dirty="0"/>
              <a:t>9,000</a:t>
            </a:r>
            <a:r>
              <a:rPr lang="ja-JP" altLang="en-US" dirty="0"/>
              <a:t>円</a:t>
            </a:r>
          </a:p>
          <a:p>
            <a:pPr>
              <a:spcBef>
                <a:spcPts val="601"/>
              </a:spcBef>
            </a:pPr>
            <a:r>
              <a:rPr lang="ja-JP" altLang="en-US" dirty="0"/>
              <a:t>★高等学校までの</a:t>
            </a:r>
            <a:r>
              <a:rPr lang="en-US" altLang="ja-JP" dirty="0"/>
              <a:t>12</a:t>
            </a:r>
            <a:r>
              <a:rPr lang="ja-JP" altLang="en-US" dirty="0"/>
              <a:t>年間で、一人当たり約</a:t>
            </a:r>
            <a:r>
              <a:rPr lang="en-US" altLang="ja-JP" dirty="0"/>
              <a:t>1,211</a:t>
            </a:r>
            <a:r>
              <a:rPr lang="ja-JP" altLang="en-US" dirty="0"/>
              <a:t>万</a:t>
            </a:r>
            <a:r>
              <a:rPr lang="en-US" altLang="ja-JP" dirty="0"/>
              <a:t>4,000</a:t>
            </a:r>
            <a:r>
              <a:rPr lang="ja-JP" altLang="en-US" dirty="0"/>
              <a:t>円となります★。</a:t>
            </a:r>
          </a:p>
          <a:p>
            <a:endParaRPr lang="ja-JP" altLang="en-US" dirty="0"/>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13</a:t>
            </a:fld>
            <a:endParaRPr lang="en-US" altLang="ja-JP"/>
          </a:p>
        </p:txBody>
      </p:sp>
    </p:spTree>
    <p:extLst>
      <p:ext uri="{BB962C8B-B14F-4D97-AF65-F5344CB8AC3E}">
        <p14:creationId xmlns:p14="http://schemas.microsoft.com/office/powerpoint/2010/main" val="3962481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5038" y="750888"/>
            <a:ext cx="4999037" cy="3749675"/>
          </a:xfrm>
        </p:spPr>
      </p:sp>
      <p:sp>
        <p:nvSpPr>
          <p:cNvPr id="3" name="ノート プレースホルダー 2"/>
          <p:cNvSpPr>
            <a:spLocks noGrp="1"/>
          </p:cNvSpPr>
          <p:nvPr>
            <p:ph type="body" idx="1"/>
          </p:nvPr>
        </p:nvSpPr>
        <p:spPr/>
        <p:txBody>
          <a:bodyPr/>
          <a:lstStyle/>
          <a:p>
            <a:pPr>
              <a:spcBef>
                <a:spcPts val="584"/>
              </a:spcBef>
            </a:pPr>
            <a:r>
              <a:rPr lang="en-US" altLang="ja-JP" dirty="0"/>
              <a:t> </a:t>
            </a:r>
            <a:r>
              <a:rPr lang="ja-JP" altLang="en-US" dirty="0">
                <a:latin typeface="HG丸ｺﾞｼｯｸM-PRO" panose="020F0600000000000000" pitchFamily="50" charset="-128"/>
                <a:ea typeface="HG丸ｺﾞｼｯｸM-PRO" panose="020F0600000000000000" pitchFamily="50" charset="-128"/>
              </a:rPr>
              <a:t>　</a:t>
            </a:r>
            <a:r>
              <a:rPr lang="ja-JP" altLang="en-US" dirty="0"/>
              <a:t>税金の使いみちは誰が決めているのでしょうか。</a:t>
            </a:r>
            <a:endParaRPr lang="en-US" altLang="ja-JP" dirty="0"/>
          </a:p>
          <a:p>
            <a:pPr>
              <a:spcBef>
                <a:spcPts val="584"/>
              </a:spcBef>
            </a:pPr>
            <a:r>
              <a:rPr lang="ja-JP" altLang="en-US" dirty="0"/>
              <a:t> 　国民が納めた税金の使いみちは</a:t>
            </a:r>
            <a:endParaRPr lang="en-US" altLang="ja-JP" dirty="0"/>
          </a:p>
          <a:p>
            <a:pPr>
              <a:spcBef>
                <a:spcPts val="584"/>
              </a:spcBef>
            </a:pPr>
            <a:r>
              <a:rPr lang="ja-JP" altLang="en-US" dirty="0"/>
              <a:t>　 ★選挙で選ばれた、国会議員が国会で話し合って決めます。</a:t>
            </a:r>
            <a:endParaRPr lang="en-US" altLang="ja-JP" dirty="0"/>
          </a:p>
          <a:p>
            <a:pPr>
              <a:spcBef>
                <a:spcPts val="584"/>
              </a:spcBef>
            </a:pPr>
            <a:r>
              <a:rPr lang="ja-JP" altLang="en-US" dirty="0"/>
              <a:t> 　★内閣が予算案を国会に提出し</a:t>
            </a:r>
            <a:endParaRPr lang="en-US" altLang="ja-JP" dirty="0"/>
          </a:p>
          <a:p>
            <a:pPr>
              <a:spcBef>
                <a:spcPts val="584"/>
              </a:spcBef>
            </a:pPr>
            <a:r>
              <a:rPr lang="ja-JP" altLang="en-US" dirty="0"/>
              <a:t>　 ★国会の議決を経て、税金の使いみちを決定します。</a:t>
            </a:r>
            <a:endParaRPr lang="en-US" altLang="ja-JP" dirty="0"/>
          </a:p>
          <a:p>
            <a:pPr>
              <a:spcBef>
                <a:spcPts val="584"/>
              </a:spcBef>
            </a:pPr>
            <a:r>
              <a:rPr lang="ja-JP" altLang="en-US" dirty="0"/>
              <a:t>　 ★こうして納められた税金で、国民は様々な公共サービスを受けています。★</a:t>
            </a:r>
            <a:endParaRPr lang="en-US" altLang="ja-JP" dirty="0"/>
          </a:p>
          <a:p>
            <a:pPr>
              <a:spcBef>
                <a:spcPts val="584"/>
              </a:spcBef>
            </a:pPr>
            <a:endParaRPr lang="en-US" altLang="ja-JP" dirty="0">
              <a:latin typeface="HG丸ｺﾞｼｯｸM-PRO" panose="020F0600000000000000" pitchFamily="50" charset="-128"/>
              <a:ea typeface="HG丸ｺﾞｼｯｸM-PRO" panose="020F0600000000000000" pitchFamily="50" charset="-128"/>
            </a:endParaRPr>
          </a:p>
          <a:p>
            <a:pPr>
              <a:spcBef>
                <a:spcPts val="584"/>
              </a:spcBef>
            </a:pPr>
            <a:r>
              <a:rPr lang="ja-JP" altLang="en-US" dirty="0">
                <a:latin typeface="HG丸ｺﾞｼｯｸM-PRO" panose="020F0600000000000000" pitchFamily="50" charset="-128"/>
                <a:ea typeface="HG丸ｺﾞｼｯｸM-PRO" panose="020F0600000000000000" pitchFamily="50" charset="-128"/>
              </a:rPr>
              <a:t>　</a:t>
            </a:r>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14</a:t>
            </a:fld>
            <a:endParaRPr lang="en-US" altLang="ja-JP"/>
          </a:p>
        </p:txBody>
      </p:sp>
    </p:spTree>
    <p:extLst>
      <p:ext uri="{BB962C8B-B14F-4D97-AF65-F5344CB8AC3E}">
        <p14:creationId xmlns:p14="http://schemas.microsoft.com/office/powerpoint/2010/main" val="2546292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6892" y="9329145"/>
            <a:ext cx="2895301" cy="48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89" tIns="47093" rIns="94189" bIns="47093"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15</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7413" y="536575"/>
            <a:ext cx="4910137" cy="3683000"/>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4051" y="4487738"/>
            <a:ext cx="5397115" cy="4363122"/>
          </a:xfrm>
        </p:spPr>
        <p:txBody>
          <a:bodyPr/>
          <a:lstStyle/>
          <a:p>
            <a:pPr defTabSz="908640">
              <a:defRPr/>
            </a:pPr>
            <a:r>
              <a:rPr lang="ja-JP" altLang="en-US" dirty="0"/>
              <a:t>　</a:t>
            </a:r>
            <a:endParaRPr kumimoji="1" lang="ja-JP" altLang="en-US" dirty="0"/>
          </a:p>
        </p:txBody>
      </p:sp>
    </p:spTree>
    <p:extLst>
      <p:ext uri="{BB962C8B-B14F-4D97-AF65-F5344CB8AC3E}">
        <p14:creationId xmlns:p14="http://schemas.microsoft.com/office/powerpoint/2010/main" val="798209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90625" y="357188"/>
            <a:ext cx="4271963" cy="3203575"/>
          </a:xfrm>
          <a:ln/>
        </p:spPr>
      </p:sp>
      <p:sp>
        <p:nvSpPr>
          <p:cNvPr id="16387" name="ノート プレースホルダ 2"/>
          <p:cNvSpPr>
            <a:spLocks noGrp="1"/>
          </p:cNvSpPr>
          <p:nvPr>
            <p:ph type="body" idx="1"/>
          </p:nvPr>
        </p:nvSpPr>
        <p:spPr>
          <a:xfrm>
            <a:off x="612044" y="3797390"/>
            <a:ext cx="5524292" cy="51548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1"/>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日本の税金に関する決まりごとは、どうなっているのでしょうか。</a:t>
            </a:r>
          </a:p>
          <a:p>
            <a:pPr>
              <a:spcBef>
                <a:spcPts val="601"/>
              </a:spcBef>
            </a:pPr>
            <a:r>
              <a:rPr lang="ja-JP" altLang="en-US" dirty="0"/>
              <a:t>　税金は、国を維持し、発展させていくために欠かせないものです。</a:t>
            </a:r>
          </a:p>
          <a:p>
            <a:pPr>
              <a:spcBef>
                <a:spcPts val="601"/>
              </a:spcBef>
            </a:pPr>
            <a:r>
              <a:rPr lang="ja-JP" altLang="en-US" dirty="0"/>
              <a:t>　そこで、憲法では、税金を納めること（納税）は国民の義務と定めています。</a:t>
            </a:r>
          </a:p>
          <a:p>
            <a:pPr>
              <a:spcBef>
                <a:spcPts val="601"/>
              </a:spcBef>
            </a:pPr>
            <a:r>
              <a:rPr lang="ja-JP" altLang="en-US" dirty="0"/>
              <a:t>　★日本国憲法第</a:t>
            </a:r>
            <a:r>
              <a:rPr lang="en-US" altLang="ja-JP" dirty="0"/>
              <a:t>30</a:t>
            </a:r>
            <a:r>
              <a:rPr lang="ja-JP" altLang="en-US" dirty="0"/>
              <a:t>条で定める「納税の義務」は、「普通教育を受けさせる義務」、「勤労の義務」と並んで国民の三大義務の一つとされています。　★</a:t>
            </a:r>
          </a:p>
          <a:p>
            <a:pPr>
              <a:spcBef>
                <a:spcPts val="601"/>
              </a:spcBef>
            </a:pPr>
            <a:r>
              <a:rPr lang="ja-JP" altLang="en-US" dirty="0"/>
              <a:t>　</a:t>
            </a:r>
          </a:p>
          <a:p>
            <a:pPr>
              <a:spcBef>
                <a:spcPts val="601"/>
              </a:spcBef>
            </a:pPr>
            <a:r>
              <a:rPr lang="en-US" altLang="ja-JP" dirty="0"/>
              <a:t>《</a:t>
            </a:r>
            <a:r>
              <a:rPr lang="ja-JP" altLang="en-US" dirty="0"/>
              <a:t>参考</a:t>
            </a:r>
            <a:r>
              <a:rPr lang="en-US" altLang="ja-JP" dirty="0"/>
              <a:t>》</a:t>
            </a:r>
          </a:p>
          <a:p>
            <a:pPr>
              <a:spcBef>
                <a:spcPts val="601"/>
              </a:spcBef>
            </a:pPr>
            <a:r>
              <a:rPr lang="ja-JP" altLang="en-US" dirty="0"/>
              <a:t>　・教育を受けさせる義務（憲</a:t>
            </a:r>
            <a:r>
              <a:rPr lang="en-US" altLang="ja-JP" dirty="0"/>
              <a:t>26②</a:t>
            </a:r>
            <a:r>
              <a:rPr lang="ja-JP" altLang="en-US" dirty="0"/>
              <a:t>）</a:t>
            </a:r>
          </a:p>
          <a:p>
            <a:pPr>
              <a:spcBef>
                <a:spcPts val="601"/>
              </a:spcBef>
            </a:pPr>
            <a:r>
              <a:rPr lang="ja-JP" altLang="en-US" dirty="0"/>
              <a:t>　「すべて国民は、法律の定めるところにより、その保護する子女に普通教育を受けさせる義務を負う。」</a:t>
            </a:r>
          </a:p>
          <a:p>
            <a:pPr>
              <a:spcBef>
                <a:spcPts val="601"/>
              </a:spcBef>
            </a:pPr>
            <a:endParaRPr lang="ja-JP" altLang="en-US" dirty="0"/>
          </a:p>
          <a:p>
            <a:pPr>
              <a:spcBef>
                <a:spcPts val="601"/>
              </a:spcBef>
            </a:pPr>
            <a:r>
              <a:rPr lang="ja-JP" altLang="en-US" dirty="0"/>
              <a:t>　・勤労の義務（憲</a:t>
            </a:r>
            <a:r>
              <a:rPr lang="en-US" altLang="ja-JP" dirty="0"/>
              <a:t>27①</a:t>
            </a:r>
            <a:r>
              <a:rPr lang="ja-JP" altLang="en-US" dirty="0"/>
              <a:t>）</a:t>
            </a:r>
          </a:p>
          <a:p>
            <a:pPr>
              <a:spcBef>
                <a:spcPts val="601"/>
              </a:spcBef>
            </a:pPr>
            <a:r>
              <a:rPr lang="ja-JP" altLang="en-US" dirty="0"/>
              <a:t>　「すべて国民は、勤労の権利を有し、義務を負う。」</a:t>
            </a:r>
          </a:p>
          <a:p>
            <a:pPr>
              <a:spcBef>
                <a:spcPts val="601"/>
              </a:spcBef>
            </a:pPr>
            <a:endParaRPr lang="ja-JP" altLang="en-US" dirty="0">
              <a:latin typeface="HG丸ｺﾞｼｯｸM-PRO" panose="020F0600000000000000" pitchFamily="50" charset="-128"/>
              <a:ea typeface="HG丸ｺﾞｼｯｸM-PRO" panose="020F0600000000000000" pitchFamily="50" charset="-128"/>
            </a:endParaRP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7712" indent="-2622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77558"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13031"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46916"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04640"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62364"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20088"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77812"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16</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74762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90625" y="357188"/>
            <a:ext cx="4271963" cy="3203575"/>
          </a:xfrm>
          <a:ln/>
        </p:spPr>
      </p:sp>
      <p:sp>
        <p:nvSpPr>
          <p:cNvPr id="16387" name="ノート プレースホルダ 2"/>
          <p:cNvSpPr>
            <a:spLocks noGrp="1"/>
          </p:cNvSpPr>
          <p:nvPr>
            <p:ph type="body" idx="1"/>
          </p:nvPr>
        </p:nvSpPr>
        <p:spPr>
          <a:xfrm>
            <a:off x="612044" y="3797390"/>
            <a:ext cx="5524292" cy="51548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1"/>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皆さん知っているように、日本は民主主義の国です。</a:t>
            </a:r>
          </a:p>
          <a:p>
            <a:pPr>
              <a:spcBef>
                <a:spcPts val="601"/>
              </a:spcBef>
            </a:pPr>
            <a:r>
              <a:rPr lang="ja-JP" altLang="en-US" dirty="0"/>
              <a:t>　国の税に関する法律（税負担の方法）や税の使いみち（予算）は、国民の代表者（選挙で選ばれた人たち）の集まる国会で決められます。</a:t>
            </a:r>
          </a:p>
          <a:p>
            <a:pPr>
              <a:spcBef>
                <a:spcPts val="601"/>
              </a:spcBef>
            </a:pPr>
            <a:r>
              <a:rPr lang="ja-JP" altLang="en-US" dirty="0"/>
              <a:t>　★これが、税についての民主主義の基本原則である租税法律主義です。★　</a:t>
            </a:r>
          </a:p>
          <a:p>
            <a:pPr>
              <a:spcBef>
                <a:spcPts val="601"/>
              </a:spcBef>
            </a:pPr>
            <a:endParaRPr lang="ja-JP" altLang="en-US" dirty="0"/>
          </a:p>
          <a:p>
            <a:pPr>
              <a:spcBef>
                <a:spcPts val="601"/>
              </a:spcBef>
            </a:pPr>
            <a:r>
              <a:rPr lang="en-US" altLang="ja-JP" dirty="0"/>
              <a:t>《</a:t>
            </a:r>
            <a:r>
              <a:rPr lang="ja-JP" altLang="en-US" dirty="0"/>
              <a:t>参考</a:t>
            </a:r>
            <a:r>
              <a:rPr lang="en-US" altLang="ja-JP" dirty="0"/>
              <a:t>》</a:t>
            </a:r>
          </a:p>
          <a:p>
            <a:pPr>
              <a:spcBef>
                <a:spcPts val="601"/>
              </a:spcBef>
            </a:pPr>
            <a:r>
              <a:rPr lang="ja-JP" altLang="en-US" dirty="0"/>
              <a:t>　・教育を受けさせる義務（憲</a:t>
            </a:r>
            <a:r>
              <a:rPr lang="en-US" altLang="ja-JP" dirty="0"/>
              <a:t>26②</a:t>
            </a:r>
            <a:r>
              <a:rPr lang="ja-JP" altLang="en-US" dirty="0"/>
              <a:t>）</a:t>
            </a:r>
          </a:p>
          <a:p>
            <a:pPr>
              <a:spcBef>
                <a:spcPts val="601"/>
              </a:spcBef>
            </a:pPr>
            <a:r>
              <a:rPr lang="ja-JP" altLang="en-US" dirty="0"/>
              <a:t>　「すべて国民は、法律の定めるところにより、その保護する子女に普通教育を受けさせる義務を負う。」</a:t>
            </a:r>
          </a:p>
          <a:p>
            <a:pPr>
              <a:spcBef>
                <a:spcPts val="601"/>
              </a:spcBef>
            </a:pPr>
            <a:endParaRPr lang="ja-JP" altLang="en-US" dirty="0"/>
          </a:p>
          <a:p>
            <a:pPr>
              <a:spcBef>
                <a:spcPts val="601"/>
              </a:spcBef>
            </a:pPr>
            <a:r>
              <a:rPr lang="ja-JP" altLang="en-US" dirty="0"/>
              <a:t>　・勤労の義務（憲</a:t>
            </a:r>
            <a:r>
              <a:rPr lang="en-US" altLang="ja-JP" dirty="0"/>
              <a:t>27①</a:t>
            </a:r>
            <a:r>
              <a:rPr lang="ja-JP" altLang="en-US" dirty="0"/>
              <a:t>）</a:t>
            </a:r>
          </a:p>
          <a:p>
            <a:pPr>
              <a:spcBef>
                <a:spcPts val="601"/>
              </a:spcBef>
            </a:pPr>
            <a:r>
              <a:rPr lang="ja-JP" altLang="en-US" dirty="0"/>
              <a:t>　「すべて国民は、勤労の権利を有し、義務を負う。」</a:t>
            </a:r>
          </a:p>
          <a:p>
            <a:pPr>
              <a:spcBef>
                <a:spcPts val="601"/>
              </a:spcBef>
            </a:pPr>
            <a:endParaRPr lang="ja-JP" altLang="en-US" dirty="0">
              <a:latin typeface="HG丸ｺﾞｼｯｸM-PRO" panose="020F0600000000000000" pitchFamily="50" charset="-128"/>
              <a:ea typeface="HG丸ｺﾞｼｯｸM-PRO" panose="020F0600000000000000" pitchFamily="50" charset="-128"/>
            </a:endParaRP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7712" indent="-2622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77558"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13031"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46916"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04640"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62364"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20088"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77812"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658117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21700" y="9386185"/>
            <a:ext cx="2921913" cy="48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77" tIns="47437" rIns="94877" bIns="47437"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18</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3288" y="539750"/>
            <a:ext cx="4940300" cy="3705225"/>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80248" y="4515177"/>
            <a:ext cx="5446722" cy="4389799"/>
          </a:xfrm>
        </p:spPr>
        <p:txBody>
          <a:bodyPr/>
          <a:lstStyle/>
          <a:p>
            <a:pPr defTabSz="915272">
              <a:defRPr/>
            </a:pPr>
            <a:r>
              <a:rPr lang="ja-JP" altLang="en-US" dirty="0"/>
              <a:t>　</a:t>
            </a:r>
            <a:endParaRPr kumimoji="1" lang="ja-JP" altLang="en-US" dirty="0"/>
          </a:p>
        </p:txBody>
      </p:sp>
    </p:spTree>
    <p:extLst>
      <p:ext uri="{BB962C8B-B14F-4D97-AF65-F5344CB8AC3E}">
        <p14:creationId xmlns:p14="http://schemas.microsoft.com/office/powerpoint/2010/main" val="11213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21699" y="9386184"/>
            <a:ext cx="2921913" cy="48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91" tIns="47444" rIns="94891" bIns="47444"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3288" y="539750"/>
            <a:ext cx="4940300" cy="3705225"/>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80247" y="4515176"/>
            <a:ext cx="5446722" cy="4389799"/>
          </a:xfrm>
        </p:spPr>
        <p:txBody>
          <a:bodyPr/>
          <a:lstStyle/>
          <a:p>
            <a:pPr defTabSz="915413">
              <a:defRPr/>
            </a:pPr>
            <a:r>
              <a:rPr lang="ja-JP" altLang="en-US" dirty="0"/>
              <a:t>　</a:t>
            </a:r>
          </a:p>
          <a:p>
            <a:endParaRPr kumimoji="1" lang="ja-JP" altLang="en-US" dirty="0"/>
          </a:p>
        </p:txBody>
      </p:sp>
    </p:spTree>
    <p:extLst>
      <p:ext uri="{BB962C8B-B14F-4D97-AF65-F5344CB8AC3E}">
        <p14:creationId xmlns:p14="http://schemas.microsoft.com/office/powerpoint/2010/main" val="3418613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272" eaLnBrk="0" hangingPunct="0">
              <a:spcBef>
                <a:spcPts val="605"/>
              </a:spcBef>
              <a:defRPr/>
            </a:pPr>
            <a:r>
              <a:rPr lang="ja-JP" altLang="en-US" dirty="0"/>
              <a:t>　</a:t>
            </a:r>
            <a:r>
              <a:rPr kumimoji="0" lang="ja-JP" altLang="en-US" dirty="0"/>
              <a:t>私たちの暮らしは、物やサービスを売り買いして利益を追求する市場経済の上に成り立っています。</a:t>
            </a:r>
            <a:endParaRPr kumimoji="0" lang="en-US" altLang="ja-JP" dirty="0"/>
          </a:p>
          <a:p>
            <a:pPr defTabSz="922272" eaLnBrk="0" hangingPunct="0">
              <a:spcBef>
                <a:spcPts val="605"/>
              </a:spcBef>
              <a:defRPr/>
            </a:pPr>
            <a:r>
              <a:rPr kumimoji="0" lang="ja-JP" altLang="en-US" dirty="0"/>
              <a:t>　道路、公園などの整備やゴミの収集など、私たちが安心して暮らす上で欠かせない公的なサービスを行うのが、国や地方公共団体です。</a:t>
            </a:r>
            <a:endParaRPr kumimoji="0" lang="en-US" altLang="ja-JP" dirty="0"/>
          </a:p>
          <a:p>
            <a:pPr defTabSz="922272" eaLnBrk="0" hangingPunct="0">
              <a:spcBef>
                <a:spcPts val="605"/>
              </a:spcBef>
              <a:defRPr/>
            </a:pPr>
            <a:r>
              <a:rPr kumimoji="0" lang="ja-JP" altLang="en-US" dirty="0"/>
              <a:t>　個人や企業が国や地方公共団体に納めた税金を歳入といい、これを使って国や地方公共団体が行う経済活動を財政といいます。★</a:t>
            </a:r>
            <a:endParaRPr kumimoji="0" lang="en-US" altLang="ja-JP" dirty="0"/>
          </a:p>
          <a:p>
            <a:endParaRPr lang="en-US" altLang="ja-JP" dirty="0"/>
          </a:p>
        </p:txBody>
      </p:sp>
    </p:spTree>
    <p:extLst>
      <p:ext uri="{BB962C8B-B14F-4D97-AF65-F5344CB8AC3E}">
        <p14:creationId xmlns:p14="http://schemas.microsoft.com/office/powerpoint/2010/main" val="1063728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1225550" y="360363"/>
            <a:ext cx="4325938" cy="3243262"/>
          </a:xfrm>
          <a:ln/>
        </p:spPr>
      </p:sp>
      <p:sp>
        <p:nvSpPr>
          <p:cNvPr id="30723" name="ノート プレースホルダ 2"/>
          <p:cNvSpPr>
            <a:spLocks noGrp="1"/>
          </p:cNvSpPr>
          <p:nvPr>
            <p:ph type="body" idx="1"/>
          </p:nvPr>
        </p:nvSpPr>
        <p:spPr>
          <a:xfrm>
            <a:off x="625692" y="3844598"/>
            <a:ext cx="5624804" cy="52167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5"/>
              </a:spcBef>
            </a:pPr>
            <a:r>
              <a:rPr kumimoji="0" lang="ja-JP" altLang="en-US" dirty="0">
                <a:latin typeface="HG丸ｺﾞｼｯｸM-PRO" panose="020F0600000000000000" pitchFamily="50" charset="-128"/>
                <a:ea typeface="HG丸ｺﾞｼｯｸM-PRO" panose="020F0600000000000000" pitchFamily="50" charset="-128"/>
              </a:rPr>
              <a:t>　</a:t>
            </a:r>
            <a:r>
              <a:rPr kumimoji="0" lang="ja-JP" altLang="en-US" dirty="0"/>
              <a:t>税金は１年間でどのくらい納められているのでしょうか。</a:t>
            </a:r>
            <a:endParaRPr kumimoji="0" lang="en-US" altLang="ja-JP" dirty="0"/>
          </a:p>
          <a:p>
            <a:pPr>
              <a:spcBef>
                <a:spcPts val="605"/>
              </a:spcBef>
            </a:pPr>
            <a:r>
              <a:rPr kumimoji="0" lang="ja-JP" altLang="en-US" dirty="0"/>
              <a:t>　財政の事務は、４月から翌年３月までの「会計年度」で行われます。</a:t>
            </a:r>
          </a:p>
          <a:p>
            <a:pPr>
              <a:spcBef>
                <a:spcPts val="605"/>
              </a:spcBef>
            </a:pPr>
            <a:r>
              <a:rPr kumimoji="0" lang="ja-JP" altLang="en-US" dirty="0"/>
              <a:t>　この１年間の収入を「歳入」、支出を「歳出」といいます。</a:t>
            </a:r>
          </a:p>
          <a:p>
            <a:pPr>
              <a:spcBef>
                <a:spcPts val="605"/>
              </a:spcBef>
            </a:pPr>
            <a:r>
              <a:rPr kumimoji="0" lang="ja-JP" altLang="en-US" dirty="0"/>
              <a:t>　令和</a:t>
            </a:r>
            <a:r>
              <a:rPr kumimoji="0" lang="en-US" altLang="ja-JP" dirty="0"/>
              <a:t>6</a:t>
            </a:r>
            <a:r>
              <a:rPr kumimoji="0" lang="ja-JP" altLang="en-US" dirty="0"/>
              <a:t>年度予算では、★総額は</a:t>
            </a:r>
            <a:r>
              <a:rPr kumimoji="0" lang="en-US" altLang="ja-JP" dirty="0"/>
              <a:t>112</a:t>
            </a:r>
            <a:r>
              <a:rPr kumimoji="0" lang="ja-JP" altLang="en-US" dirty="0"/>
              <a:t>兆</a:t>
            </a:r>
            <a:r>
              <a:rPr kumimoji="0" lang="en-US" altLang="ja-JP" dirty="0"/>
              <a:t>5,717</a:t>
            </a:r>
            <a:r>
              <a:rPr kumimoji="0" lang="ja-JP" altLang="en-US" dirty="0"/>
              <a:t>億円です。</a:t>
            </a:r>
          </a:p>
          <a:p>
            <a:pPr>
              <a:spcBef>
                <a:spcPts val="605"/>
              </a:spcBef>
            </a:pPr>
            <a:r>
              <a:rPr kumimoji="0" lang="ja-JP" altLang="en-US" dirty="0"/>
              <a:t>　★その内、</a:t>
            </a:r>
            <a:r>
              <a:rPr kumimoji="0" lang="en-US" altLang="ja-JP" dirty="0"/>
              <a:t>31.5%</a:t>
            </a:r>
            <a:r>
              <a:rPr kumimoji="0" lang="ja-JP" altLang="en-US" dirty="0"/>
              <a:t>が公債金つまり国の借金です。</a:t>
            </a:r>
          </a:p>
          <a:p>
            <a:pPr>
              <a:spcBef>
                <a:spcPts val="605"/>
              </a:spcBef>
            </a:pPr>
            <a:r>
              <a:rPr kumimoji="0" lang="ja-JP" altLang="en-US" dirty="0"/>
              <a:t>　★租税及び印紙収入が</a:t>
            </a:r>
            <a:r>
              <a:rPr kumimoji="0" lang="en-US" altLang="ja-JP" dirty="0"/>
              <a:t>61.8</a:t>
            </a:r>
            <a:r>
              <a:rPr kumimoji="0" lang="ja-JP" altLang="en-US" dirty="0"/>
              <a:t>％です。</a:t>
            </a:r>
            <a:endParaRPr kumimoji="0" lang="en-US" altLang="ja-JP" dirty="0"/>
          </a:p>
          <a:p>
            <a:pPr>
              <a:spcBef>
                <a:spcPts val="605"/>
              </a:spcBef>
            </a:pPr>
            <a:r>
              <a:rPr kumimoji="0" lang="ja-JP" altLang="en-US" dirty="0"/>
              <a:t>　このように我国の財政は、約</a:t>
            </a:r>
            <a:r>
              <a:rPr kumimoji="0" lang="en-US" altLang="ja-JP" dirty="0"/>
              <a:t>3</a:t>
            </a:r>
            <a:r>
              <a:rPr kumimoji="0" lang="ja-JP" altLang="en-US" dirty="0"/>
              <a:t>割を公債金すなわち借金に依存している厳しい状況にあります。★</a:t>
            </a: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4936" indent="-27700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6829"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4762"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1096"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2233"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3368"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34505"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95641"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CF0E173-4F6A-46C9-B495-7CB21E7624FC}" type="slidenum">
              <a:rPr lang="en-US" altLang="ja-JP" smtClean="0">
                <a:ea typeface="ＭＳ Ｐゴシック" panose="020B0600070205080204" pitchFamily="50" charset="-128"/>
              </a:rPr>
              <a:pPr>
                <a:spcBef>
                  <a:spcPct val="0"/>
                </a:spcBef>
              </a:pPr>
              <a:t>20</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4251609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xfrm>
            <a:off x="1223963" y="358775"/>
            <a:ext cx="4329112" cy="3246438"/>
          </a:xfrm>
          <a:ln/>
        </p:spPr>
      </p:sp>
      <p:sp>
        <p:nvSpPr>
          <p:cNvPr id="32771" name="ノート プレースホルダ 2"/>
          <p:cNvSpPr>
            <a:spLocks noGrp="1"/>
          </p:cNvSpPr>
          <p:nvPr>
            <p:ph type="body" idx="1"/>
          </p:nvPr>
        </p:nvSpPr>
        <p:spPr>
          <a:xfrm>
            <a:off x="625692" y="3844598"/>
            <a:ext cx="5624804" cy="52167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5"/>
              </a:spcBef>
            </a:pPr>
            <a:r>
              <a:rPr lang="ja-JP" altLang="en-US" dirty="0"/>
              <a:t>　税金などによる収入である、「租税及び印紙収入」は、★</a:t>
            </a:r>
            <a:r>
              <a:rPr lang="en-US" altLang="ja-JP" dirty="0"/>
              <a:t>69</a:t>
            </a:r>
            <a:r>
              <a:rPr lang="ja-JP" altLang="en-US" dirty="0"/>
              <a:t>兆</a:t>
            </a:r>
            <a:r>
              <a:rPr lang="en-US" altLang="ja-JP" dirty="0"/>
              <a:t>6,080</a:t>
            </a:r>
            <a:r>
              <a:rPr lang="ja-JP" altLang="en-US" dirty="0"/>
              <a:t>億円です。</a:t>
            </a:r>
            <a:endParaRPr lang="en-US" altLang="ja-JP" dirty="0"/>
          </a:p>
          <a:p>
            <a:pPr>
              <a:spcBef>
                <a:spcPts val="605"/>
              </a:spcBef>
            </a:pPr>
            <a:r>
              <a:rPr lang="ja-JP" altLang="en-US" dirty="0"/>
              <a:t>　★所得税 </a:t>
            </a:r>
            <a:r>
              <a:rPr lang="en-US" altLang="ja-JP" dirty="0"/>
              <a:t>25.7</a:t>
            </a:r>
            <a:r>
              <a:rPr lang="ja-JP" altLang="en-US" dirty="0"/>
              <a:t>％、★法人税 </a:t>
            </a:r>
            <a:r>
              <a:rPr lang="en-US" altLang="ja-JP" dirty="0"/>
              <a:t>24.5</a:t>
            </a:r>
            <a:r>
              <a:rPr lang="ja-JP" altLang="en-US" dirty="0"/>
              <a:t>％、★消費税 </a:t>
            </a:r>
            <a:r>
              <a:rPr lang="en-US" altLang="ja-JP" dirty="0"/>
              <a:t>34.2</a:t>
            </a:r>
            <a:r>
              <a:rPr lang="ja-JP" altLang="en-US" dirty="0"/>
              <a:t>％で約８割を占めています。</a:t>
            </a:r>
            <a:endParaRPr lang="en-US" altLang="ja-JP" dirty="0"/>
          </a:p>
          <a:p>
            <a:pPr>
              <a:spcBef>
                <a:spcPts val="605"/>
              </a:spcBef>
            </a:pPr>
            <a:r>
              <a:rPr lang="ja-JP" altLang="en-US" dirty="0"/>
              <a:t>　国が使うお金（歳出）はさらに多く、税収（租税及び印紙収入）だけでは不足しているのが現状です。★</a:t>
            </a:r>
          </a:p>
        </p:txBody>
      </p:sp>
      <p:sp>
        <p:nvSpPr>
          <p:cNvPr id="327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6537" indent="-27860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6829" indent="-220961">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4762" indent="-220961">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2697" indent="-220961">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3833"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4969"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36105"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97242"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D5441C4-257E-4149-B3AC-7D8B1D544B98}" type="slidenum">
              <a:rPr lang="en-US" altLang="ja-JP" smtClean="0">
                <a:ea typeface="ＭＳ Ｐゴシック" panose="020B0600070205080204" pitchFamily="50" charset="-128"/>
              </a:rPr>
              <a:pPr>
                <a:spcBef>
                  <a:spcPct val="0"/>
                </a:spcBef>
              </a:pPr>
              <a:t>21</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581821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xfrm>
            <a:off x="1223963" y="358775"/>
            <a:ext cx="4329112" cy="3246438"/>
          </a:xfrm>
          <a:ln/>
        </p:spPr>
      </p:sp>
      <p:sp>
        <p:nvSpPr>
          <p:cNvPr id="34819" name="ノート プレースホルダ 2"/>
          <p:cNvSpPr>
            <a:spLocks noGrp="1"/>
          </p:cNvSpPr>
          <p:nvPr>
            <p:ph type="body" idx="1"/>
          </p:nvPr>
        </p:nvSpPr>
        <p:spPr>
          <a:xfrm>
            <a:off x="625692" y="3844598"/>
            <a:ext cx="5624804" cy="52167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5"/>
              </a:spcBef>
            </a:pPr>
            <a:r>
              <a:rPr kumimoji="0" lang="ja-JP" altLang="en-US" dirty="0"/>
              <a:t>　税金は１年間でどのくらい使われるのでしょうか。</a:t>
            </a:r>
            <a:endParaRPr kumimoji="0" lang="en-US" altLang="ja-JP" dirty="0"/>
          </a:p>
          <a:p>
            <a:pPr>
              <a:spcBef>
                <a:spcPts val="605"/>
              </a:spcBef>
            </a:pPr>
            <a:r>
              <a:rPr kumimoji="0" lang="ja-JP" altLang="en-US" dirty="0"/>
              <a:t>　★総額は</a:t>
            </a:r>
            <a:r>
              <a:rPr kumimoji="0" lang="en-US" altLang="ja-JP" dirty="0"/>
              <a:t>112</a:t>
            </a:r>
            <a:r>
              <a:rPr kumimoji="0" lang="ja-JP" altLang="en-US" dirty="0"/>
              <a:t>兆</a:t>
            </a:r>
            <a:r>
              <a:rPr kumimoji="0" lang="en-US" altLang="ja-JP" dirty="0"/>
              <a:t>5,717</a:t>
            </a:r>
            <a:r>
              <a:rPr kumimoji="0" lang="ja-JP" altLang="en-US" dirty="0"/>
              <a:t>億円です。</a:t>
            </a:r>
          </a:p>
          <a:p>
            <a:pPr>
              <a:spcBef>
                <a:spcPts val="605"/>
              </a:spcBef>
            </a:pPr>
            <a:r>
              <a:rPr lang="ja-JP" altLang="en-US" dirty="0"/>
              <a:t>　内訳を見ると、★年金や医療費に使われる社会保障関係費が</a:t>
            </a:r>
            <a:r>
              <a:rPr lang="en-US" altLang="ja-JP" dirty="0"/>
              <a:t>33.5%</a:t>
            </a:r>
            <a:r>
              <a:rPr lang="ja-JP" altLang="en-US" dirty="0"/>
              <a:t>です。</a:t>
            </a:r>
            <a:endParaRPr lang="en-US" altLang="ja-JP" dirty="0"/>
          </a:p>
          <a:p>
            <a:pPr>
              <a:spcBef>
                <a:spcPts val="605"/>
              </a:spcBef>
            </a:pPr>
            <a:r>
              <a:rPr lang="ja-JP" altLang="en-US" dirty="0"/>
              <a:t>　★国の借金返済、利息支払に</a:t>
            </a:r>
            <a:r>
              <a:rPr lang="en-US" altLang="ja-JP" dirty="0"/>
              <a:t>24</a:t>
            </a:r>
            <a:r>
              <a:rPr lang="ja-JP" altLang="en-US" dirty="0"/>
              <a:t>％、つまり約４分の１相当が過去からの借金返済に使われているということになります。</a:t>
            </a:r>
            <a:r>
              <a:rPr kumimoji="0" lang="ja-JP" altLang="en-US" dirty="0"/>
              <a:t>★</a:t>
            </a:r>
            <a:endParaRPr kumimoji="0" lang="en-US" altLang="ja-JP" dirty="0"/>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6537" indent="-27860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6829" indent="-220961">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4762" indent="-220961">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2697" indent="-220961">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3833"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4969"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36105"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97242"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A8FFBEE-BAF1-4C5F-9C26-BC8579612437}" type="slidenum">
              <a:rPr lang="en-US" altLang="ja-JP" smtClean="0">
                <a:ea typeface="ＭＳ Ｐゴシック" panose="020B0600070205080204" pitchFamily="50" charset="-128"/>
              </a:rPr>
              <a:pPr>
                <a:spcBef>
                  <a:spcPct val="0"/>
                </a:spcBef>
              </a:pPr>
              <a:t>22</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289938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xfrm>
            <a:off x="1274763" y="327025"/>
            <a:ext cx="4325937" cy="3243263"/>
          </a:xfrm>
          <a:ln/>
        </p:spPr>
      </p:sp>
      <p:sp>
        <p:nvSpPr>
          <p:cNvPr id="40963" name="ノート プレースホルダ 2"/>
          <p:cNvSpPr>
            <a:spLocks noGrp="1"/>
          </p:cNvSpPr>
          <p:nvPr>
            <p:ph type="body" idx="1"/>
          </p:nvPr>
        </p:nvSpPr>
        <p:spPr>
          <a:xfrm>
            <a:off x="625692" y="3844598"/>
            <a:ext cx="5624804" cy="52167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5"/>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「歳出」が伸び続ける一方、「税収」は</a:t>
            </a:r>
            <a:r>
              <a:rPr lang="en-US" altLang="ja-JP" dirty="0"/>
              <a:t>1990</a:t>
            </a:r>
            <a:r>
              <a:rPr lang="ja-JP" altLang="en-US" dirty="0"/>
              <a:t>年度（平成２年度）以降、景気悪化に伴う税収の減少等により、伸び悩んできました。</a:t>
            </a:r>
          </a:p>
          <a:p>
            <a:pPr>
              <a:spcBef>
                <a:spcPts val="605"/>
              </a:spcBef>
            </a:pPr>
            <a:r>
              <a:rPr lang="ja-JP" altLang="en-US" dirty="0"/>
              <a:t>　その差は、大きく開いてしまい、借金である公債の発行で穴埋めされてきました。</a:t>
            </a:r>
          </a:p>
          <a:p>
            <a:pPr>
              <a:spcBef>
                <a:spcPts val="605"/>
              </a:spcBef>
            </a:pPr>
            <a:r>
              <a:rPr lang="ja-JP" altLang="en-US" dirty="0"/>
              <a:t>　このまま財政赤字が増えていった場合、財政の硬直化や金利の上昇、世代間の不公平拡大など様々な要因により、活力ある経済・社会の実現に大きな足かせとなります。</a:t>
            </a:r>
          </a:p>
          <a:p>
            <a:pPr>
              <a:spcBef>
                <a:spcPts val="605"/>
              </a:spcBef>
            </a:pPr>
            <a:r>
              <a:rPr lang="ja-JP" altLang="en-US" dirty="0"/>
              <a:t>　このため、政府は、この差をなくし、黒字化にすることなどを財政健全化目標としています。★</a:t>
            </a:r>
          </a:p>
        </p:txBody>
      </p:sp>
      <p:sp>
        <p:nvSpPr>
          <p:cNvPr id="409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4936" indent="-27700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6829"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4762"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1096"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2233"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3368"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34505"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95641"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DD4D76E-8736-4F18-A780-F8EBE9B4B07A}" type="slidenum">
              <a:rPr lang="en-US" altLang="ja-JP" smtClean="0">
                <a:ea typeface="ＭＳ Ｐゴシック" panose="020B0600070205080204" pitchFamily="50" charset="-128"/>
              </a:rPr>
              <a:pPr>
                <a:spcBef>
                  <a:spcPct val="0"/>
                </a:spcBef>
              </a:pPr>
              <a:t>23</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891332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21699" y="9386184"/>
            <a:ext cx="2921913" cy="48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91" tIns="47444" rIns="94891" bIns="47444"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24</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3288" y="539750"/>
            <a:ext cx="4940300" cy="3705225"/>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80247" y="4515176"/>
            <a:ext cx="5446722" cy="4389799"/>
          </a:xfrm>
        </p:spPr>
        <p:txBody>
          <a:bodyPr/>
          <a:lstStyle/>
          <a:p>
            <a:pPr defTabSz="915413">
              <a:defRPr/>
            </a:pPr>
            <a:endParaRPr lang="ja-JP" altLang="en-US" dirty="0"/>
          </a:p>
          <a:p>
            <a:endParaRPr kumimoji="1" lang="ja-JP" altLang="en-US" dirty="0"/>
          </a:p>
        </p:txBody>
      </p:sp>
    </p:spTree>
    <p:extLst>
      <p:ext uri="{BB962C8B-B14F-4D97-AF65-F5344CB8AC3E}">
        <p14:creationId xmlns:p14="http://schemas.microsoft.com/office/powerpoint/2010/main" val="1825322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4747">
              <a:defRPr/>
            </a:pPr>
            <a:r>
              <a:rPr lang="ja-JP" altLang="en-US" dirty="0"/>
              <a:t>高齢者とは、★</a:t>
            </a:r>
            <a:r>
              <a:rPr lang="ja-JP" altLang="en-US" dirty="0">
                <a:solidFill>
                  <a:srgbClr val="C00000"/>
                </a:solidFill>
                <a:effectLst>
                  <a:outerShdw blurRad="38100" dist="38100" dir="2700000" algn="tl">
                    <a:srgbClr val="000000">
                      <a:alpha val="43137"/>
                    </a:srgbClr>
                  </a:outerShdw>
                </a:effectLst>
              </a:rPr>
              <a:t>６５</a:t>
            </a:r>
            <a:r>
              <a:rPr lang="ja-JP" altLang="en-US" dirty="0"/>
              <a:t>歳以上の人をいいます。</a:t>
            </a:r>
          </a:p>
          <a:p>
            <a:r>
              <a:rPr lang="ja-JP" altLang="en-US" dirty="0"/>
              <a:t>★「高齢者」が増えるとどうなるの？税金と何が関係しているのでしょうか。</a:t>
            </a:r>
            <a:endParaRPr lang="en-US" altLang="ja-JP" dirty="0"/>
          </a:p>
          <a:p>
            <a:endParaRPr lang="ja-JP" altLang="en-US" dirty="0"/>
          </a:p>
          <a:p>
            <a:r>
              <a:rPr lang="ja-JP" altLang="en-US" dirty="0"/>
              <a:t>高齢者が増えると、税金が使われている医療や年金、介護など★社会保障に必要なお金が増えていくことになります。★</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B6A4639E-37DA-4DCF-A8DF-88C0397E5F06}" type="slidenum">
              <a:rPr kumimoji="1" lang="ja-JP" altLang="en-US" smtClean="0"/>
              <a:t>25</a:t>
            </a:fld>
            <a:endParaRPr kumimoji="1" lang="ja-JP" altLang="en-US"/>
          </a:p>
        </p:txBody>
      </p:sp>
    </p:spTree>
    <p:extLst>
      <p:ext uri="{BB962C8B-B14F-4D97-AF65-F5344CB8AC3E}">
        <p14:creationId xmlns:p14="http://schemas.microsoft.com/office/powerpoint/2010/main" val="4173008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a:xfrm>
            <a:off x="1225550" y="360363"/>
            <a:ext cx="4325938" cy="3243262"/>
          </a:xfrm>
          <a:ln/>
        </p:spPr>
      </p:sp>
      <p:sp>
        <p:nvSpPr>
          <p:cNvPr id="45059" name="ノート プレースホルダ 2"/>
          <p:cNvSpPr>
            <a:spLocks noGrp="1"/>
          </p:cNvSpPr>
          <p:nvPr>
            <p:ph type="body" idx="1"/>
          </p:nvPr>
        </p:nvSpPr>
        <p:spPr>
          <a:xfrm>
            <a:off x="625692" y="3844598"/>
            <a:ext cx="5624804" cy="52167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5"/>
              </a:spcBef>
            </a:pPr>
            <a:r>
              <a:rPr lang="ja-JP" altLang="en-US" dirty="0">
                <a:latin typeface="HG丸ｺﾞｼｯｸM-PRO" panose="020F0600000000000000" pitchFamily="50" charset="-128"/>
                <a:ea typeface="HG丸ｺﾞｼｯｸM-PRO" panose="020F0600000000000000" pitchFamily="50" charset="-128"/>
              </a:rPr>
              <a:t>　人口に占める</a:t>
            </a:r>
            <a:r>
              <a:rPr lang="en-US" altLang="ja-JP" dirty="0">
                <a:latin typeface="HG丸ｺﾞｼｯｸM-PRO" panose="020F0600000000000000" pitchFamily="50" charset="-128"/>
                <a:ea typeface="HG丸ｺﾞｼｯｸM-PRO" panose="020F0600000000000000" pitchFamily="50" charset="-128"/>
              </a:rPr>
              <a:t>65</a:t>
            </a:r>
            <a:r>
              <a:rPr lang="ja-JP" altLang="en-US" dirty="0">
                <a:latin typeface="HG丸ｺﾞｼｯｸM-PRO" panose="020F0600000000000000" pitchFamily="50" charset="-128"/>
                <a:ea typeface="HG丸ｺﾞｼｯｸM-PRO" panose="020F0600000000000000" pitchFamily="50" charset="-128"/>
              </a:rPr>
              <a:t>歳以上の高齢人口の推移を見てみましょう。</a:t>
            </a:r>
          </a:p>
          <a:p>
            <a:pPr>
              <a:spcBef>
                <a:spcPts val="605"/>
              </a:spcBef>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2024</a:t>
            </a:r>
            <a:r>
              <a:rPr lang="ja-JP" altLang="en-US" dirty="0">
                <a:latin typeface="HG丸ｺﾞｼｯｸM-PRO" panose="020F0600000000000000" pitchFamily="50" charset="-128"/>
                <a:ea typeface="HG丸ｺﾞｼｯｸM-PRO" panose="020F0600000000000000" pitchFamily="50" charset="-128"/>
              </a:rPr>
              <a:t>年現在、総人口に占める</a:t>
            </a:r>
            <a:r>
              <a:rPr lang="en-US" altLang="ja-JP" dirty="0">
                <a:latin typeface="HG丸ｺﾞｼｯｸM-PRO" panose="020F0600000000000000" pitchFamily="50" charset="-128"/>
                <a:ea typeface="HG丸ｺﾞｼｯｸM-PRO" panose="020F0600000000000000" pitchFamily="50" charset="-128"/>
              </a:rPr>
              <a:t>65</a:t>
            </a:r>
            <a:r>
              <a:rPr lang="ja-JP" altLang="en-US" dirty="0">
                <a:latin typeface="HG丸ｺﾞｼｯｸM-PRO" panose="020F0600000000000000" pitchFamily="50" charset="-128"/>
                <a:ea typeface="HG丸ｺﾞｼｯｸM-PRO" panose="020F0600000000000000" pitchFamily="50" charset="-128"/>
              </a:rPr>
              <a:t>歳以上の割合は、</a:t>
            </a:r>
            <a:r>
              <a:rPr lang="en-US" altLang="ja-JP" dirty="0">
                <a:latin typeface="HG丸ｺﾞｼｯｸM-PRO" panose="020F0600000000000000" pitchFamily="50" charset="-128"/>
                <a:ea typeface="HG丸ｺﾞｼｯｸM-PRO" panose="020F0600000000000000" pitchFamily="50" charset="-128"/>
              </a:rPr>
              <a:t>29.4</a:t>
            </a:r>
            <a:r>
              <a:rPr lang="ja-JP" altLang="en-US" dirty="0">
                <a:latin typeface="HG丸ｺﾞｼｯｸM-PRO" panose="020F0600000000000000" pitchFamily="50" charset="-128"/>
                <a:ea typeface="HG丸ｺﾞｼｯｸM-PRO" panose="020F0600000000000000" pitchFamily="50" charset="-128"/>
              </a:rPr>
              <a:t>％ですが、</a:t>
            </a:r>
            <a:r>
              <a:rPr lang="en-US" altLang="ja-JP" dirty="0">
                <a:latin typeface="HG丸ｺﾞｼｯｸM-PRO" panose="020F0600000000000000" pitchFamily="50" charset="-128"/>
                <a:ea typeface="HG丸ｺﾞｼｯｸM-PRO" panose="020F0600000000000000" pitchFamily="50" charset="-128"/>
              </a:rPr>
              <a:t>2050</a:t>
            </a:r>
            <a:r>
              <a:rPr lang="ja-JP" altLang="en-US" dirty="0">
                <a:latin typeface="HG丸ｺﾞｼｯｸM-PRO" panose="020F0600000000000000" pitchFamily="50" charset="-128"/>
                <a:ea typeface="HG丸ｺﾞｼｯｸM-PRO" panose="020F0600000000000000" pitchFamily="50" charset="-128"/>
              </a:rPr>
              <a:t>年には</a:t>
            </a:r>
            <a:r>
              <a:rPr lang="en-US" altLang="ja-JP" dirty="0">
                <a:latin typeface="HG丸ｺﾞｼｯｸM-PRO" panose="020F0600000000000000" pitchFamily="50" charset="-128"/>
                <a:ea typeface="HG丸ｺﾞｼｯｸM-PRO" panose="020F0600000000000000" pitchFamily="50" charset="-128"/>
              </a:rPr>
              <a:t>38</a:t>
            </a:r>
            <a:r>
              <a:rPr lang="ja-JP" altLang="en-US" dirty="0">
                <a:latin typeface="HG丸ｺﾞｼｯｸM-PRO" panose="020F0600000000000000" pitchFamily="50" charset="-128"/>
                <a:ea typeface="HG丸ｺﾞｼｯｸM-PRO" panose="020F0600000000000000" pitchFamily="50" charset="-128"/>
              </a:rPr>
              <a:t>％になると見込まれています。</a:t>
            </a:r>
            <a:endParaRPr lang="en-US" altLang="ja-JP" dirty="0">
              <a:latin typeface="HG丸ｺﾞｼｯｸM-PRO" panose="020F0600000000000000" pitchFamily="50" charset="-128"/>
              <a:ea typeface="HG丸ｺﾞｼｯｸM-PRO" panose="020F0600000000000000" pitchFamily="50" charset="-128"/>
            </a:endParaRPr>
          </a:p>
          <a:p>
            <a:pPr>
              <a:spcBef>
                <a:spcPts val="605"/>
              </a:spcBef>
            </a:pPr>
            <a:r>
              <a:rPr lang="ja-JP" altLang="en-US" dirty="0">
                <a:latin typeface="HG丸ｺﾞｼｯｸM-PRO" panose="020F0600000000000000" pitchFamily="50" charset="-128"/>
                <a:ea typeface="HG丸ｺﾞｼｯｸM-PRO" panose="020F0600000000000000" pitchFamily="50" charset="-128"/>
              </a:rPr>
              <a:t>　日本は他国に類を見ない急速な早さで高齢化が進行しています。★</a:t>
            </a:r>
            <a:endParaRPr lang="en-US" altLang="ja-JP" dirty="0">
              <a:latin typeface="HG丸ｺﾞｼｯｸM-PRO" panose="020F0600000000000000" pitchFamily="50" charset="-128"/>
              <a:ea typeface="HG丸ｺﾞｼｯｸM-PRO" panose="020F0600000000000000" pitchFamily="50" charset="-128"/>
            </a:endParaRPr>
          </a:p>
          <a:p>
            <a:pPr>
              <a:spcBef>
                <a:spcPts val="605"/>
              </a:spcBef>
            </a:pPr>
            <a:r>
              <a:rPr lang="ja-JP" altLang="en-US" dirty="0">
                <a:latin typeface="HG丸ｺﾞｼｯｸM-PRO" panose="020F0600000000000000" pitchFamily="50" charset="-128"/>
                <a:ea typeface="HG丸ｺﾞｼｯｸM-PRO" panose="020F0600000000000000" pitchFamily="50" charset="-128"/>
              </a:rPr>
              <a:t>　</a:t>
            </a:r>
          </a:p>
        </p:txBody>
      </p:sp>
      <p:sp>
        <p:nvSpPr>
          <p:cNvPr id="450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4936" indent="-27700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6829"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4762"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1096"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2233"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3368"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34505"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95641"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C8CAD9D-3D90-4F2D-A75D-1A116901EB57}" type="slidenum">
              <a:rPr lang="en-US" altLang="ja-JP" smtClean="0">
                <a:ea typeface="ＭＳ Ｐゴシック" panose="020B0600070205080204" pitchFamily="50" charset="-128"/>
              </a:rPr>
              <a:pPr>
                <a:spcBef>
                  <a:spcPct val="0"/>
                </a:spcBef>
              </a:pPr>
              <a:t>26</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448068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　</a:t>
            </a:r>
            <a:r>
              <a:rPr lang="ja-JP" altLang="en-US" dirty="0"/>
              <a:t>現在</a:t>
            </a:r>
            <a:r>
              <a:rPr lang="en-US" altLang="ja-JP" dirty="0"/>
              <a:t>2024</a:t>
            </a:r>
            <a:r>
              <a:rPr lang="ja-JP" altLang="en-US" dirty="0"/>
              <a:t>年は★約２人にひとりの高齢者を支えている状況ですが、</a:t>
            </a:r>
            <a:r>
              <a:rPr lang="en-US" altLang="ja-JP" dirty="0"/>
              <a:t>2050</a:t>
            </a:r>
            <a:r>
              <a:rPr lang="ja-JP" altLang="en-US" dirty="0"/>
              <a:t>年（約</a:t>
            </a:r>
            <a:r>
              <a:rPr lang="en-US" altLang="ja-JP" dirty="0"/>
              <a:t>30</a:t>
            </a:r>
            <a:r>
              <a:rPr lang="ja-JP" altLang="en-US" dirty="0"/>
              <a:t>年後）は★</a:t>
            </a:r>
            <a:r>
              <a:rPr lang="en-US" altLang="ja-JP" dirty="0"/>
              <a:t>1.3</a:t>
            </a:r>
            <a:r>
              <a:rPr lang="ja-JP" altLang="en-US" dirty="0"/>
              <a:t>人にひとりの割合で支えるようになると、見込まれています。</a:t>
            </a:r>
            <a:endParaRPr lang="en-US" altLang="ja-JP" dirty="0"/>
          </a:p>
          <a:p>
            <a:pPr defTabSz="897605">
              <a:defRPr/>
            </a:pPr>
            <a:r>
              <a:rPr lang="ja-JP" altLang="en-US" dirty="0"/>
              <a:t>　このまま高齢化が進むと、年金や医療の負担が上昇を続け、将来の世代に大きな負担を残すことになります。</a:t>
            </a:r>
            <a:endParaRPr lang="en-US" altLang="ja-JP" dirty="0"/>
          </a:p>
          <a:p>
            <a:pPr>
              <a:spcBef>
                <a:spcPts val="605"/>
              </a:spcBef>
            </a:pPr>
            <a:r>
              <a:rPr lang="ja-JP" altLang="en-US" dirty="0"/>
              <a:t>　皆さんが、●歳になった頃には、働く世代の</a:t>
            </a:r>
            <a:r>
              <a:rPr lang="en-US" altLang="ja-JP" dirty="0"/>
              <a:t>1.3</a:t>
            </a:r>
            <a:r>
              <a:rPr lang="ja-JP" altLang="en-US" dirty="0"/>
              <a:t>人で高齢者</a:t>
            </a:r>
            <a:r>
              <a:rPr lang="en-US" altLang="ja-JP" dirty="0"/>
              <a:t>1</a:t>
            </a:r>
            <a:r>
              <a:rPr lang="ja-JP" altLang="en-US" dirty="0"/>
              <a:t>人を支えなければいけない状況になり、★働く世代の負担は益々増加するかもしれません。★</a:t>
            </a:r>
          </a:p>
          <a:p>
            <a:pPr>
              <a:spcBef>
                <a:spcPts val="605"/>
              </a:spcBef>
            </a:pPr>
            <a:endParaRPr lang="ja-JP" altLang="en-US" dirty="0">
              <a:latin typeface="HG丸ｺﾞｼｯｸM-PRO" panose="020F0600000000000000" pitchFamily="50" charset="-128"/>
              <a:ea typeface="HG丸ｺﾞｼｯｸM-PRO" panose="020F0600000000000000" pitchFamily="50" charset="-128"/>
            </a:endParaRPr>
          </a:p>
          <a:p>
            <a:endParaRPr kumimoji="1" lang="en-US" altLang="ja-JP" b="1" dirty="0"/>
          </a:p>
          <a:p>
            <a:endParaRPr kumimoji="1" lang="ja-JP" altLang="en-US" b="1" dirty="0"/>
          </a:p>
        </p:txBody>
      </p:sp>
      <p:sp>
        <p:nvSpPr>
          <p:cNvPr id="4" name="スライド番号プレースホルダー 3"/>
          <p:cNvSpPr>
            <a:spLocks noGrp="1"/>
          </p:cNvSpPr>
          <p:nvPr>
            <p:ph type="sldNum" sz="quarter" idx="10"/>
          </p:nvPr>
        </p:nvSpPr>
        <p:spPr/>
        <p:txBody>
          <a:bodyPr/>
          <a:lstStyle/>
          <a:p>
            <a:fld id="{B6A4639E-37DA-4DCF-A8DF-88C0397E5F06}" type="slidenum">
              <a:rPr kumimoji="1" lang="ja-JP" altLang="en-US" smtClean="0"/>
              <a:t>27</a:t>
            </a:fld>
            <a:endParaRPr kumimoji="1" lang="ja-JP" altLang="en-US"/>
          </a:p>
        </p:txBody>
      </p:sp>
    </p:spTree>
    <p:extLst>
      <p:ext uri="{BB962C8B-B14F-4D97-AF65-F5344CB8AC3E}">
        <p14:creationId xmlns:p14="http://schemas.microsoft.com/office/powerpoint/2010/main" val="3692548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243013" y="361950"/>
            <a:ext cx="4352925"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a:xfrm>
            <a:off x="630505" y="3868586"/>
            <a:ext cx="5676142" cy="5248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1"/>
              </a:spcBef>
            </a:pPr>
            <a:r>
              <a:rPr lang="ja-JP" altLang="en-US" dirty="0">
                <a:latin typeface="HG丸ｺﾞｼｯｸM-PRO" panose="020F0600000000000000" pitchFamily="50" charset="-128"/>
                <a:ea typeface="HG丸ｺﾞｼｯｸM-PRO" panose="020F0600000000000000" pitchFamily="50" charset="-128"/>
              </a:rPr>
              <a:t>　高齢化が進む中で、国民の負担はどうなっていくのでしょうか。</a:t>
            </a:r>
            <a:endParaRPr lang="en-US" altLang="ja-JP" dirty="0">
              <a:latin typeface="HG丸ｺﾞｼｯｸM-PRO" panose="020F0600000000000000" pitchFamily="50" charset="-128"/>
              <a:ea typeface="HG丸ｺﾞｼｯｸM-PRO" panose="020F0600000000000000" pitchFamily="50" charset="-128"/>
            </a:endParaRPr>
          </a:p>
          <a:p>
            <a:pPr>
              <a:spcBef>
                <a:spcPts val="601"/>
              </a:spcBef>
            </a:pPr>
            <a:r>
              <a:rPr lang="ja-JP" altLang="en-US" dirty="0">
                <a:latin typeface="HG丸ｺﾞｼｯｸM-PRO" panose="020F0600000000000000" pitchFamily="50" charset="-128"/>
                <a:ea typeface="HG丸ｺﾞｼｯｸM-PRO" panose="020F0600000000000000" pitchFamily="50" charset="-128"/>
              </a:rPr>
              <a:t>　主要先進国と比較すると、日本の社会保障は「中福祉」、「低負担」の水準となっています。</a:t>
            </a:r>
            <a:endParaRPr lang="en-US" altLang="ja-JP" dirty="0">
              <a:latin typeface="HG丸ｺﾞｼｯｸM-PRO" panose="020F0600000000000000" pitchFamily="50" charset="-128"/>
              <a:ea typeface="HG丸ｺﾞｼｯｸM-PRO" panose="020F0600000000000000" pitchFamily="50" charset="-128"/>
            </a:endParaRPr>
          </a:p>
          <a:p>
            <a:pPr>
              <a:spcBef>
                <a:spcPts val="601"/>
              </a:spcBef>
            </a:pPr>
            <a:r>
              <a:rPr lang="ja-JP" altLang="en-US" dirty="0">
                <a:latin typeface="HG丸ｺﾞｼｯｸM-PRO" panose="020F0600000000000000" pitchFamily="50" charset="-128"/>
                <a:ea typeface="HG丸ｺﾞｼｯｸM-PRO" panose="020F0600000000000000" pitchFamily="50" charset="-128"/>
              </a:rPr>
              <a:t>　今後、更に高齢化が進むと支出が増加していきます。★</a:t>
            </a:r>
          </a:p>
        </p:txBody>
      </p:sp>
      <p:sp>
        <p:nvSpPr>
          <p:cNvPr id="471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12520" indent="-267395">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8401"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46728"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90252"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51388"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12524"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73660"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34797"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C901B41-443D-4256-BD49-79B93B9F6DB8}" type="slidenum">
              <a:rPr lang="en-US" altLang="ja-JP" smtClean="0">
                <a:latin typeface="Times New Roman" panose="02020603050405020304" pitchFamily="18" charset="0"/>
              </a:rPr>
              <a:pPr>
                <a:spcBef>
                  <a:spcPct val="0"/>
                </a:spcBef>
              </a:pPr>
              <a:t>28</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10875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xfrm>
            <a:off x="1225550" y="360363"/>
            <a:ext cx="4325938"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 2"/>
          <p:cNvSpPr>
            <a:spLocks noGrp="1"/>
          </p:cNvSpPr>
          <p:nvPr>
            <p:ph type="body" idx="1"/>
          </p:nvPr>
        </p:nvSpPr>
        <p:spPr bwMode="auto">
          <a:xfrm>
            <a:off x="625692" y="3844597"/>
            <a:ext cx="5624804" cy="51016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5"/>
              </a:spcBef>
            </a:pPr>
            <a:r>
              <a:rPr lang="ja-JP" altLang="en-US" dirty="0"/>
              <a:t>　学校に来る途中で１億円入りのスーツケースを拾いました。</a:t>
            </a:r>
            <a:endParaRPr lang="en-US" altLang="ja-JP" dirty="0"/>
          </a:p>
          <a:p>
            <a:pPr>
              <a:spcBef>
                <a:spcPts val="605"/>
              </a:spcBef>
            </a:pPr>
            <a:r>
              <a:rPr lang="ja-JP" altLang="en-US" dirty="0"/>
              <a:t>　交番に届けましたが、落とし主が現れず、１億円はもらえることになりました。</a:t>
            </a:r>
            <a:endParaRPr lang="en-US" altLang="ja-JP" dirty="0"/>
          </a:p>
          <a:p>
            <a:pPr>
              <a:spcBef>
                <a:spcPts val="605"/>
              </a:spcBef>
            </a:pPr>
            <a:r>
              <a:rPr lang="ja-JP" altLang="en-US" dirty="0"/>
              <a:t>　さて問題です。もらった１億円に税金はかかるでしょうか。</a:t>
            </a:r>
            <a:endParaRPr lang="en-US" altLang="ja-JP" dirty="0"/>
          </a:p>
          <a:p>
            <a:pPr>
              <a:spcBef>
                <a:spcPts val="605"/>
              </a:spcBef>
            </a:pPr>
            <a:r>
              <a:rPr lang="ja-JP" altLang="en-US" dirty="0"/>
              <a:t>　かかると思う人？かからないと思う人？（挙手を求める）</a:t>
            </a:r>
            <a:endParaRPr lang="en-US" altLang="ja-JP" dirty="0"/>
          </a:p>
          <a:p>
            <a:pPr>
              <a:spcBef>
                <a:spcPts val="605"/>
              </a:spcBef>
            </a:pPr>
            <a:r>
              <a:rPr lang="ja-JP" altLang="en-US" dirty="0"/>
              <a:t>　では、正解を見てみましょう。★正解は★「税金がかかる」です。</a:t>
            </a:r>
            <a:endParaRPr lang="en-US" altLang="ja-JP" dirty="0"/>
          </a:p>
          <a:p>
            <a:pPr>
              <a:spcBef>
                <a:spcPts val="605"/>
              </a:spcBef>
            </a:pPr>
            <a:r>
              <a:rPr lang="ja-JP" altLang="en-US" dirty="0"/>
              <a:t>　落し物を拾った人がもらった１億円は、「一時所得」という所得に該当し、所得税がかかります。</a:t>
            </a:r>
          </a:p>
          <a:p>
            <a:pPr>
              <a:spcBef>
                <a:spcPts val="605"/>
              </a:spcBef>
            </a:pPr>
            <a:endParaRPr lang="en-US" altLang="ja-JP" dirty="0"/>
          </a:p>
          <a:p>
            <a:pPr>
              <a:spcBef>
                <a:spcPts val="605"/>
              </a:spcBef>
            </a:pPr>
            <a:r>
              <a:rPr lang="ja-JP" altLang="en-US" dirty="0"/>
              <a:t>　ちなみにこの場合、他に所得や特別な控除がなければ、約</a:t>
            </a:r>
            <a:r>
              <a:rPr lang="en-US" altLang="ja-JP" dirty="0"/>
              <a:t>1,800</a:t>
            </a:r>
            <a:r>
              <a:rPr lang="ja-JP" altLang="en-US" dirty="0"/>
              <a:t>万円（</a:t>
            </a:r>
            <a:r>
              <a:rPr lang="en-US" altLang="ja-JP" dirty="0"/>
              <a:t>17,960,900</a:t>
            </a:r>
            <a:r>
              <a:rPr lang="ja-JP" altLang="en-US" dirty="0"/>
              <a:t>円：内訳［所得税］</a:t>
            </a:r>
            <a:r>
              <a:rPr lang="en-US" altLang="ja-JP" dirty="0"/>
              <a:t>17,591,500</a:t>
            </a:r>
            <a:r>
              <a:rPr lang="ja-JP" altLang="en-US" dirty="0"/>
              <a:t>円、［復興特別所得税］</a:t>
            </a:r>
            <a:r>
              <a:rPr lang="en-US" altLang="ja-JP" dirty="0"/>
              <a:t>369,421</a:t>
            </a:r>
            <a:r>
              <a:rPr lang="ja-JP" altLang="en-US" dirty="0"/>
              <a:t>円</a:t>
            </a:r>
            <a:r>
              <a:rPr lang="en-US" altLang="ja-JP" dirty="0"/>
              <a:t>)</a:t>
            </a:r>
            <a:r>
              <a:rPr lang="ja-JP" altLang="en-US" dirty="0"/>
              <a:t>の税金を納めてもらうことになります。★</a:t>
            </a:r>
            <a:endParaRPr lang="en-US" altLang="ja-JP" dirty="0"/>
          </a:p>
          <a:p>
            <a:pPr>
              <a:spcBef>
                <a:spcPts val="605"/>
              </a:spcBef>
            </a:pPr>
            <a:endParaRPr lang="ja-JP" altLang="en-US" dirty="0"/>
          </a:p>
          <a:p>
            <a:pPr>
              <a:spcBef>
                <a:spcPts val="605"/>
              </a:spcBef>
            </a:pPr>
            <a:r>
              <a:rPr lang="en-US" altLang="ja-JP" dirty="0"/>
              <a:t>《</a:t>
            </a:r>
            <a:r>
              <a:rPr lang="ja-JP" altLang="en-US" dirty="0"/>
              <a:t>参考：計算過程</a:t>
            </a:r>
            <a:r>
              <a:rPr lang="en-US" altLang="ja-JP" dirty="0"/>
              <a:t>》</a:t>
            </a:r>
          </a:p>
          <a:p>
            <a:pPr>
              <a:spcBef>
                <a:spcPts val="605"/>
              </a:spcBef>
            </a:pPr>
            <a:r>
              <a:rPr lang="ja-JP" altLang="en-US" dirty="0"/>
              <a:t>（１億円－</a:t>
            </a:r>
            <a:r>
              <a:rPr lang="en-US" altLang="ja-JP" dirty="0"/>
              <a:t>50</a:t>
            </a:r>
            <a:r>
              <a:rPr lang="ja-JP" altLang="en-US" dirty="0"/>
              <a:t>万円）</a:t>
            </a:r>
            <a:r>
              <a:rPr lang="en-US" altLang="ja-JP" dirty="0"/>
              <a:t>÷</a:t>
            </a:r>
            <a:r>
              <a:rPr lang="ja-JP" altLang="en-US" dirty="0"/>
              <a:t>２＝</a:t>
            </a:r>
            <a:r>
              <a:rPr lang="en-US" altLang="ja-JP" dirty="0"/>
              <a:t>4,975</a:t>
            </a:r>
            <a:r>
              <a:rPr lang="ja-JP" altLang="en-US" dirty="0"/>
              <a:t>万円に所得税の最高税率</a:t>
            </a:r>
            <a:r>
              <a:rPr lang="en-US" altLang="ja-JP" dirty="0"/>
              <a:t>45%</a:t>
            </a:r>
            <a:r>
              <a:rPr lang="ja-JP" altLang="en-US" dirty="0"/>
              <a:t>を掛けて</a:t>
            </a:r>
            <a:r>
              <a:rPr lang="en-US" altLang="ja-JP" dirty="0"/>
              <a:t>4,796,000</a:t>
            </a:r>
            <a:r>
              <a:rPr lang="ja-JP" altLang="en-US" dirty="0"/>
              <a:t>円を差し引いた金額が所得税の納税額となる。</a:t>
            </a:r>
          </a:p>
          <a:p>
            <a:pPr>
              <a:spcBef>
                <a:spcPts val="605"/>
              </a:spcBef>
            </a:pPr>
            <a:r>
              <a:rPr lang="ja-JP" altLang="en-US" dirty="0"/>
              <a:t>更に</a:t>
            </a:r>
            <a:r>
              <a:rPr lang="en-US" altLang="ja-JP" dirty="0"/>
              <a:t>2.1%</a:t>
            </a:r>
            <a:r>
              <a:rPr lang="ja-JP" altLang="en-US" dirty="0"/>
              <a:t>で計算した復興特別所得税 </a:t>
            </a:r>
            <a:r>
              <a:rPr lang="en-US" altLang="ja-JP" dirty="0"/>
              <a:t>369,421</a:t>
            </a:r>
            <a:r>
              <a:rPr lang="ja-JP" altLang="en-US" dirty="0"/>
              <a:t>円を加算し、百円未満の端数を切り捨てた</a:t>
            </a:r>
            <a:r>
              <a:rPr lang="en-US" altLang="ja-JP" dirty="0"/>
              <a:t>17,960,900</a:t>
            </a:r>
            <a:r>
              <a:rPr lang="ja-JP" altLang="en-US" dirty="0"/>
              <a:t>円が納税額となる。</a:t>
            </a:r>
          </a:p>
          <a:p>
            <a:pPr>
              <a:spcBef>
                <a:spcPts val="605"/>
              </a:spcBef>
            </a:pPr>
            <a:r>
              <a:rPr lang="en-US" altLang="ja-JP" dirty="0"/>
              <a:t>※</a:t>
            </a:r>
            <a:r>
              <a:rPr lang="ja-JP" altLang="en-US" dirty="0"/>
              <a:t>実際には、地方税約</a:t>
            </a:r>
            <a:r>
              <a:rPr lang="en-US" altLang="ja-JP" dirty="0"/>
              <a:t>500</a:t>
            </a:r>
            <a:r>
              <a:rPr lang="ja-JP" altLang="en-US" dirty="0"/>
              <a:t>万円納税も必要となり、合計約</a:t>
            </a:r>
            <a:r>
              <a:rPr lang="en-US" altLang="ja-JP" dirty="0"/>
              <a:t>2,300</a:t>
            </a:r>
            <a:r>
              <a:rPr lang="ja-JP" altLang="en-US" dirty="0"/>
              <a:t>万円（</a:t>
            </a:r>
            <a:r>
              <a:rPr lang="en-US" altLang="ja-JP" dirty="0"/>
              <a:t>22,960,900</a:t>
            </a:r>
            <a:r>
              <a:rPr lang="ja-JP" altLang="en-US" dirty="0"/>
              <a:t>円）の税金がかかる。</a:t>
            </a:r>
            <a:endParaRPr lang="en-US" altLang="ja-JP" dirty="0"/>
          </a:p>
        </p:txBody>
      </p:sp>
      <p:sp>
        <p:nvSpPr>
          <p:cNvPr id="102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4936" indent="-27700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6829" indent="-219361">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4762" indent="-219361">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1096" indent="-219361">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2233"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3368"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4505"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5641"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817104B-960A-4F8C-9A0B-A7FEE7389877}" type="slidenum">
              <a:rPr lang="en-US" altLang="ja-JP" smtClean="0">
                <a:latin typeface="Times New Roman" panose="02020603050405020304" pitchFamily="18" charset="0"/>
              </a:rPr>
              <a:pPr>
                <a:spcBef>
                  <a:spcPct val="0"/>
                </a:spcBef>
              </a:pPr>
              <a:t>2</a:t>
            </a:fld>
            <a:endParaRPr lang="en-US" altLang="ja-JP">
              <a:latin typeface="Times New Roman" panose="02020603050405020304" pitchFamily="18" charset="0"/>
            </a:endParaRPr>
          </a:p>
        </p:txBody>
      </p:sp>
    </p:spTree>
    <p:extLst>
      <p:ext uri="{BB962C8B-B14F-4D97-AF65-F5344CB8AC3E}">
        <p14:creationId xmlns:p14="http://schemas.microsoft.com/office/powerpoint/2010/main" val="3860867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21700" y="9386184"/>
            <a:ext cx="2921913" cy="48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77" tIns="47436" rIns="94877" bIns="47436"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29</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3288" y="539750"/>
            <a:ext cx="4941887" cy="3705225"/>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80248" y="4515177"/>
            <a:ext cx="5446722" cy="4389799"/>
          </a:xfrm>
        </p:spPr>
        <p:txBody>
          <a:bodyPr/>
          <a:lstStyle/>
          <a:p>
            <a:pPr defTabSz="915272">
              <a:defRPr/>
            </a:pPr>
            <a:r>
              <a:rPr lang="ja-JP" altLang="en-US" dirty="0"/>
              <a:t>　</a:t>
            </a:r>
            <a:endParaRPr kumimoji="1" lang="ja-JP" altLang="en-US" dirty="0"/>
          </a:p>
        </p:txBody>
      </p:sp>
    </p:spTree>
    <p:extLst>
      <p:ext uri="{BB962C8B-B14F-4D97-AF65-F5344CB8AC3E}">
        <p14:creationId xmlns:p14="http://schemas.microsoft.com/office/powerpoint/2010/main" val="1967877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xfrm>
            <a:off x="1225550" y="360363"/>
            <a:ext cx="4325938" cy="3243262"/>
          </a:xfrm>
          <a:ln/>
        </p:spPr>
      </p:sp>
      <p:sp>
        <p:nvSpPr>
          <p:cNvPr id="53251" name="ノート プレースホルダ 2"/>
          <p:cNvSpPr>
            <a:spLocks noGrp="1"/>
          </p:cNvSpPr>
          <p:nvPr>
            <p:ph type="body" idx="1"/>
          </p:nvPr>
        </p:nvSpPr>
        <p:spPr>
          <a:xfrm>
            <a:off x="625693" y="3844596"/>
            <a:ext cx="5624804" cy="5477431"/>
          </a:xfrm>
          <a:ln/>
        </p:spPr>
        <p:txBody>
          <a:bodyPr/>
          <a:lstStyle/>
          <a:p>
            <a:pPr>
              <a:spcBef>
                <a:spcPts val="601"/>
              </a:spcBef>
              <a:spcAft>
                <a:spcPts val="0"/>
              </a:spcAft>
              <a:defRPr/>
            </a:pPr>
            <a:r>
              <a:rPr lang="ja-JP" altLang="en-US" dirty="0">
                <a:latin typeface="HG丸ｺﾞｼｯｸM-PRO" pitchFamily="50" charset="-128"/>
                <a:ea typeface="HG丸ｺﾞｼｯｸM-PRO" pitchFamily="50" charset="-128"/>
              </a:rPr>
              <a:t>　</a:t>
            </a:r>
            <a:r>
              <a:rPr lang="ja-JP" altLang="en-US" kern="0" dirty="0"/>
              <a:t>私たちが豊かで安心して生活するためには、税はなくてはならないものであり、そのために国や地方公共団体は、日本の将来を考え、様々な政策を行っています。</a:t>
            </a:r>
            <a:endParaRPr lang="en-US" altLang="ja-JP" kern="0" dirty="0"/>
          </a:p>
          <a:p>
            <a:pPr fontAlgn="auto">
              <a:spcBef>
                <a:spcPts val="601"/>
              </a:spcBef>
              <a:spcAft>
                <a:spcPts val="0"/>
              </a:spcAft>
              <a:defRPr/>
            </a:pPr>
            <a:r>
              <a:rPr lang="ja-JP" altLang="en-US" kern="0" dirty="0"/>
              <a:t>　税金に対して正しく理解し、国や社会の在り方を、自ら考えることがとても大切なことです。</a:t>
            </a:r>
            <a:r>
              <a:rPr lang="ja-JP" altLang="en-US" dirty="0"/>
              <a:t>★</a:t>
            </a:r>
            <a:endParaRPr lang="en-US" altLang="ja-JP" dirty="0"/>
          </a:p>
        </p:txBody>
      </p:sp>
      <p:sp>
        <p:nvSpPr>
          <p:cNvPr id="327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4823" indent="-27696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6654" indent="-219327">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4517" indent="-219327">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0781" indent="-219327">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1846" indent="-219327"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2911" indent="-219327"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33976" indent="-219327"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95041" indent="-219327"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684F127-6026-4A90-B0F7-9F69A84E31B6}" type="slidenum">
              <a:rPr lang="en-US" altLang="ja-JP" smtClean="0">
                <a:ea typeface="ＭＳ Ｐゴシック" panose="020B0600070205080204" pitchFamily="50" charset="-128"/>
              </a:rPr>
              <a:pPr>
                <a:spcBef>
                  <a:spcPct val="0"/>
                </a:spcBef>
              </a:pPr>
              <a:t>30</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51207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xfrm>
            <a:off x="1225550" y="360363"/>
            <a:ext cx="4325938"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 2"/>
          <p:cNvSpPr>
            <a:spLocks noGrp="1"/>
          </p:cNvSpPr>
          <p:nvPr>
            <p:ph type="body" idx="1"/>
          </p:nvPr>
        </p:nvSpPr>
        <p:spPr bwMode="auto">
          <a:xfrm>
            <a:off x="625692" y="3844598"/>
            <a:ext cx="5624804" cy="52167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5"/>
              </a:spcBef>
            </a:pPr>
            <a:r>
              <a:rPr lang="ja-JP" altLang="en-US" dirty="0"/>
              <a:t>　お祝いに、おじいちゃんから現金を１億円もらいました。</a:t>
            </a:r>
            <a:endParaRPr lang="en-US" altLang="ja-JP" dirty="0"/>
          </a:p>
          <a:p>
            <a:pPr>
              <a:spcBef>
                <a:spcPts val="605"/>
              </a:spcBef>
            </a:pPr>
            <a:r>
              <a:rPr lang="ja-JP" altLang="en-US" dirty="0"/>
              <a:t>　この１億円に税金はかかるでしょうか。</a:t>
            </a:r>
            <a:endParaRPr lang="en-US" altLang="ja-JP" dirty="0"/>
          </a:p>
          <a:p>
            <a:pPr>
              <a:spcBef>
                <a:spcPts val="605"/>
              </a:spcBef>
            </a:pPr>
            <a:r>
              <a:rPr lang="ja-JP" altLang="en-US" dirty="0"/>
              <a:t>　かかると思う人？かからないと思う人？（挙手を求める）</a:t>
            </a:r>
          </a:p>
          <a:p>
            <a:pPr>
              <a:spcBef>
                <a:spcPts val="605"/>
              </a:spcBef>
            </a:pPr>
            <a:r>
              <a:rPr lang="ja-JP" altLang="en-US" dirty="0"/>
              <a:t>　では、正解を見てみましょう。★正解は★「税金がかかる」です。</a:t>
            </a:r>
          </a:p>
          <a:p>
            <a:pPr>
              <a:spcBef>
                <a:spcPts val="605"/>
              </a:spcBef>
            </a:pPr>
            <a:endParaRPr lang="en-US" altLang="ja-JP" dirty="0"/>
          </a:p>
          <a:p>
            <a:pPr>
              <a:spcBef>
                <a:spcPts val="605"/>
              </a:spcBef>
            </a:pPr>
            <a:r>
              <a:rPr lang="ja-JP" altLang="en-US" dirty="0"/>
              <a:t>　このように個人から個人へ無償でお金を与えた場合には、贈与税という税金がかかります。</a:t>
            </a:r>
            <a:endParaRPr lang="en-US" altLang="ja-JP" dirty="0"/>
          </a:p>
          <a:p>
            <a:pPr>
              <a:spcBef>
                <a:spcPts val="605"/>
              </a:spcBef>
            </a:pPr>
            <a:r>
              <a:rPr lang="ja-JP" altLang="en-US" dirty="0"/>
              <a:t>　ちなみに、この場合は</a:t>
            </a:r>
            <a:r>
              <a:rPr lang="en-US" altLang="ja-JP" dirty="0"/>
              <a:t>4,799</a:t>
            </a:r>
            <a:r>
              <a:rPr lang="ja-JP" altLang="en-US" dirty="0"/>
              <a:t>万</a:t>
            </a:r>
            <a:r>
              <a:rPr lang="en-US" altLang="ja-JP" dirty="0"/>
              <a:t>5</a:t>
            </a:r>
            <a:r>
              <a:rPr lang="ja-JP" altLang="en-US" dirty="0"/>
              <a:t>千円の税金を納めてもらうことになります。</a:t>
            </a:r>
            <a:endParaRPr lang="en-US" altLang="ja-JP" dirty="0"/>
          </a:p>
          <a:p>
            <a:pPr>
              <a:spcBef>
                <a:spcPts val="605"/>
              </a:spcBef>
            </a:pPr>
            <a:r>
              <a:rPr lang="ja-JP" altLang="en-US" dirty="0"/>
              <a:t>　計算方法は、</a:t>
            </a:r>
            <a:r>
              <a:rPr lang="en-US" altLang="ja-JP" dirty="0"/>
              <a:t>1</a:t>
            </a:r>
            <a:r>
              <a:rPr lang="ja-JP" altLang="en-US" dirty="0"/>
              <a:t>年間（</a:t>
            </a:r>
            <a:r>
              <a:rPr lang="en-US" altLang="ja-JP" dirty="0"/>
              <a:t>1</a:t>
            </a:r>
            <a:r>
              <a:rPr lang="ja-JP" altLang="en-US" dirty="0"/>
              <a:t>月～</a:t>
            </a:r>
            <a:r>
              <a:rPr lang="en-US" altLang="ja-JP" dirty="0"/>
              <a:t>12</a:t>
            </a:r>
            <a:r>
              <a:rPr lang="ja-JP" altLang="en-US" dirty="0"/>
              <a:t>月）にもらった金額から</a:t>
            </a:r>
            <a:r>
              <a:rPr lang="en-US" altLang="ja-JP" dirty="0"/>
              <a:t>110</a:t>
            </a:r>
            <a:r>
              <a:rPr lang="ja-JP" altLang="en-US" dirty="0"/>
              <a:t>万円を引き、残った金額に税率をかけます。</a:t>
            </a:r>
            <a:endParaRPr lang="en-US" altLang="ja-JP" dirty="0"/>
          </a:p>
          <a:p>
            <a:pPr>
              <a:spcBef>
                <a:spcPts val="605"/>
              </a:spcBef>
            </a:pPr>
            <a:r>
              <a:rPr lang="ja-JP" altLang="en-US" dirty="0"/>
              <a:t>　つまり、贈与税は</a:t>
            </a:r>
            <a:r>
              <a:rPr lang="en-US" altLang="ja-JP" dirty="0"/>
              <a:t>110</a:t>
            </a:r>
            <a:r>
              <a:rPr lang="ja-JP" altLang="en-US" dirty="0"/>
              <a:t>万円までは、税金はかからないということです。★</a:t>
            </a:r>
            <a:endParaRPr lang="en-US" altLang="ja-JP" dirty="0"/>
          </a:p>
          <a:p>
            <a:pPr>
              <a:spcBef>
                <a:spcPts val="605"/>
              </a:spcBef>
            </a:pPr>
            <a:endParaRPr lang="en-US" altLang="ja-JP" dirty="0"/>
          </a:p>
          <a:p>
            <a:pPr>
              <a:spcBef>
                <a:spcPts val="605"/>
              </a:spcBef>
            </a:pPr>
            <a:r>
              <a:rPr lang="ja-JP" altLang="en-US" dirty="0"/>
              <a:t>　</a:t>
            </a:r>
            <a:r>
              <a:rPr lang="en-US" altLang="ja-JP" dirty="0"/>
              <a:t>《</a:t>
            </a:r>
            <a:r>
              <a:rPr lang="ja-JP" altLang="en-US" dirty="0"/>
              <a:t>参考：計算過程</a:t>
            </a:r>
            <a:r>
              <a:rPr lang="en-US" altLang="ja-JP" dirty="0"/>
              <a:t>》</a:t>
            </a:r>
            <a:r>
              <a:rPr lang="ja-JP" altLang="en-US" dirty="0"/>
              <a:t>　</a:t>
            </a:r>
            <a:r>
              <a:rPr lang="en-US" altLang="ja-JP" dirty="0"/>
              <a:t>※</a:t>
            </a:r>
            <a:r>
              <a:rPr lang="ja-JP" altLang="en-US" dirty="0"/>
              <a:t>平成</a:t>
            </a:r>
            <a:r>
              <a:rPr lang="en-US" altLang="ja-JP" dirty="0"/>
              <a:t>30</a:t>
            </a:r>
            <a:r>
              <a:rPr lang="ja-JP" altLang="en-US" dirty="0"/>
              <a:t>年１月１日以後の贈与</a:t>
            </a:r>
            <a:endParaRPr lang="en-US" altLang="ja-JP" dirty="0"/>
          </a:p>
          <a:p>
            <a:pPr>
              <a:spcBef>
                <a:spcPts val="605"/>
              </a:spcBef>
            </a:pPr>
            <a:r>
              <a:rPr lang="ja-JP" altLang="en-US" dirty="0"/>
              <a:t>　もらった人が</a:t>
            </a:r>
            <a:r>
              <a:rPr lang="en-US" altLang="ja-JP" dirty="0"/>
              <a:t>20</a:t>
            </a:r>
            <a:r>
              <a:rPr lang="ja-JP" altLang="en-US" dirty="0"/>
              <a:t>才未満（</a:t>
            </a:r>
            <a:r>
              <a:rPr lang="en-US" altLang="ja-JP" dirty="0"/>
              <a:t>1</a:t>
            </a:r>
            <a:r>
              <a:rPr lang="ja-JP" altLang="en-US" dirty="0"/>
              <a:t>億円－</a:t>
            </a:r>
            <a:r>
              <a:rPr lang="en-US" altLang="ja-JP" dirty="0"/>
              <a:t>110</a:t>
            </a:r>
            <a:r>
              <a:rPr lang="ja-JP" altLang="en-US" dirty="0"/>
              <a:t>万円）</a:t>
            </a:r>
            <a:r>
              <a:rPr lang="en-US" altLang="ja-JP" dirty="0"/>
              <a:t>×55%</a:t>
            </a:r>
            <a:r>
              <a:rPr lang="ja-JP" altLang="en-US" dirty="0"/>
              <a:t>（贈与税の最高税率）－</a:t>
            </a:r>
            <a:r>
              <a:rPr lang="en-US" altLang="ja-JP" dirty="0"/>
              <a:t>400</a:t>
            </a:r>
            <a:r>
              <a:rPr lang="ja-JP" altLang="en-US" dirty="0"/>
              <a:t>万円＝</a:t>
            </a:r>
            <a:r>
              <a:rPr lang="en-US" altLang="ja-JP" dirty="0"/>
              <a:t>50,395,000</a:t>
            </a:r>
            <a:r>
              <a:rPr lang="ja-JP" altLang="en-US" dirty="0"/>
              <a:t>円が納税額となる。</a:t>
            </a:r>
            <a:endParaRPr lang="en-US" altLang="ja-JP" dirty="0"/>
          </a:p>
          <a:p>
            <a:pPr>
              <a:spcBef>
                <a:spcPts val="605"/>
              </a:spcBef>
            </a:pPr>
            <a:r>
              <a:rPr lang="ja-JP" altLang="en-US" dirty="0"/>
              <a:t>　もらった人が</a:t>
            </a:r>
            <a:r>
              <a:rPr lang="en-US" altLang="ja-JP" dirty="0"/>
              <a:t>20</a:t>
            </a:r>
            <a:r>
              <a:rPr lang="ja-JP" altLang="en-US" dirty="0"/>
              <a:t>才以上（</a:t>
            </a:r>
            <a:r>
              <a:rPr lang="en-US" altLang="ja-JP" dirty="0"/>
              <a:t>1</a:t>
            </a:r>
            <a:r>
              <a:rPr lang="ja-JP" altLang="en-US" dirty="0"/>
              <a:t>億円－</a:t>
            </a:r>
            <a:r>
              <a:rPr lang="en-US" altLang="ja-JP" dirty="0"/>
              <a:t>110</a:t>
            </a:r>
            <a:r>
              <a:rPr lang="ja-JP" altLang="en-US" dirty="0"/>
              <a:t>万円）</a:t>
            </a:r>
            <a:r>
              <a:rPr lang="en-US" altLang="ja-JP" dirty="0"/>
              <a:t>×55%</a:t>
            </a:r>
            <a:r>
              <a:rPr lang="ja-JP" altLang="en-US" dirty="0"/>
              <a:t>（贈与税の最高税率）－</a:t>
            </a:r>
            <a:r>
              <a:rPr lang="en-US" altLang="ja-JP" dirty="0"/>
              <a:t>640</a:t>
            </a:r>
            <a:r>
              <a:rPr lang="ja-JP" altLang="en-US" dirty="0"/>
              <a:t>万円＝</a:t>
            </a:r>
            <a:r>
              <a:rPr lang="en-US" altLang="ja-JP" dirty="0"/>
              <a:t>47,995,000</a:t>
            </a:r>
            <a:r>
              <a:rPr lang="ja-JP" altLang="en-US" dirty="0"/>
              <a:t>円が納税額となる。</a:t>
            </a:r>
            <a:endParaRPr lang="en-US" altLang="ja-JP" dirty="0"/>
          </a:p>
          <a:p>
            <a:pPr>
              <a:spcBef>
                <a:spcPts val="605"/>
              </a:spcBef>
            </a:pPr>
            <a:endParaRPr lang="ja-JP" altLang="en-US" dirty="0">
              <a:latin typeface="HG丸ｺﾞｼｯｸM-PRO" panose="020F0600000000000000" pitchFamily="50" charset="-128"/>
              <a:ea typeface="HG丸ｺﾞｼｯｸM-PRO" panose="020F0600000000000000" pitchFamily="50" charset="-128"/>
            </a:endParaRPr>
          </a:p>
        </p:txBody>
      </p:sp>
      <p:sp>
        <p:nvSpPr>
          <p:cNvPr id="122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4936" indent="-27700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6829" indent="-219361">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4762" indent="-219361">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1096" indent="-219361">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2233"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3368"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4505"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5641"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C2869B8-C3C5-4647-BB27-85297E80ABCF}" type="slidenum">
              <a:rPr lang="en-US" altLang="ja-JP" smtClean="0">
                <a:latin typeface="Times New Roman" panose="02020603050405020304" pitchFamily="18" charset="0"/>
              </a:rPr>
              <a:pPr>
                <a:spcBef>
                  <a:spcPct val="0"/>
                </a:spcBef>
              </a:pPr>
              <a:t>3</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31104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bwMode="auto">
          <a:xfrm>
            <a:off x="1225550" y="360363"/>
            <a:ext cx="4325938"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 2"/>
          <p:cNvSpPr>
            <a:spLocks noGrp="1"/>
          </p:cNvSpPr>
          <p:nvPr>
            <p:ph type="body" idx="1"/>
          </p:nvPr>
        </p:nvSpPr>
        <p:spPr bwMode="auto">
          <a:xfrm>
            <a:off x="625692" y="3844598"/>
            <a:ext cx="5624804" cy="52167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5"/>
              </a:spcBef>
            </a:pPr>
            <a:r>
              <a:rPr lang="ja-JP" altLang="en-US" dirty="0"/>
              <a:t>　宝くじを買ったら、１億円当たりました。</a:t>
            </a:r>
            <a:endParaRPr lang="en-US" altLang="ja-JP" dirty="0"/>
          </a:p>
          <a:p>
            <a:pPr>
              <a:spcBef>
                <a:spcPts val="605"/>
              </a:spcBef>
            </a:pPr>
            <a:r>
              <a:rPr lang="ja-JP" altLang="en-US" dirty="0"/>
              <a:t>　この当選金１億円に税金はかかるでしょうか。</a:t>
            </a:r>
            <a:endParaRPr lang="en-US" altLang="ja-JP" dirty="0"/>
          </a:p>
          <a:p>
            <a:pPr>
              <a:spcBef>
                <a:spcPts val="605"/>
              </a:spcBef>
            </a:pPr>
            <a:r>
              <a:rPr lang="ja-JP" altLang="en-US" dirty="0"/>
              <a:t>　かかると思う人？かからないと思う人？ （挙手を求める）</a:t>
            </a:r>
          </a:p>
          <a:p>
            <a:pPr>
              <a:spcBef>
                <a:spcPts val="605"/>
              </a:spcBef>
            </a:pPr>
            <a:r>
              <a:rPr lang="ja-JP" altLang="en-US" dirty="0"/>
              <a:t>　では、正解を見てみましょう。★正解は★「税金はかかりません。」</a:t>
            </a:r>
            <a:endParaRPr lang="en-US" altLang="ja-JP" dirty="0"/>
          </a:p>
          <a:p>
            <a:pPr>
              <a:spcBef>
                <a:spcPts val="605"/>
              </a:spcBef>
            </a:pPr>
            <a:r>
              <a:rPr lang="ja-JP" altLang="en-US" dirty="0"/>
              <a:t>　これを「非課税」と言います。</a:t>
            </a:r>
            <a:endParaRPr lang="en-US" altLang="ja-JP" dirty="0"/>
          </a:p>
          <a:p>
            <a:pPr>
              <a:spcBef>
                <a:spcPts val="605"/>
              </a:spcBef>
            </a:pPr>
            <a:r>
              <a:rPr lang="ja-JP" altLang="en-US" dirty="0"/>
              <a:t>　宝くじは当せん金付証票法という特別法の第</a:t>
            </a:r>
            <a:r>
              <a:rPr lang="en-US" altLang="ja-JP" dirty="0"/>
              <a:t>13</a:t>
            </a:r>
            <a:r>
              <a:rPr lang="ja-JP" altLang="en-US" dirty="0"/>
              <a:t>条で「税金は課さない」と規定されているため、税金はかかりません。</a:t>
            </a:r>
            <a:endParaRPr lang="en-US" altLang="ja-JP" dirty="0"/>
          </a:p>
          <a:p>
            <a:pPr>
              <a:spcBef>
                <a:spcPts val="605"/>
              </a:spcBef>
            </a:pPr>
            <a:r>
              <a:rPr lang="ja-JP" altLang="en-US" dirty="0"/>
              <a:t>　税金を</a:t>
            </a:r>
            <a:r>
              <a:rPr lang="ja-JP" altLang="en-US" dirty="0" err="1"/>
              <a:t>かけるかけないと</a:t>
            </a:r>
            <a:r>
              <a:rPr lang="ja-JP" altLang="en-US" dirty="0"/>
              <a:t>いうことは、全て法律で定められていますので、勝手に税金をかけたり、税率を変更したりすることはできません。</a:t>
            </a:r>
            <a:endParaRPr lang="en-US" altLang="ja-JP" dirty="0"/>
          </a:p>
          <a:p>
            <a:pPr>
              <a:spcBef>
                <a:spcPts val="605"/>
              </a:spcBef>
            </a:pPr>
            <a:r>
              <a:rPr lang="ja-JP" altLang="en-US" dirty="0"/>
              <a:t>　これを、「租税法律主義」と言います。★</a:t>
            </a:r>
          </a:p>
        </p:txBody>
      </p:sp>
      <p:sp>
        <p:nvSpPr>
          <p:cNvPr id="143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4936" indent="-27700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6829" indent="-219361">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4762" indent="-219361">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1096" indent="-219361">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2233"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3368"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4505"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5641"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A74CD64-CFCF-4726-872D-C564579A2F64}" type="slidenum">
              <a:rPr lang="en-US" altLang="ja-JP" smtClean="0">
                <a:latin typeface="Times New Roman" panose="02020603050405020304" pitchFamily="18" charset="0"/>
              </a:rPr>
              <a:pPr>
                <a:spcBef>
                  <a:spcPct val="0"/>
                </a:spcBef>
              </a:pPr>
              <a:t>4</a:t>
            </a:fld>
            <a:endParaRPr lang="en-US" altLang="ja-JP">
              <a:latin typeface="Times New Roman" panose="02020603050405020304" pitchFamily="18" charset="0"/>
            </a:endParaRPr>
          </a:p>
        </p:txBody>
      </p:sp>
    </p:spTree>
    <p:extLst>
      <p:ext uri="{BB962C8B-B14F-4D97-AF65-F5344CB8AC3E}">
        <p14:creationId xmlns:p14="http://schemas.microsoft.com/office/powerpoint/2010/main" val="3560165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bwMode="auto">
          <a:xfrm>
            <a:off x="1225550" y="360363"/>
            <a:ext cx="4325938"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 2"/>
          <p:cNvSpPr>
            <a:spLocks noGrp="1"/>
          </p:cNvSpPr>
          <p:nvPr>
            <p:ph type="body" idx="1"/>
          </p:nvPr>
        </p:nvSpPr>
        <p:spPr bwMode="auto">
          <a:xfrm>
            <a:off x="625692" y="3844598"/>
            <a:ext cx="5624804" cy="52167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5"/>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現在、税金は何種類あると思いますか？</a:t>
            </a:r>
            <a:endParaRPr lang="en-US" altLang="ja-JP" dirty="0"/>
          </a:p>
          <a:p>
            <a:pPr>
              <a:spcBef>
                <a:spcPts val="605"/>
              </a:spcBef>
            </a:pPr>
            <a:r>
              <a:rPr lang="ja-JP" altLang="en-US" dirty="0"/>
              <a:t>　数名に発言を求める。</a:t>
            </a:r>
            <a:endParaRPr lang="en-US" altLang="ja-JP" dirty="0"/>
          </a:p>
          <a:p>
            <a:pPr>
              <a:spcBef>
                <a:spcPts val="605"/>
              </a:spcBef>
            </a:pPr>
            <a:r>
              <a:rPr lang="ja-JP" altLang="en-US" dirty="0"/>
              <a:t>　では、正解を見てみましょう。★正解は★約</a:t>
            </a:r>
            <a:r>
              <a:rPr lang="en-US" altLang="ja-JP" dirty="0"/>
              <a:t>50</a:t>
            </a:r>
            <a:r>
              <a:rPr lang="ja-JP" altLang="en-US" dirty="0"/>
              <a:t>種類の税金があります。★</a:t>
            </a:r>
          </a:p>
        </p:txBody>
      </p:sp>
      <p:sp>
        <p:nvSpPr>
          <p:cNvPr id="143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4936" indent="-27700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6829" indent="-219361">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4762" indent="-219361">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1096" indent="-219361">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2233"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3368"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4505"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5641" indent="-21936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A74CD64-CFCF-4726-872D-C564579A2F64}" type="slidenum">
              <a:rPr lang="en-US" altLang="ja-JP" smtClean="0">
                <a:latin typeface="Times New Roman" panose="02020603050405020304" pitchFamily="18" charset="0"/>
              </a:rPr>
              <a:pPr>
                <a:spcBef>
                  <a:spcPct val="0"/>
                </a:spcBef>
              </a:pPr>
              <a:t>5</a:t>
            </a:fld>
            <a:endParaRPr lang="en-US" altLang="ja-JP">
              <a:latin typeface="Times New Roman" panose="02020603050405020304" pitchFamily="18" charset="0"/>
            </a:endParaRPr>
          </a:p>
        </p:txBody>
      </p:sp>
    </p:spTree>
    <p:extLst>
      <p:ext uri="{BB962C8B-B14F-4D97-AF65-F5344CB8AC3E}">
        <p14:creationId xmlns:p14="http://schemas.microsoft.com/office/powerpoint/2010/main" val="332874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21699" y="9386184"/>
            <a:ext cx="2921913" cy="48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91" tIns="47444" rIns="94891" bIns="47444"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6</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3288" y="539750"/>
            <a:ext cx="4940300" cy="3705225"/>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80247" y="4515176"/>
            <a:ext cx="5446722" cy="4389799"/>
          </a:xfrm>
        </p:spPr>
        <p:txBody>
          <a:bodyPr/>
          <a:lstStyle/>
          <a:p>
            <a:pPr defTabSz="915413">
              <a:defRPr/>
            </a:pPr>
            <a:r>
              <a:rPr lang="ja-JP" altLang="en-US" dirty="0"/>
              <a:t>　</a:t>
            </a:r>
            <a:endParaRPr kumimoji="1" lang="ja-JP" altLang="en-US" dirty="0"/>
          </a:p>
        </p:txBody>
      </p:sp>
    </p:spTree>
    <p:extLst>
      <p:ext uri="{BB962C8B-B14F-4D97-AF65-F5344CB8AC3E}">
        <p14:creationId xmlns:p14="http://schemas.microsoft.com/office/powerpoint/2010/main" val="79504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xfrm>
            <a:off x="1208088" y="358775"/>
            <a:ext cx="4298950" cy="3224213"/>
          </a:xfrm>
          <a:ln/>
        </p:spPr>
      </p:sp>
      <p:sp>
        <p:nvSpPr>
          <p:cNvPr id="28675" name="ノート プレースホルダ 2"/>
          <p:cNvSpPr>
            <a:spLocks noGrp="1"/>
          </p:cNvSpPr>
          <p:nvPr>
            <p:ph type="body" idx="1"/>
          </p:nvPr>
        </p:nvSpPr>
        <p:spPr>
          <a:xfrm>
            <a:off x="617670" y="3820608"/>
            <a:ext cx="5575069" cy="51863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5"/>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税金は、どこに納めるか、誰が納めるかなどの視点から分類することができます。</a:t>
            </a:r>
          </a:p>
          <a:p>
            <a:pPr>
              <a:spcBef>
                <a:spcPts val="605"/>
              </a:spcBef>
            </a:pPr>
            <a:r>
              <a:rPr lang="ja-JP" altLang="en-US" dirty="0"/>
              <a:t>　どこに納めるかによる分類は、★国に納める税金である「国税」と、★県や市町村に納める税金である「地方税」とに分かれます。</a:t>
            </a:r>
          </a:p>
          <a:p>
            <a:pPr>
              <a:spcBef>
                <a:spcPts val="605"/>
              </a:spcBef>
            </a:pPr>
            <a:r>
              <a:rPr lang="ja-JP" altLang="en-US" dirty="0"/>
              <a:t>　誰が納めるかによる分類は、★「直接税」と★「間接税」とに分かれます。</a:t>
            </a:r>
            <a:endParaRPr lang="en-US" altLang="ja-JP" dirty="0"/>
          </a:p>
          <a:p>
            <a:pPr>
              <a:spcBef>
                <a:spcPts val="605"/>
              </a:spcBef>
            </a:pPr>
            <a:endParaRPr lang="en-US" altLang="ja-JP" dirty="0"/>
          </a:p>
          <a:p>
            <a:pPr>
              <a:spcBef>
                <a:spcPts val="605"/>
              </a:spcBef>
            </a:pPr>
            <a:r>
              <a:rPr lang="ja-JP" altLang="en-US" dirty="0"/>
              <a:t>　直接税は、所得税など、税金を負担する人が直接納める税金です。★</a:t>
            </a:r>
            <a:endParaRPr lang="en-US" altLang="ja-JP" dirty="0"/>
          </a:p>
          <a:p>
            <a:pPr>
              <a:spcBef>
                <a:spcPts val="605"/>
              </a:spcBef>
            </a:pPr>
            <a:r>
              <a:rPr lang="ja-JP" altLang="en-US" dirty="0"/>
              <a:t>　間接税は、消費税など、税金を負担する人が直接納めるのではなく、別の人を経て納める税金です。★</a:t>
            </a:r>
          </a:p>
          <a:p>
            <a:pPr>
              <a:spcBef>
                <a:spcPts val="605"/>
              </a:spcBef>
            </a:pPr>
            <a:endParaRPr lang="ja-JP" altLang="en-US" dirty="0"/>
          </a:p>
          <a:p>
            <a:pPr>
              <a:spcBef>
                <a:spcPts val="605"/>
              </a:spcBef>
            </a:pPr>
            <a:r>
              <a:rPr lang="ja-JP" altLang="en-US" dirty="0"/>
              <a:t>　</a:t>
            </a:r>
            <a:r>
              <a:rPr lang="ja-JP" altLang="ja-JP" dirty="0"/>
              <a:t>現在、日本には</a:t>
            </a:r>
            <a:r>
              <a:rPr lang="ja-JP" altLang="en-US" dirty="0"/>
              <a:t>、★</a:t>
            </a:r>
            <a:r>
              <a:rPr lang="ja-JP" altLang="ja-JP" dirty="0"/>
              <a:t>約</a:t>
            </a:r>
            <a:r>
              <a:rPr lang="en-US" altLang="ja-JP" dirty="0"/>
              <a:t>50</a:t>
            </a:r>
            <a:r>
              <a:rPr lang="ja-JP" altLang="ja-JP" dirty="0"/>
              <a:t>種類の税金があ</a:t>
            </a:r>
            <a:r>
              <a:rPr lang="ja-JP" altLang="en-US" dirty="0"/>
              <a:t>ります</a:t>
            </a:r>
            <a:r>
              <a:rPr lang="ja-JP" altLang="ja-JP" dirty="0"/>
              <a:t>。</a:t>
            </a:r>
            <a:endParaRPr lang="en-US" altLang="ja-JP" dirty="0"/>
          </a:p>
          <a:p>
            <a:pPr>
              <a:spcBef>
                <a:spcPts val="605"/>
              </a:spcBef>
            </a:pPr>
            <a:r>
              <a:rPr lang="ja-JP" altLang="en-US" dirty="0">
                <a:solidFill>
                  <a:srgbClr val="FF0000"/>
                </a:solidFill>
              </a:rPr>
              <a:t>　</a:t>
            </a:r>
            <a:r>
              <a:rPr lang="ja-JP" altLang="en-US" dirty="0"/>
              <a:t>国税★約</a:t>
            </a:r>
            <a:r>
              <a:rPr lang="en-US" altLang="ja-JP" dirty="0"/>
              <a:t>24</a:t>
            </a:r>
            <a:r>
              <a:rPr lang="ja-JP" altLang="en-US" dirty="0"/>
              <a:t>種類、県税★約</a:t>
            </a:r>
            <a:r>
              <a:rPr lang="en-US" altLang="ja-JP" dirty="0"/>
              <a:t>16</a:t>
            </a:r>
            <a:r>
              <a:rPr lang="ja-JP" altLang="en-US" dirty="0"/>
              <a:t>種類、市町村税★約</a:t>
            </a:r>
            <a:r>
              <a:rPr lang="en-US" altLang="ja-JP" dirty="0"/>
              <a:t>13</a:t>
            </a:r>
            <a:r>
              <a:rPr lang="ja-JP" altLang="en-US" dirty="0"/>
              <a:t>種類の合計約</a:t>
            </a:r>
            <a:r>
              <a:rPr lang="en-US" altLang="ja-JP" dirty="0"/>
              <a:t>50</a:t>
            </a:r>
            <a:r>
              <a:rPr lang="ja-JP" altLang="en-US" dirty="0"/>
              <a:t>種類です</a:t>
            </a:r>
            <a:r>
              <a:rPr lang="ja-JP" altLang="ja-JP" dirty="0"/>
              <a:t>。</a:t>
            </a:r>
            <a:endParaRPr lang="en-US" altLang="ja-JP" dirty="0"/>
          </a:p>
          <a:p>
            <a:pPr>
              <a:spcBef>
                <a:spcPts val="605"/>
              </a:spcBef>
            </a:pPr>
            <a:r>
              <a:rPr lang="ja-JP" altLang="en-US" dirty="0"/>
              <a:t>　なお、国税の森林環境税は、令和６年から創設されたものになります。</a:t>
            </a:r>
            <a:endParaRPr lang="en-US" altLang="ja-JP" dirty="0"/>
          </a:p>
          <a:p>
            <a:pPr>
              <a:spcBef>
                <a:spcPts val="605"/>
              </a:spcBef>
            </a:pPr>
            <a:endParaRPr lang="en-US" altLang="ja-JP" dirty="0"/>
          </a:p>
          <a:p>
            <a:pPr>
              <a:spcBef>
                <a:spcPts val="605"/>
              </a:spcBef>
            </a:pPr>
            <a:r>
              <a:rPr lang="ja-JP" altLang="en-US" dirty="0"/>
              <a:t>　国税や地方税があるのは、国や地方公共団体がそれぞれに税金を集めていたり、特定の人だけが税金の重みを感じたりすることがないようにするためです。　</a:t>
            </a:r>
            <a:endParaRPr lang="en-US" altLang="ja-JP" dirty="0"/>
          </a:p>
          <a:p>
            <a:pPr>
              <a:spcBef>
                <a:spcPts val="605"/>
              </a:spcBef>
            </a:pPr>
            <a:r>
              <a:rPr lang="ja-JP" altLang="en-US" dirty="0"/>
              <a:t>　国の税金は全国どこへ行っても同じですが、県や市町村の税金は住んでいる地域によって変わってきます。★</a:t>
            </a:r>
            <a:endParaRPr lang="en-US" altLang="ja-JP" dirty="0"/>
          </a:p>
        </p:txBody>
      </p:sp>
      <p:sp>
        <p:nvSpPr>
          <p:cNvPr id="286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02913" indent="-26419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85591" indent="-211354">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24311" indent="-211354">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61431" indent="-211354">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22567" indent="-2113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83703" indent="-2113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44840" indent="-2113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05975" indent="-211354"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A50712EF-CFEF-4716-AE98-9F725318A820}"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01329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丸ｺﾞｼｯｸM-PRO" panose="020F0600000000000000" pitchFamily="50" charset="-128"/>
                <a:ea typeface="HG丸ｺﾞｼｯｸM-PRO" panose="020F0600000000000000" pitchFamily="50" charset="-128"/>
              </a:rPr>
              <a:t>　</a:t>
            </a:r>
            <a:r>
              <a:rPr lang="ja-JP" altLang="en-US" dirty="0"/>
              <a:t>消費税について調べてみたいと思います。</a:t>
            </a:r>
            <a:endParaRPr lang="en-US" altLang="ja-JP" dirty="0"/>
          </a:p>
          <a:p>
            <a:r>
              <a:rPr lang="ja-JP" altLang="en-US" dirty="0"/>
              <a:t>　私たちが、お店で代金と一緒に支払った消費税は、どのようにして納められるのでしょう。</a:t>
            </a:r>
            <a:endParaRPr lang="en-US" altLang="ja-JP" dirty="0"/>
          </a:p>
          <a:p>
            <a:endParaRPr lang="en-US" altLang="ja-JP" dirty="0"/>
          </a:p>
          <a:p>
            <a:r>
              <a:rPr kumimoji="1" lang="ja-JP" altLang="en-US" dirty="0"/>
              <a:t>　★私たちが、お店で商品を買ったとき、支払った商品の代金のなかに「消費税」が含まれています。</a:t>
            </a:r>
            <a:endParaRPr kumimoji="1" lang="en-US" altLang="ja-JP" dirty="0"/>
          </a:p>
          <a:p>
            <a:r>
              <a:rPr kumimoji="1" lang="ja-JP" altLang="en-US" dirty="0"/>
              <a:t>　★お店の人は、いろいろなお客さんから預かった「消費税」を、計算して、★税務署へ納めています。</a:t>
            </a:r>
            <a:endParaRPr kumimoji="1" lang="en-US" altLang="ja-JP" dirty="0"/>
          </a:p>
          <a:p>
            <a:endParaRPr kumimoji="1" lang="en-US" altLang="ja-JP" dirty="0"/>
          </a:p>
          <a:p>
            <a:r>
              <a:rPr kumimoji="1" lang="ja-JP" altLang="en-US" dirty="0"/>
              <a:t>　　消費税は世代を問わず、国民全体で公平に負担できる税金です。</a:t>
            </a:r>
            <a:endParaRPr kumimoji="1" lang="en-US" altLang="ja-JP" dirty="0"/>
          </a:p>
          <a:p>
            <a:r>
              <a:rPr kumimoji="1" lang="ja-JP" altLang="en-US" dirty="0"/>
              <a:t>　　それでは、消費税の税率を世界の税率と比較しながら調べてみましょう。★</a:t>
            </a:r>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8</a:t>
            </a:fld>
            <a:endParaRPr lang="en-US" altLang="ja-JP"/>
          </a:p>
        </p:txBody>
      </p:sp>
    </p:spTree>
    <p:extLst>
      <p:ext uri="{BB962C8B-B14F-4D97-AF65-F5344CB8AC3E}">
        <p14:creationId xmlns:p14="http://schemas.microsoft.com/office/powerpoint/2010/main" val="155791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effectLst>
            <a:outerShdw blurRad="50800" dist="38100" dir="2700000" algn="tl" rotWithShape="0">
              <a:prstClr val="black">
                <a:alpha val="40000"/>
              </a:prstClr>
            </a:outerShdw>
          </a:effectLst>
        </p:spPr>
        <p:txBody>
          <a:bodyPr anchor="b"/>
          <a:lstStyle>
            <a:lvl1pPr algn="ctr">
              <a:defRPr sz="6000"/>
            </a:lvl1pPr>
          </a:lstStyle>
          <a:p>
            <a:r>
              <a:rPr kumimoji="1" lang="ja-JP" altLang="en-US" dirty="0"/>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94DC8BB-E066-4B63-8DFF-A54A20473421}"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9081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solidFill>
            <a:srgbClr val="0070C0"/>
          </a:solidFill>
          <a:effectLst/>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01A0F0-57C2-41D7-8C02-3508FA895C4F}"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3773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90732F-6BF7-48BE-9E85-362CFD89AF46}"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7197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327663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D69D1C-EB00-4C12-BBD8-9AA00A26CDDD}" type="slidenum">
              <a:rPr kumimoji="1" lang="ja-JP" altLang="en-US" smtClean="0"/>
              <a:t>‹#›</a:t>
            </a:fld>
            <a:endParaRPr kumimoji="1" lang="ja-JP" altLang="en-US"/>
          </a:p>
        </p:txBody>
      </p:sp>
    </p:spTree>
    <p:extLst>
      <p:ext uri="{BB962C8B-B14F-4D97-AF65-F5344CB8AC3E}">
        <p14:creationId xmlns:p14="http://schemas.microsoft.com/office/powerpoint/2010/main" val="356267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153866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a:effectLst/>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F6C0BD-F21C-45CC-9858-192BF6BCE94A}"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382587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CAAFF4-615E-494B-BE74-8929C812DAC2}" type="datetime1">
              <a:rPr kumimoji="1" lang="ja-JP" altLang="en-US" smtClean="0"/>
              <a:t>2024/6/4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38748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a:effectLst/>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198385-C5BE-4F56-BDD1-D786A0D6EC83}" type="datetime1">
              <a:rPr kumimoji="1" lang="ja-JP" altLang="en-US" smtClean="0"/>
              <a:t>2024/6/4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68390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3419872" cy="6858000"/>
          </a:xfrm>
          <a:blipFill>
            <a:blip r:embed="rId2"/>
            <a:srcRect/>
            <a:stretch>
              <a:fillRect/>
            </a:stretch>
          </a:blipFill>
          <a:effectLst/>
        </p:spPr>
        <p:txBody>
          <a:bodyPr>
            <a:normAutofit/>
          </a:bodyPr>
          <a:lstStyle>
            <a:lvl1pPr>
              <a:defRPr sz="3600">
                <a:solidFill>
                  <a:srgbClr val="0070C0"/>
                </a:solidFill>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55BAC7FC-3691-4345-AB35-E3CE785417BD}" type="datetime1">
              <a:rPr kumimoji="1" lang="ja-JP" altLang="en-US" smtClean="0"/>
              <a:t>2024/6/4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10472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228670-676F-4E44-B919-1FD18E46B49D}" type="datetime1">
              <a:rPr kumimoji="1" lang="ja-JP" altLang="en-US" smtClean="0"/>
              <a:t>2024/6/4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3854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450AF6-92BC-4E95-AC72-86847FA6147C}" type="datetime1">
              <a:rPr kumimoji="1" lang="ja-JP" altLang="en-US" smtClean="0"/>
              <a:t>2024/6/4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9612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14CBDB-AE2C-4307-A650-5C49DBAC22F1}" type="datetime1">
              <a:rPr kumimoji="1" lang="ja-JP" altLang="en-US" smtClean="0"/>
              <a:t>2024/6/4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4709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2"/>
            <a:ext cx="9144000" cy="980729"/>
          </a:xfrm>
          <a:prstGeom prst="rect">
            <a:avLst/>
          </a:prstGeom>
          <a:solidFill>
            <a:srgbClr val="0070C0"/>
          </a:solidFill>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ea typeface="HG丸ｺﾞｼｯｸM-PRO" panose="020F0600000000000000" pitchFamily="50" charset="-128"/>
              </a:defRPr>
            </a:lvl1pPr>
          </a:lstStyle>
          <a:p>
            <a:fld id="{A71E4A07-C13A-4D4C-A18D-C470C8AB0692}" type="datetime1">
              <a:rPr lang="ja-JP" altLang="en-US" smtClean="0"/>
              <a:t>2024/6/4</a:t>
            </a:fld>
            <a:endParaRPr lang="ja-JP" altLang="en-US" dirty="0"/>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ea typeface="HG丸ｺﾞｼｯｸM-PRO" panose="020F06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7086600" y="6492877"/>
            <a:ext cx="2057400" cy="365125"/>
          </a:xfrm>
          <a:prstGeom prst="rect">
            <a:avLst/>
          </a:prstGeom>
        </p:spPr>
        <p:txBody>
          <a:bodyPr vert="horz" lIns="91440" tIns="45720" rIns="91440" bIns="45720" rtlCol="0" anchor="ctr"/>
          <a:lstStyle>
            <a:lvl1pPr algn="r">
              <a:defRPr sz="1200">
                <a:solidFill>
                  <a:schemeClr val="tx1">
                    <a:tint val="75000"/>
                  </a:schemeClr>
                </a:solidFill>
                <a:ea typeface="HG丸ｺﾞｼｯｸM-PRO" panose="020F0600000000000000" pitchFamily="50" charset="-128"/>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2983011681"/>
      </p:ext>
    </p:extLst>
  </p:cSld>
  <p:clrMap bg1="lt1" tx1="dk1" bg2="lt2" tx2="dk2" accent1="accent1" accent2="accent2" accent3="accent3" accent4="accent4" accent5="accent5" accent6="accent6" hlink="hlink" folHlink="folHlink"/>
  <p:sldLayoutIdLst>
    <p:sldLayoutId id="2147485802" r:id="rId1"/>
    <p:sldLayoutId id="2147485803" r:id="rId2"/>
    <p:sldLayoutId id="2147485804" r:id="rId3"/>
    <p:sldLayoutId id="2147485805" r:id="rId4"/>
    <p:sldLayoutId id="2147485806" r:id="rId5"/>
    <p:sldLayoutId id="2147485807" r:id="rId6"/>
    <p:sldLayoutId id="2147485808" r:id="rId7"/>
    <p:sldLayoutId id="2147485809" r:id="rId8"/>
    <p:sldLayoutId id="2147485810" r:id="rId9"/>
    <p:sldLayoutId id="2147485811" r:id="rId10"/>
    <p:sldLayoutId id="2147485812" r:id="rId11"/>
    <p:sldLayoutId id="2147486103" r:id="rId12"/>
    <p:sldLayoutId id="2147486104" r:id="rId13"/>
  </p:sldLayoutIdLst>
  <p:hf hdr="0" ftr="0" dt="0"/>
  <p:txStyles>
    <p:title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3.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4.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2.png"/><Relationship Id="rId4" Type="http://schemas.openxmlformats.org/officeDocument/2006/relationships/notesSlide" Target="../notesSlides/notesSlide15.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1067" y="-5155"/>
            <a:ext cx="3419601" cy="6857754"/>
          </a:xfrm>
          <a:prstGeom prst="rect">
            <a:avLst/>
          </a:prstGeom>
        </p:spPr>
      </p:pic>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1115616" y="1713126"/>
            <a:ext cx="6696744" cy="1931898"/>
          </a:xfrm>
          <a:prstGeom prst="rect">
            <a:avLst/>
          </a:prstGeom>
          <a:noFill/>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3600" b="1" kern="1200">
                <a:solidFill>
                  <a:srgbClr val="0070C0"/>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11000" dirty="0">
                <a:ln w="38100">
                  <a:noFill/>
                </a:ln>
                <a:solidFill>
                  <a:schemeClr val="tx1">
                    <a:lumMod val="95000"/>
                    <a:lumOff val="5000"/>
                  </a:schemeClr>
                </a:solidFill>
                <a:latin typeface="メイリオ" panose="020B0604030504040204" pitchFamily="50" charset="-128"/>
                <a:ea typeface="メイリオ" panose="020B0604030504040204" pitchFamily="50" charset="-128"/>
              </a:rPr>
              <a:t>租税教室</a:t>
            </a:r>
          </a:p>
        </p:txBody>
      </p:sp>
      <p:pic>
        <p:nvPicPr>
          <p:cNvPr id="12" name="図 11"/>
          <p:cNvPicPr/>
          <p:nvPr/>
        </p:nvPicPr>
        <p:blipFill>
          <a:blip r:embed="rId4">
            <a:extLst>
              <a:ext uri="{28A0092B-C50C-407E-A947-70E740481C1C}">
                <a14:useLocalDpi xmlns:a14="http://schemas.microsoft.com/office/drawing/2010/main" val="0"/>
              </a:ext>
            </a:extLst>
          </a:blip>
          <a:stretch>
            <a:fillRect/>
          </a:stretch>
        </p:blipFill>
        <p:spPr>
          <a:xfrm>
            <a:off x="3182621" y="5273674"/>
            <a:ext cx="5385117" cy="703688"/>
          </a:xfrm>
          <a:prstGeom prst="rect">
            <a:avLst/>
          </a:prstGeom>
        </p:spPr>
      </p:pic>
      <p:pic>
        <p:nvPicPr>
          <p:cNvPr id="13" name="図 12">
            <a:extLst>
              <a:ext uri="{FF2B5EF4-FFF2-40B4-BE49-F238E27FC236}">
                <a16:creationId xmlns:a16="http://schemas.microsoft.com/office/drawing/2014/main" id="{948BD703-A602-4E1C-8C2B-CAD1A7C08AD1}"/>
              </a:ext>
            </a:extLst>
          </p:cNvPr>
          <p:cNvPicPr/>
          <p:nvPr/>
        </p:nvPicPr>
        <p:blipFill>
          <a:blip r:embed="rId5" cstate="print"/>
          <a:srcRect/>
          <a:stretch>
            <a:fillRect/>
          </a:stretch>
        </p:blipFill>
        <p:spPr bwMode="auto">
          <a:xfrm>
            <a:off x="2916472" y="5991273"/>
            <a:ext cx="5904000" cy="224001"/>
          </a:xfrm>
          <a:prstGeom prst="rect">
            <a:avLst/>
          </a:prstGeom>
          <a:noFill/>
          <a:ln w="9525">
            <a:noFill/>
            <a:miter lim="800000"/>
            <a:headEnd/>
            <a:tailEnd/>
          </a:ln>
        </p:spPr>
      </p:pic>
    </p:spTree>
    <p:extLst>
      <p:ext uri="{BB962C8B-B14F-4D97-AF65-F5344CB8AC3E}">
        <p14:creationId xmlns:p14="http://schemas.microsoft.com/office/powerpoint/2010/main" val="36768028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EABFA35-DDFE-4822-9B46-8C55829D5828}"/>
              </a:ext>
            </a:extLst>
          </p:cNvPr>
          <p:cNvPicPr>
            <a:picLocks noChangeAspect="1"/>
          </p:cNvPicPr>
          <p:nvPr/>
        </p:nvPicPr>
        <p:blipFill>
          <a:blip r:embed="rId3"/>
          <a:stretch>
            <a:fillRect/>
          </a:stretch>
        </p:blipFill>
        <p:spPr>
          <a:xfrm>
            <a:off x="154070" y="2276872"/>
            <a:ext cx="8946116" cy="2564338"/>
          </a:xfrm>
          <a:prstGeom prst="rect">
            <a:avLst/>
          </a:prstGeom>
        </p:spPr>
      </p:pic>
      <p:sp>
        <p:nvSpPr>
          <p:cNvPr id="9" name="正方形/長方形 8"/>
          <p:cNvSpPr/>
          <p:nvPr/>
        </p:nvSpPr>
        <p:spPr>
          <a:xfrm>
            <a:off x="5580112" y="5823197"/>
            <a:ext cx="3474194" cy="61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schemeClr val="tx1"/>
                </a:solidFill>
                <a:latin typeface="メイリオ" panose="020B0604030504040204" pitchFamily="50" charset="-128"/>
                <a:ea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rPr>
              <a:t>2024</a:t>
            </a:r>
            <a:r>
              <a:rPr lang="ja-JP" altLang="en-US" sz="1400" dirty="0">
                <a:solidFill>
                  <a:schemeClr val="tx1"/>
                </a:solidFill>
                <a:latin typeface="メイリオ" panose="020B0604030504040204" pitchFamily="50" charset="-128"/>
                <a:ea typeface="メイリオ" panose="020B0604030504040204" pitchFamily="50" charset="-128"/>
              </a:rPr>
              <a:t>年（令和</a:t>
            </a:r>
            <a:r>
              <a:rPr lang="en-US" altLang="ja-JP" sz="1400" dirty="0">
                <a:solidFill>
                  <a:schemeClr val="tx1"/>
                </a:solidFill>
                <a:latin typeface="メイリオ" panose="020B0604030504040204" pitchFamily="50" charset="-128"/>
                <a:ea typeface="メイリオ" panose="020B0604030504040204" pitchFamily="50" charset="-128"/>
              </a:rPr>
              <a:t>6</a:t>
            </a:r>
            <a:r>
              <a:rPr lang="ja-JP" altLang="en-US" sz="1400" dirty="0">
                <a:solidFill>
                  <a:schemeClr val="tx1"/>
                </a:solidFill>
                <a:latin typeface="メイリオ" panose="020B0604030504040204" pitchFamily="50" charset="-128"/>
                <a:ea typeface="メイリオ" panose="020B0604030504040204" pitchFamily="50" charset="-128"/>
              </a:rPr>
              <a:t>年）</a:t>
            </a:r>
            <a:r>
              <a:rPr lang="en-US" altLang="ja-JP" sz="1400" dirty="0">
                <a:solidFill>
                  <a:schemeClr val="tx1"/>
                </a:solidFill>
                <a:latin typeface="メイリオ" panose="020B0604030504040204" pitchFamily="50" charset="-128"/>
                <a:ea typeface="メイリオ" panose="020B0604030504040204" pitchFamily="50" charset="-128"/>
              </a:rPr>
              <a:t>1</a:t>
            </a:r>
            <a:r>
              <a:rPr lang="ja-JP" altLang="en-US" sz="1400" dirty="0">
                <a:solidFill>
                  <a:schemeClr val="tx1"/>
                </a:solidFill>
                <a:latin typeface="メイリオ" panose="020B0604030504040204" pitchFamily="50" charset="-128"/>
                <a:ea typeface="メイリオ" panose="020B0604030504040204" pitchFamily="50" charset="-128"/>
              </a:rPr>
              <a:t>月時点の税率</a:t>
            </a:r>
          </a:p>
        </p:txBody>
      </p:sp>
      <p:sp>
        <p:nvSpPr>
          <p:cNvPr id="13"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消費税率の国際比較</a:t>
            </a:r>
            <a:endParaRPr lang="ja-JP" altLang="en-US" sz="3200" b="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7236296" y="3030329"/>
            <a:ext cx="400050" cy="1910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 name="正方形/長方形 6"/>
          <p:cNvSpPr/>
          <p:nvPr/>
        </p:nvSpPr>
        <p:spPr>
          <a:xfrm>
            <a:off x="611560" y="2348880"/>
            <a:ext cx="1656184" cy="2736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extLst>
      <p:ext uri="{BB962C8B-B14F-4D97-AF65-F5344CB8AC3E}">
        <p14:creationId xmlns:p14="http://schemas.microsoft.com/office/powerpoint/2010/main" val="943695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26" presetClass="emph" presetSubtype="0" fill="hold" grpId="1" nodeType="after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9872" y="2132856"/>
            <a:ext cx="56896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なぜ「税」が必要なのでしょうか？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公共サービスに使われている税金</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教育に使われている税金</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a:lnSpc>
                <a:spcPct val="150000"/>
              </a:lnSpc>
              <a:spcBef>
                <a:spcPct val="20000"/>
              </a:spcBef>
              <a:buClr>
                <a:schemeClr val="tx1"/>
              </a:buClr>
              <a:buSzPct val="100000"/>
            </a:pP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税金の使い道は誰が決めるの？</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2"/>
          <p:cNvSpPr>
            <a:spLocks noGrp="1"/>
          </p:cNvSpPr>
          <p:nvPr/>
        </p:nvSpPr>
        <p:spPr>
          <a:xfrm>
            <a:off x="30623" y="14750"/>
            <a:ext cx="3419475" cy="6822000"/>
          </a:xfrm>
          <a:prstGeom prst="rect">
            <a:avLst/>
          </a:prstGeom>
          <a:blipFill>
            <a:blip r:embed="rId3"/>
            <a:srcRect/>
            <a:stretch>
              <a:fillRect/>
            </a:stretch>
          </a:blipFill>
          <a:effectLst/>
        </p:spPr>
        <p:txBody>
          <a:bodyPr vert="horz" lIns="91440" tIns="45720" rIns="91440" bIns="45720" rtlCol="0" anchor="ctr">
            <a:normAutofit/>
          </a:bodyPr>
          <a:lstStyle/>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メイリオ" panose="020B0604030504040204" pitchFamily="50" charset="-128"/>
              </a:rPr>
              <a:t>暮らしの中の税</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7353157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252413" y="1052513"/>
            <a:ext cx="8640762" cy="338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00000"/>
              </a:lnSpc>
              <a:spcBef>
                <a:spcPts val="600"/>
              </a:spcBef>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なぜ「税」が必要なのでしょうか？</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19"/>
          <p:cNvGrpSpPr>
            <a:grpSpLocks/>
          </p:cNvGrpSpPr>
          <p:nvPr/>
        </p:nvGrpSpPr>
        <p:grpSpPr bwMode="auto">
          <a:xfrm>
            <a:off x="4679950" y="1196975"/>
            <a:ext cx="4213225" cy="1800225"/>
            <a:chOff x="-1188640" y="4812779"/>
            <a:chExt cx="4212000" cy="1800200"/>
          </a:xfrm>
        </p:grpSpPr>
        <p:sp>
          <p:nvSpPr>
            <p:cNvPr id="16" name="角丸四角形 15"/>
            <p:cNvSpPr/>
            <p:nvPr/>
          </p:nvSpPr>
          <p:spPr>
            <a:xfrm>
              <a:off x="-1188640" y="4812779"/>
              <a:ext cx="4212000" cy="1800200"/>
            </a:xfrm>
            <a:prstGeom prst="roundRect">
              <a:avLst>
                <a:gd name="adj" fmla="val 9976"/>
              </a:avLst>
            </a:prstGeom>
            <a:solidFill>
              <a:srgbClr val="0070C0"/>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働くようになると</a:t>
              </a:r>
            </a:p>
            <a:p>
              <a:pPr algn="ctr" eaLnBrk="1" hangingPunct="1">
                <a:defRPr/>
              </a:pPr>
              <a:endParaRPr lang="ja-JP" altLang="en-US" sz="2500" b="1" dirty="0">
                <a:solidFill>
                  <a:schemeClr val="tx1"/>
                </a:solidFill>
                <a:latin typeface="HG丸ｺﾞｼｯｸM-PRO" pitchFamily="50" charset="-128"/>
                <a:ea typeface="HG丸ｺﾞｼｯｸM-PRO" pitchFamily="50" charset="-128"/>
              </a:endParaRPr>
            </a:p>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所得に応じて</a:t>
              </a:r>
              <a:r>
                <a:rPr lang="ja-JP" altLang="en-US" sz="2800" b="1" dirty="0">
                  <a:solidFill>
                    <a:schemeClr val="bg1"/>
                  </a:solidFill>
                  <a:latin typeface="メイリオ" panose="020B0604030504040204" pitchFamily="50" charset="-128"/>
                  <a:ea typeface="メイリオ" panose="020B0604030504040204" pitchFamily="50" charset="-128"/>
                </a:rPr>
                <a:t>「所得税」</a:t>
              </a:r>
            </a:p>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を納めるようになります。</a:t>
              </a:r>
            </a:p>
          </p:txBody>
        </p:sp>
        <p:sp>
          <p:nvSpPr>
            <p:cNvPr id="18" name="下矢印 17"/>
            <p:cNvSpPr/>
            <p:nvPr/>
          </p:nvSpPr>
          <p:spPr>
            <a:xfrm>
              <a:off x="307938" y="5357284"/>
              <a:ext cx="1152190" cy="288921"/>
            </a:xfrm>
            <a:prstGeom prst="downArrow">
              <a:avLst>
                <a:gd name="adj1" fmla="val 59941"/>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nvGrpSpPr>
          <p:cNvPr id="4" name="グループ化 18"/>
          <p:cNvGrpSpPr>
            <a:grpSpLocks/>
          </p:cNvGrpSpPr>
          <p:nvPr/>
        </p:nvGrpSpPr>
        <p:grpSpPr bwMode="auto">
          <a:xfrm>
            <a:off x="266700" y="1181100"/>
            <a:ext cx="4211638" cy="1800225"/>
            <a:chOff x="-2160000" y="2348880"/>
            <a:chExt cx="4212000" cy="1800200"/>
          </a:xfrm>
        </p:grpSpPr>
        <p:sp>
          <p:nvSpPr>
            <p:cNvPr id="15" name="角丸四角形 14"/>
            <p:cNvSpPr/>
            <p:nvPr/>
          </p:nvSpPr>
          <p:spPr>
            <a:xfrm>
              <a:off x="-2160000" y="2348880"/>
              <a:ext cx="4212000" cy="1800200"/>
            </a:xfrm>
            <a:prstGeom prst="roundRect">
              <a:avLst>
                <a:gd name="adj" fmla="val 9976"/>
              </a:avLst>
            </a:prstGeom>
            <a:solidFill>
              <a:srgbClr val="008000"/>
            </a:solidFill>
            <a:ln w="57150">
              <a:solidFill>
                <a:srgbClr val="33CC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店で買い物をすると</a:t>
              </a:r>
            </a:p>
            <a:p>
              <a:pPr algn="ctr" eaLnBrk="1" hangingPunct="1">
                <a:defRPr/>
              </a:pPr>
              <a:endParaRPr lang="ja-JP" altLang="en-US" sz="2500" b="1" dirty="0">
                <a:solidFill>
                  <a:schemeClr val="tx1"/>
                </a:solidFill>
                <a:latin typeface="HG丸ｺﾞｼｯｸM-PRO" pitchFamily="50" charset="-128"/>
                <a:ea typeface="HG丸ｺﾞｼｯｸM-PRO" pitchFamily="50" charset="-128"/>
              </a:endParaRPr>
            </a:p>
            <a:p>
              <a:pPr algn="ctr" eaLnBrk="1" hangingPunct="1">
                <a:defRPr/>
              </a:pP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皆が</a:t>
              </a:r>
              <a:r>
                <a:rPr lang="ja-JP" altLang="en-US" sz="2800" b="1" dirty="0">
                  <a:solidFill>
                    <a:schemeClr val="bg1"/>
                  </a:solidFill>
                  <a:latin typeface="メイリオ" panose="020B0604030504040204" pitchFamily="50" charset="-128"/>
                  <a:ea typeface="メイリオ" panose="020B0604030504040204" pitchFamily="50" charset="-128"/>
                </a:rPr>
                <a:t>「消費税」</a:t>
              </a: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a:t>
              </a:r>
            </a:p>
            <a:p>
              <a:pPr algn="ctr" eaLnBrk="1" hangingPunct="1">
                <a:defRPr/>
              </a:pP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負担しています。</a:t>
              </a:r>
            </a:p>
          </p:txBody>
        </p:sp>
        <p:sp>
          <p:nvSpPr>
            <p:cNvPr id="17" name="下矢印 16"/>
            <p:cNvSpPr/>
            <p:nvPr/>
          </p:nvSpPr>
          <p:spPr>
            <a:xfrm>
              <a:off x="-639044" y="2894972"/>
              <a:ext cx="1151037" cy="287334"/>
            </a:xfrm>
            <a:prstGeom prst="downArrow">
              <a:avLst>
                <a:gd name="adj1" fmla="val 59941"/>
                <a:gd name="adj2" fmla="val 5000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23" name="角丸四角形 22"/>
          <p:cNvSpPr/>
          <p:nvPr/>
        </p:nvSpPr>
        <p:spPr>
          <a:xfrm>
            <a:off x="250825" y="3198813"/>
            <a:ext cx="8640763" cy="719137"/>
          </a:xfrm>
          <a:prstGeom prst="roundRect">
            <a:avLst/>
          </a:prstGeom>
          <a:solidFill>
            <a:srgbClr val="FF0000"/>
          </a:solidFill>
          <a:ln w="57150">
            <a:solidFill>
              <a:srgbClr val="FF99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a:spcBef>
                <a:spcPts val="600"/>
              </a:spcBef>
              <a:defRPr/>
            </a:pPr>
            <a:r>
              <a:rPr lang="ja-JP" altLang="en-US" sz="3000" b="1" dirty="0">
                <a:solidFill>
                  <a:schemeClr val="bg1"/>
                </a:solidFill>
                <a:latin typeface="メイリオ" panose="020B0604030504040204" pitchFamily="50" charset="-128"/>
                <a:ea typeface="メイリオ" panose="020B0604030504040204" pitchFamily="50" charset="-128"/>
              </a:rPr>
              <a:t>なぜ、これらの税金が必要なのでしょうか？</a:t>
            </a:r>
          </a:p>
        </p:txBody>
      </p:sp>
      <p:sp>
        <p:nvSpPr>
          <p:cNvPr id="24" name="AutoShape 9"/>
          <p:cNvSpPr>
            <a:spLocks noChangeArrowheads="1"/>
          </p:cNvSpPr>
          <p:nvPr/>
        </p:nvSpPr>
        <p:spPr bwMode="auto">
          <a:xfrm>
            <a:off x="266700" y="4492625"/>
            <a:ext cx="8639175" cy="2103438"/>
          </a:xfrm>
          <a:prstGeom prst="roundRect">
            <a:avLst>
              <a:gd name="adj" fmla="val 7574"/>
            </a:avLst>
          </a:prstGeom>
          <a:solidFill>
            <a:srgbClr val="FFCCCC"/>
          </a:solidFill>
          <a:ln w="76200">
            <a:solidFill>
              <a:srgbClr val="C0C0C0"/>
            </a:solidFill>
            <a:round/>
            <a:headEnd/>
            <a:tailEnd/>
          </a:ln>
          <a:effectLst>
            <a:outerShdw blurRad="50800" dist="38100" dir="2700000" algn="tl" rotWithShape="0">
              <a:prstClr val="black">
                <a:alpha val="40000"/>
              </a:prstClr>
            </a:outerShdw>
          </a:effectLst>
        </p:spPr>
        <p:txBody>
          <a:bodyPr anchor="b"/>
          <a:lstStyle/>
          <a:p>
            <a:pPr marL="36000" indent="360000" eaLnBrk="1" hangingPunct="1">
              <a:lnSpc>
                <a:spcPts val="3800"/>
              </a:lnSpc>
              <a:defRPr/>
            </a:pPr>
            <a:r>
              <a:rPr lang="ja-JP" altLang="en-US" sz="2800" b="1" dirty="0">
                <a:latin typeface="メイリオ" panose="020B0604030504040204" pitchFamily="50" charset="-128"/>
                <a:ea typeface="メイリオ" panose="020B0604030504040204" pitchFamily="50" charset="-128"/>
              </a:rPr>
              <a:t>国民が豊かで安全に暮らすためには、いろいろな公共施設や公共サービスが必要です。</a:t>
            </a:r>
            <a:endParaRPr lang="en-US" altLang="ja-JP" sz="2800" b="1" dirty="0">
              <a:latin typeface="メイリオ" panose="020B0604030504040204" pitchFamily="50" charset="-128"/>
              <a:ea typeface="メイリオ" panose="020B0604030504040204" pitchFamily="50" charset="-128"/>
            </a:endParaRPr>
          </a:p>
          <a:p>
            <a:pPr marL="36000" indent="360000" eaLnBrk="1" hangingPunct="1">
              <a:lnSpc>
                <a:spcPts val="3800"/>
              </a:lnSpc>
              <a:defRPr/>
            </a:pPr>
            <a:r>
              <a:rPr lang="ja-JP" altLang="en-US" sz="2800" b="1" dirty="0">
                <a:latin typeface="メイリオ" panose="020B0604030504040204" pitchFamily="50" charset="-128"/>
                <a:ea typeface="メイリオ" panose="020B0604030504040204" pitchFamily="50" charset="-128"/>
              </a:rPr>
              <a:t>そのためには、国や地方公共団体に多くのお金が必要となります。</a:t>
            </a:r>
          </a:p>
        </p:txBody>
      </p:sp>
      <p:sp>
        <p:nvSpPr>
          <p:cNvPr id="25" name="下矢印 24"/>
          <p:cNvSpPr/>
          <p:nvPr/>
        </p:nvSpPr>
        <p:spPr>
          <a:xfrm>
            <a:off x="3332163" y="4033838"/>
            <a:ext cx="2520950" cy="360362"/>
          </a:xfrm>
          <a:prstGeom prst="downArrow">
            <a:avLst>
              <a:gd name="adj1" fmla="val 59941"/>
              <a:gd name="adj2" fmla="val 5000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extLst>
      <p:ext uri="{BB962C8B-B14F-4D97-AF65-F5344CB8AC3E}">
        <p14:creationId xmlns:p14="http://schemas.microsoft.com/office/powerpoint/2010/main" val="1635393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nodeType="afterGroup">
                            <p:stCondLst>
                              <p:cond delay="500"/>
                            </p:stCondLst>
                            <p:childTnLst>
                              <p:par>
                                <p:cTn id="25" presetID="53"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nodeType="afterGroup">
                            <p:stCondLst>
                              <p:cond delay="500"/>
                            </p:stCondLst>
                            <p:childTnLst>
                              <p:par>
                                <p:cTn id="38" presetID="26" presetClass="emph" presetSubtype="0" fill="hold" grpId="1" nodeType="after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4" grpId="1"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62541" y="991525"/>
            <a:ext cx="7320166" cy="1409820"/>
          </a:xfrm>
          <a:prstGeom prst="rect">
            <a:avLst/>
          </a:prstGeom>
          <a:noFill/>
          <a:ln w="57150" algn="ctr">
            <a:noFill/>
            <a:prstDash val="solid"/>
            <a:miter lim="800000"/>
            <a:headEnd/>
            <a:tailEnd/>
          </a:ln>
          <a:effectLst/>
        </p:spPr>
        <p:txBody>
          <a:bodyPr wrap="none" anchor="ctr"/>
          <a:lstStyle/>
          <a:p>
            <a:pPr algn="ctr" eaLnBrk="1" hangingPunct="1">
              <a:defRPr/>
            </a:pPr>
            <a:r>
              <a:rPr lang="ja-JP" altLang="en-US" sz="2800" b="1" dirty="0">
                <a:solidFill>
                  <a:sysClr val="windowText" lastClr="000000"/>
                </a:solidFill>
                <a:latin typeface="メイリオ" panose="020B0604030504040204" pitchFamily="50" charset="-128"/>
                <a:ea typeface="メイリオ" panose="020B0604030504040204" pitchFamily="50" charset="-128"/>
              </a:rPr>
              <a:t>１年間に国民一人当たりに使われている税金</a:t>
            </a:r>
            <a:endParaRPr lang="en-US" altLang="ja-JP" sz="2800" b="1" dirty="0">
              <a:solidFill>
                <a:sysClr val="windowText" lastClr="000000"/>
              </a:solidFill>
              <a:latin typeface="メイリオ" panose="020B0604030504040204" pitchFamily="50" charset="-128"/>
              <a:ea typeface="メイリオ" panose="020B0604030504040204" pitchFamily="50" charset="-128"/>
            </a:endParaRPr>
          </a:p>
          <a:p>
            <a:pPr algn="ctr" eaLnBrk="1" hangingPunct="1">
              <a:defRPr/>
            </a:pPr>
            <a:r>
              <a:rPr lang="ja-JP" altLang="en-US" sz="2800" b="1" dirty="0">
                <a:solidFill>
                  <a:sysClr val="windowText" lastClr="000000"/>
                </a:solidFill>
                <a:latin typeface="メイリオ" panose="020B0604030504040204" pitchFamily="50" charset="-128"/>
                <a:ea typeface="メイリオ" panose="020B0604030504040204" pitchFamily="50" charset="-128"/>
              </a:rPr>
              <a:t>（国と地方公共団体の負担額合計）</a:t>
            </a:r>
          </a:p>
        </p:txBody>
      </p:sp>
      <p:grpSp>
        <p:nvGrpSpPr>
          <p:cNvPr id="3" name="グループ化 2"/>
          <p:cNvGrpSpPr/>
          <p:nvPr/>
        </p:nvGrpSpPr>
        <p:grpSpPr>
          <a:xfrm>
            <a:off x="4571757" y="1888473"/>
            <a:ext cx="4320237" cy="2433985"/>
            <a:chOff x="6095675" y="1374964"/>
            <a:chExt cx="5888316" cy="3245312"/>
          </a:xfrm>
        </p:grpSpPr>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9200" y="1374964"/>
              <a:ext cx="2102425" cy="1392000"/>
            </a:xfrm>
            <a:prstGeom prst="rect">
              <a:avLst/>
            </a:prstGeom>
            <a:ln w="6350">
              <a:noFill/>
            </a:ln>
          </p:spPr>
        </p:pic>
        <p:sp>
          <p:nvSpPr>
            <p:cNvPr id="13" name="Rectangle 8"/>
            <p:cNvSpPr>
              <a:spLocks noChangeArrowheads="1"/>
            </p:cNvSpPr>
            <p:nvPr/>
          </p:nvSpPr>
          <p:spPr bwMode="auto">
            <a:xfrm>
              <a:off x="6095998" y="2940276"/>
              <a:ext cx="5887993" cy="1680000"/>
            </a:xfrm>
            <a:prstGeom prst="rect">
              <a:avLst/>
            </a:prstGeom>
            <a:solidFill>
              <a:schemeClr val="bg1"/>
            </a:solidFill>
            <a:ln w="28575" algn="ctr">
              <a:solidFill>
                <a:srgbClr val="CC3300"/>
              </a:solidFill>
              <a:miter lim="800000"/>
              <a:headEnd/>
              <a:tailEnd/>
            </a:ln>
            <a:effectLst/>
          </p:spPr>
          <p:txBody>
            <a:bodyPr wrap="none" anchor="ctr"/>
            <a:lstStyle/>
            <a:p>
              <a:pPr>
                <a:lnSpc>
                  <a:spcPts val="3000"/>
                </a:lnSpc>
                <a:defRPr/>
              </a:pPr>
              <a:r>
                <a:rPr lang="ja-JP" altLang="en-US" sz="2100" dirty="0">
                  <a:solidFill>
                    <a:sysClr val="windowText" lastClr="000000"/>
                  </a:solidFill>
                  <a:latin typeface="メイリオ" panose="020B0604030504040204" pitchFamily="50" charset="-128"/>
                  <a:ea typeface="メイリオ" panose="020B0604030504040204" pitchFamily="50" charset="-128"/>
                </a:rPr>
                <a:t>総額　２兆</a:t>
              </a:r>
              <a:r>
                <a:rPr lang="en-US" altLang="ja-JP" sz="2100" dirty="0">
                  <a:solidFill>
                    <a:sysClr val="windowText" lastClr="000000"/>
                  </a:solidFill>
                  <a:latin typeface="メイリオ" panose="020B0604030504040204" pitchFamily="50" charset="-128"/>
                  <a:ea typeface="メイリオ" panose="020B0604030504040204" pitchFamily="50" charset="-128"/>
                </a:rPr>
                <a:t>4,725</a:t>
              </a:r>
              <a:r>
                <a:rPr lang="ja-JP" altLang="en-US" sz="2100" dirty="0">
                  <a:solidFill>
                    <a:sysClr val="windowText" lastClr="000000"/>
                  </a:solidFill>
                  <a:latin typeface="メイリオ" panose="020B0604030504040204" pitchFamily="50" charset="-128"/>
                  <a:ea typeface="メイリオ" panose="020B0604030504040204" pitchFamily="50" charset="-128"/>
                </a:rPr>
                <a:t>億円</a:t>
              </a:r>
              <a:endParaRPr lang="en-US" altLang="ja-JP" sz="21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国民一人当たり 年間 約</a:t>
              </a:r>
              <a:r>
                <a:rPr lang="en-US" altLang="ja-JP" sz="2000" dirty="0">
                  <a:solidFill>
                    <a:sysClr val="windowText" lastClr="000000"/>
                  </a:solidFill>
                  <a:latin typeface="メイリオ" panose="020B0604030504040204" pitchFamily="50" charset="-128"/>
                  <a:ea typeface="メイリオ" panose="020B0604030504040204" pitchFamily="50" charset="-128"/>
                </a:rPr>
                <a:t>19,700</a:t>
              </a:r>
              <a:r>
                <a:rPr lang="ja-JP" altLang="en-US" sz="2000" dirty="0">
                  <a:solidFill>
                    <a:sysClr val="windowText" lastClr="000000"/>
                  </a:solidFill>
                  <a:latin typeface="メイリオ" panose="020B0604030504040204" pitchFamily="50" charset="-128"/>
                  <a:ea typeface="メイリオ" panose="020B0604030504040204" pitchFamily="50" charset="-128"/>
                </a:rPr>
                <a:t>円</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en-US" altLang="ja-JP" sz="2000" dirty="0">
                  <a:solidFill>
                    <a:sysClr val="windowText" lastClr="000000"/>
                  </a:solidFill>
                  <a:latin typeface="メイリオ" panose="020B0604030504040204" pitchFamily="50" charset="-128"/>
                  <a:ea typeface="メイリオ" panose="020B0604030504040204" pitchFamily="50" charset="-128"/>
                </a:rPr>
                <a:t>                     </a:t>
              </a:r>
              <a:r>
                <a:rPr lang="ja-JP" altLang="en-US" sz="2000" dirty="0">
                  <a:solidFill>
                    <a:sysClr val="windowText" lastClr="000000"/>
                  </a:solidFill>
                  <a:latin typeface="メイリオ" panose="020B0604030504040204" pitchFamily="50" charset="-128"/>
                  <a:ea typeface="メイリオ" panose="020B0604030504040204" pitchFamily="50" charset="-128"/>
                </a:rPr>
                <a:t>（令和</a:t>
              </a:r>
              <a:r>
                <a:rPr lang="en-US" altLang="ja-JP" sz="2000" dirty="0">
                  <a:solidFill>
                    <a:sysClr val="windowText" lastClr="000000"/>
                  </a:solidFill>
                  <a:latin typeface="メイリオ" panose="020B0604030504040204" pitchFamily="50" charset="-128"/>
                  <a:ea typeface="メイリオ" panose="020B0604030504040204" pitchFamily="50" charset="-128"/>
                </a:rPr>
                <a:t>4</a:t>
              </a:r>
              <a:r>
                <a:rPr lang="ja-JP" altLang="en-US" sz="2000" dirty="0">
                  <a:solidFill>
                    <a:sysClr val="windowText" lastClr="000000"/>
                  </a:solidFill>
                  <a:latin typeface="メイリオ" panose="020B0604030504040204" pitchFamily="50" charset="-128"/>
                  <a:ea typeface="メイリオ" panose="020B0604030504040204" pitchFamily="50" charset="-128"/>
                </a:rPr>
                <a:t>年度）</a:t>
              </a:r>
            </a:p>
          </p:txBody>
        </p:sp>
        <p:sp>
          <p:nvSpPr>
            <p:cNvPr id="14" name="Rectangle 8"/>
            <p:cNvSpPr>
              <a:spLocks noChangeArrowheads="1"/>
            </p:cNvSpPr>
            <p:nvPr/>
          </p:nvSpPr>
          <p:spPr bwMode="auto">
            <a:xfrm>
              <a:off x="6095675" y="2261911"/>
              <a:ext cx="3768272" cy="597241"/>
            </a:xfrm>
            <a:prstGeom prst="rect">
              <a:avLst/>
            </a:prstGeom>
            <a:noFill/>
            <a:ln w="9525" algn="ctr">
              <a:noFill/>
              <a:miter lim="800000"/>
              <a:headEnd/>
              <a:tailEnd/>
            </a:ln>
          </p:spPr>
          <p:txBody>
            <a:bodyPr wrap="none" anchor="ctr"/>
            <a:lstStyle/>
            <a:p>
              <a:pPr eaLnBrk="1" hangingPunct="1">
                <a:defRPr/>
              </a:pPr>
              <a:r>
                <a:rPr lang="ja-JP" altLang="en-US" sz="1950" b="1" dirty="0">
                  <a:latin typeface="メイリオ" panose="020B0604030504040204" pitchFamily="50" charset="-128"/>
                  <a:ea typeface="メイリオ" panose="020B0604030504040204" pitchFamily="50" charset="-128"/>
                </a:rPr>
                <a:t>市町村のゴミ処理費用</a:t>
              </a:r>
              <a:r>
                <a:rPr lang="ja-JP" altLang="en-US" sz="1950" dirty="0">
                  <a:ea typeface="HG創英角ﾎﾟｯﾌﾟ体" pitchFamily="49" charset="-128"/>
                </a:rPr>
                <a:t>　</a:t>
              </a:r>
              <a:endParaRPr lang="ja-JP" altLang="en-US" sz="1950" dirty="0">
                <a:latin typeface="ＭＳ ゴシック" pitchFamily="49" charset="-128"/>
              </a:endParaRPr>
            </a:p>
          </p:txBody>
        </p:sp>
      </p:grpSp>
      <p:grpSp>
        <p:nvGrpSpPr>
          <p:cNvPr id="4" name="グループ化 3"/>
          <p:cNvGrpSpPr/>
          <p:nvPr/>
        </p:nvGrpSpPr>
        <p:grpSpPr>
          <a:xfrm>
            <a:off x="2636603" y="4499536"/>
            <a:ext cx="6245129" cy="2115924"/>
            <a:chOff x="3328813" y="4640652"/>
            <a:chExt cx="8326838" cy="2821233"/>
          </a:xfrm>
        </p:grpSpPr>
        <p:sp>
          <p:nvSpPr>
            <p:cNvPr id="16" name="Rectangle 11"/>
            <p:cNvSpPr>
              <a:spLocks noChangeArrowheads="1"/>
            </p:cNvSpPr>
            <p:nvPr/>
          </p:nvSpPr>
          <p:spPr bwMode="auto">
            <a:xfrm>
              <a:off x="5895651" y="5349886"/>
              <a:ext cx="5760000" cy="1680001"/>
            </a:xfrm>
            <a:prstGeom prst="rect">
              <a:avLst/>
            </a:prstGeom>
            <a:solidFill>
              <a:schemeClr val="bg1"/>
            </a:solidFill>
            <a:ln w="28575" algn="ctr">
              <a:solidFill>
                <a:srgbClr val="FFC000"/>
              </a:solidFill>
              <a:miter lim="800000"/>
              <a:headEnd/>
              <a:tailEnd/>
            </a:ln>
            <a:effectLst/>
          </p:spPr>
          <p:txBody>
            <a:bodyPr wrap="none" anchor="ctr"/>
            <a:lstStyle/>
            <a:p>
              <a:pPr eaLnBrk="1" hangingPunct="1">
                <a:defRPr/>
              </a:pPr>
              <a:r>
                <a:rPr lang="ja-JP" altLang="en-US" sz="2100" dirty="0">
                  <a:solidFill>
                    <a:sysClr val="windowText" lastClr="000000"/>
                  </a:solidFill>
                  <a:latin typeface="メイリオ" panose="020B0604030504040204" pitchFamily="50" charset="-128"/>
                  <a:ea typeface="メイリオ" panose="020B0604030504040204" pitchFamily="50" charset="-128"/>
                </a:rPr>
                <a:t>総額  </a:t>
              </a:r>
              <a:r>
                <a:rPr lang="en-US" altLang="ja-JP" sz="2100" dirty="0">
                  <a:solidFill>
                    <a:sysClr val="windowText" lastClr="000000"/>
                  </a:solidFill>
                  <a:latin typeface="メイリオ" panose="020B0604030504040204" pitchFamily="50" charset="-128"/>
                  <a:ea typeface="メイリオ" panose="020B0604030504040204" pitchFamily="50" charset="-128"/>
                </a:rPr>
                <a:t>17</a:t>
              </a:r>
              <a:r>
                <a:rPr lang="ja-JP" altLang="en-US" sz="2100" dirty="0">
                  <a:solidFill>
                    <a:sysClr val="windowText" lastClr="000000"/>
                  </a:solidFill>
                  <a:latin typeface="メイリオ" panose="020B0604030504040204" pitchFamily="50" charset="-128"/>
                  <a:ea typeface="メイリオ" panose="020B0604030504040204" pitchFamily="50" charset="-128"/>
                </a:rPr>
                <a:t>兆</a:t>
              </a:r>
              <a:r>
                <a:rPr lang="en-US" altLang="ja-JP" sz="2100" dirty="0">
                  <a:solidFill>
                    <a:sysClr val="windowText" lastClr="000000"/>
                  </a:solidFill>
                  <a:latin typeface="メイリオ" panose="020B0604030504040204" pitchFamily="50" charset="-128"/>
                  <a:ea typeface="メイリオ" panose="020B0604030504040204" pitchFamily="50" charset="-128"/>
                </a:rPr>
                <a:t>1,025</a:t>
              </a:r>
              <a:r>
                <a:rPr lang="ja-JP" altLang="en-US" sz="2100" dirty="0">
                  <a:solidFill>
                    <a:sysClr val="windowText" lastClr="000000"/>
                  </a:solidFill>
                  <a:latin typeface="メイリオ" panose="020B0604030504040204" pitchFamily="50" charset="-128"/>
                  <a:ea typeface="メイリオ" panose="020B0604030504040204" pitchFamily="50" charset="-128"/>
                </a:rPr>
                <a:t>億円</a:t>
              </a:r>
              <a:endParaRPr lang="en-US" altLang="ja-JP" sz="21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国民一人当たり 年間 約</a:t>
              </a:r>
              <a:r>
                <a:rPr lang="en-US" altLang="ja-JP" sz="2000" dirty="0">
                  <a:solidFill>
                    <a:sysClr val="windowText" lastClr="000000"/>
                  </a:solidFill>
                  <a:latin typeface="メイリオ" panose="020B0604030504040204" pitchFamily="50" charset="-128"/>
                  <a:ea typeface="メイリオ" panose="020B0604030504040204" pitchFamily="50" charset="-128"/>
                </a:rPr>
                <a:t>136,200</a:t>
              </a:r>
              <a:r>
                <a:rPr lang="ja-JP" altLang="en-US" sz="2000" dirty="0">
                  <a:solidFill>
                    <a:sysClr val="windowText" lastClr="000000"/>
                  </a:solidFill>
                  <a:latin typeface="メイリオ" panose="020B0604030504040204" pitchFamily="50" charset="-128"/>
                  <a:ea typeface="メイリオ" panose="020B0604030504040204" pitchFamily="50" charset="-128"/>
                </a:rPr>
                <a:t>円</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　　　　　　　（令和</a:t>
              </a:r>
              <a:r>
                <a:rPr lang="en-US" altLang="ja-JP" sz="2000" dirty="0">
                  <a:solidFill>
                    <a:sysClr val="windowText" lastClr="000000"/>
                  </a:solidFill>
                  <a:latin typeface="メイリオ" panose="020B0604030504040204" pitchFamily="50" charset="-128"/>
                  <a:ea typeface="メイリオ" panose="020B0604030504040204" pitchFamily="50" charset="-128"/>
                </a:rPr>
                <a:t>3</a:t>
              </a:r>
              <a:r>
                <a:rPr lang="ja-JP" altLang="en-US" sz="2000" dirty="0">
                  <a:solidFill>
                    <a:sysClr val="windowText" lastClr="000000"/>
                  </a:solidFill>
                  <a:latin typeface="メイリオ" panose="020B0604030504040204" pitchFamily="50" charset="-128"/>
                  <a:ea typeface="メイリオ" panose="020B0604030504040204" pitchFamily="50" charset="-128"/>
                </a:rPr>
                <a:t>年度）</a:t>
              </a:r>
            </a:p>
          </p:txBody>
        </p:sp>
        <p:sp>
          <p:nvSpPr>
            <p:cNvPr id="17" name="Rectangle 11"/>
            <p:cNvSpPr>
              <a:spLocks noChangeArrowheads="1"/>
            </p:cNvSpPr>
            <p:nvPr/>
          </p:nvSpPr>
          <p:spPr bwMode="auto">
            <a:xfrm>
              <a:off x="5912874" y="4640652"/>
              <a:ext cx="3987346" cy="734501"/>
            </a:xfrm>
            <a:prstGeom prst="rect">
              <a:avLst/>
            </a:prstGeom>
            <a:noFill/>
            <a:ln w="9525" algn="ctr">
              <a:noFill/>
              <a:miter lim="800000"/>
              <a:headEnd/>
              <a:tailEnd/>
            </a:ln>
          </p:spPr>
          <p:txBody>
            <a:bodyPr wrap="none" anchor="ctr"/>
            <a:lstStyle/>
            <a:p>
              <a:pPr eaLnBrk="1" hangingPunct="1">
                <a:defRPr/>
              </a:pPr>
              <a:r>
                <a:rPr lang="ja-JP" altLang="en-US" sz="1950" b="1" dirty="0">
                  <a:latin typeface="メイリオ" panose="020B0604030504040204" pitchFamily="50" charset="-128"/>
                  <a:ea typeface="メイリオ" panose="020B0604030504040204" pitchFamily="50" charset="-128"/>
                </a:rPr>
                <a:t>国民医療費の公的負担額</a:t>
              </a:r>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8813" y="5445884"/>
              <a:ext cx="2259170" cy="2016001"/>
            </a:xfrm>
            <a:prstGeom prst="rect">
              <a:avLst/>
            </a:prstGeom>
            <a:ln w="6350">
              <a:noFill/>
            </a:ln>
          </p:spPr>
        </p:pic>
      </p:grpSp>
      <p:grpSp>
        <p:nvGrpSpPr>
          <p:cNvPr id="2" name="グループ化 1"/>
          <p:cNvGrpSpPr/>
          <p:nvPr/>
        </p:nvGrpSpPr>
        <p:grpSpPr>
          <a:xfrm>
            <a:off x="217884" y="1423562"/>
            <a:ext cx="3994076" cy="4687898"/>
            <a:chOff x="290513" y="755083"/>
            <a:chExt cx="5325435" cy="6250529"/>
          </a:xfrm>
        </p:grpSpPr>
        <p:sp>
          <p:nvSpPr>
            <p:cNvPr id="9" name="Rectangle 9"/>
            <p:cNvSpPr>
              <a:spLocks noChangeArrowheads="1"/>
            </p:cNvSpPr>
            <p:nvPr/>
          </p:nvSpPr>
          <p:spPr bwMode="auto">
            <a:xfrm>
              <a:off x="335948" y="3236978"/>
              <a:ext cx="5280000" cy="1680000"/>
            </a:xfrm>
            <a:prstGeom prst="rect">
              <a:avLst/>
            </a:prstGeom>
            <a:solidFill>
              <a:schemeClr val="bg1"/>
            </a:solidFill>
            <a:ln w="28575" algn="ctr">
              <a:solidFill>
                <a:srgbClr val="33CC33"/>
              </a:solidFill>
              <a:miter lim="800000"/>
              <a:headEnd/>
              <a:tailEnd/>
            </a:ln>
            <a:effectLst/>
          </p:spPr>
          <p:txBody>
            <a:bodyPr wrap="none" anchor="ctr"/>
            <a:lstStyle/>
            <a:p>
              <a:pPr eaLnBrk="1" hangingPunct="1">
                <a:lnSpc>
                  <a:spcPts val="3000"/>
                </a:lnSpc>
                <a:defRPr/>
              </a:pPr>
              <a:r>
                <a:rPr lang="ja-JP" altLang="en-US" sz="2100" dirty="0">
                  <a:solidFill>
                    <a:sysClr val="windowText" lastClr="000000"/>
                  </a:solidFill>
                  <a:latin typeface="メイリオ" panose="020B0604030504040204" pitchFamily="50" charset="-128"/>
                  <a:ea typeface="メイリオ" panose="020B0604030504040204" pitchFamily="50" charset="-128"/>
                </a:rPr>
                <a:t>総額  ５兆</a:t>
              </a:r>
              <a:r>
                <a:rPr lang="en-US" altLang="ja-JP" sz="2100" dirty="0">
                  <a:solidFill>
                    <a:sysClr val="windowText" lastClr="000000"/>
                  </a:solidFill>
                  <a:latin typeface="メイリオ" panose="020B0604030504040204" pitchFamily="50" charset="-128"/>
                  <a:ea typeface="メイリオ" panose="020B0604030504040204" pitchFamily="50" charset="-128"/>
                </a:rPr>
                <a:t>3,177</a:t>
              </a:r>
              <a:r>
                <a:rPr lang="ja-JP" altLang="en-US" sz="2100" dirty="0">
                  <a:solidFill>
                    <a:sysClr val="windowText" lastClr="000000"/>
                  </a:solidFill>
                  <a:latin typeface="メイリオ" panose="020B0604030504040204" pitchFamily="50" charset="-128"/>
                  <a:ea typeface="メイリオ" panose="020B0604030504040204" pitchFamily="50" charset="-128"/>
                </a:rPr>
                <a:t>億円</a:t>
              </a:r>
              <a:endParaRPr lang="en-US" altLang="ja-JP" sz="2100" dirty="0">
                <a:solidFill>
                  <a:sysClr val="windowText" lastClr="000000"/>
                </a:solidFill>
                <a:latin typeface="メイリオ" panose="020B0604030504040204" pitchFamily="50" charset="-128"/>
                <a:ea typeface="メイリオ" panose="020B0604030504040204" pitchFamily="50" charset="-128"/>
              </a:endParaRPr>
            </a:p>
            <a:p>
              <a:pPr eaLnBrk="1" hangingPunct="1">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国民一人当たり 年間 約</a:t>
              </a:r>
              <a:r>
                <a:rPr lang="en-US" altLang="ja-JP" sz="2000" dirty="0">
                  <a:solidFill>
                    <a:sysClr val="windowText" lastClr="000000"/>
                  </a:solidFill>
                  <a:latin typeface="メイリオ" panose="020B0604030504040204" pitchFamily="50" charset="-128"/>
                  <a:ea typeface="メイリオ" panose="020B0604030504040204" pitchFamily="50" charset="-128"/>
                </a:rPr>
                <a:t>42,500</a:t>
              </a:r>
              <a:r>
                <a:rPr lang="ja-JP" altLang="en-US" sz="2000" dirty="0">
                  <a:solidFill>
                    <a:sysClr val="windowText" lastClr="000000"/>
                  </a:solidFill>
                  <a:latin typeface="メイリオ" panose="020B0604030504040204" pitchFamily="50" charset="-128"/>
                  <a:ea typeface="メイリオ" panose="020B0604030504040204" pitchFamily="50" charset="-128"/>
                </a:rPr>
                <a:t>円</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eaLnBrk="1" hangingPunct="1">
                <a:lnSpc>
                  <a:spcPts val="3000"/>
                </a:lnSpc>
                <a:defRPr/>
              </a:pPr>
              <a:r>
                <a:rPr lang="ja-JP" altLang="en-US" sz="2000" spc="75" dirty="0">
                  <a:solidFill>
                    <a:sysClr val="windowText" lastClr="000000"/>
                  </a:solidFill>
                  <a:latin typeface="メイリオ" panose="020B0604030504040204" pitchFamily="50" charset="-128"/>
                  <a:ea typeface="メイリオ" panose="020B0604030504040204" pitchFamily="50" charset="-128"/>
                </a:rPr>
                <a:t>　　　　　　　（令和</a:t>
              </a:r>
              <a:r>
                <a:rPr lang="en-US" altLang="ja-JP" sz="2000" spc="75" dirty="0">
                  <a:solidFill>
                    <a:sysClr val="windowText" lastClr="000000"/>
                  </a:solidFill>
                  <a:latin typeface="メイリオ" panose="020B0604030504040204" pitchFamily="50" charset="-128"/>
                  <a:ea typeface="メイリオ" panose="020B0604030504040204" pitchFamily="50" charset="-128"/>
                </a:rPr>
                <a:t>4</a:t>
              </a:r>
              <a:r>
                <a:rPr lang="ja-JP" altLang="en-US" sz="2000" spc="75" dirty="0">
                  <a:solidFill>
                    <a:sysClr val="windowText" lastClr="000000"/>
                  </a:solidFill>
                  <a:latin typeface="メイリオ" panose="020B0604030504040204" pitchFamily="50" charset="-128"/>
                  <a:ea typeface="メイリオ" panose="020B0604030504040204" pitchFamily="50" charset="-128"/>
                </a:rPr>
                <a:t>年度）</a:t>
              </a:r>
            </a:p>
          </p:txBody>
        </p:sp>
        <p:sp>
          <p:nvSpPr>
            <p:cNvPr id="11" name="Rectangle 9"/>
            <p:cNvSpPr>
              <a:spLocks noChangeArrowheads="1"/>
            </p:cNvSpPr>
            <p:nvPr/>
          </p:nvSpPr>
          <p:spPr bwMode="auto">
            <a:xfrm>
              <a:off x="290513" y="2652145"/>
              <a:ext cx="2562225" cy="576263"/>
            </a:xfrm>
            <a:prstGeom prst="rect">
              <a:avLst/>
            </a:prstGeom>
            <a:noFill/>
            <a:ln w="9525" algn="ctr">
              <a:noFill/>
              <a:miter lim="800000"/>
              <a:headEnd/>
              <a:tailEnd/>
            </a:ln>
            <a:effectLst/>
          </p:spPr>
          <p:txBody>
            <a:bodyPr wrap="none" anchor="ctr"/>
            <a:lstStyle/>
            <a:p>
              <a:pPr algn="ctr" eaLnBrk="1" hangingPunct="1">
                <a:defRPr/>
              </a:pPr>
              <a:r>
                <a:rPr lang="ja-JP" altLang="en-US" sz="1950" b="1" dirty="0">
                  <a:latin typeface="メイリオ" panose="020B0604030504040204" pitchFamily="50" charset="-128"/>
                  <a:ea typeface="メイリオ" panose="020B0604030504040204" pitchFamily="50" charset="-128"/>
                </a:rPr>
                <a:t>警察・消防費</a:t>
              </a:r>
            </a:p>
          </p:txBody>
        </p:sp>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13" y="755083"/>
              <a:ext cx="979057" cy="1680000"/>
            </a:xfrm>
            <a:prstGeom prst="rect">
              <a:avLst/>
            </a:prstGeom>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686" y="5325612"/>
              <a:ext cx="1109267" cy="1680000"/>
            </a:xfrm>
            <a:prstGeom prst="rect">
              <a:avLst/>
            </a:prstGeom>
            <a:ln w="6350">
              <a:noFill/>
            </a:ln>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9571" y="5661612"/>
              <a:ext cx="1599472" cy="1344000"/>
            </a:xfrm>
            <a:prstGeom prst="rect">
              <a:avLst/>
            </a:prstGeom>
            <a:ln w="6350">
              <a:noFill/>
            </a:ln>
          </p:spPr>
        </p:pic>
      </p:grpSp>
      <p:sp>
        <p:nvSpPr>
          <p:cNvPr id="31" name="タイトル 2"/>
          <p:cNvSpPr txBox="1">
            <a:spLocks/>
          </p:cNvSpPr>
          <p:nvPr/>
        </p:nvSpPr>
        <p:spPr>
          <a:xfrm>
            <a:off x="0" y="-14763"/>
            <a:ext cx="9140400" cy="972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pPr>
            <a:r>
              <a:rPr lang="ja-JP" altLang="en-US" sz="3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公共サービスに使われている税金</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extLst>
      <p:ext uri="{BB962C8B-B14F-4D97-AF65-F5344CB8AC3E}">
        <p14:creationId xmlns:p14="http://schemas.microsoft.com/office/powerpoint/2010/main" val="82673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a:spLocks noChangeArrowheads="1"/>
          </p:cNvSpPr>
          <p:nvPr/>
        </p:nvSpPr>
        <p:spPr bwMode="auto">
          <a:xfrm>
            <a:off x="1188368" y="5157192"/>
            <a:ext cx="6696000" cy="906065"/>
          </a:xfrm>
          <a:prstGeom prst="roundRect">
            <a:avLst>
              <a:gd name="adj" fmla="val 16667"/>
            </a:avLst>
          </a:prstGeom>
          <a:noFill/>
          <a:ln w="57150" algn="ctr">
            <a:solidFill>
              <a:srgbClr val="33CC33"/>
            </a:solidFill>
            <a:round/>
            <a:headEnd/>
            <a:tailEnd/>
          </a:ln>
          <a:effectLst/>
        </p:spPr>
        <p:txBody>
          <a:bodyPr wrap="none"/>
          <a:lstStyle/>
          <a:p>
            <a:pPr algn="ctr" eaLnBrk="1" hangingPunct="1">
              <a:defRPr/>
            </a:pPr>
            <a:r>
              <a:rPr lang="ja-JP" altLang="en-US" b="1" dirty="0">
                <a:latin typeface="メイリオ" panose="020B0604030504040204" pitchFamily="50" charset="-128"/>
                <a:ea typeface="メイリオ" panose="020B0604030504040204" pitchFamily="50" charset="-128"/>
              </a:rPr>
              <a:t>公立学校</a:t>
            </a:r>
            <a:r>
              <a:rPr lang="en-US" altLang="ja-JP" b="1" dirty="0">
                <a:latin typeface="メイリオ" panose="020B0604030504040204" pitchFamily="50" charset="-128"/>
                <a:ea typeface="メイリオ" panose="020B0604030504040204" pitchFamily="50" charset="-128"/>
              </a:rPr>
              <a:t>12</a:t>
            </a:r>
            <a:r>
              <a:rPr lang="ja-JP" altLang="en-US" b="1" dirty="0">
                <a:latin typeface="メイリオ" panose="020B0604030504040204" pitchFamily="50" charset="-128"/>
                <a:ea typeface="メイリオ" panose="020B0604030504040204" pitchFamily="50" charset="-128"/>
              </a:rPr>
              <a:t>年間の負担額の合計額</a:t>
            </a:r>
            <a:endParaRPr lang="en-US" altLang="ja-JP" b="1" dirty="0">
              <a:latin typeface="メイリオ" panose="020B0604030504040204" pitchFamily="50" charset="-128"/>
              <a:ea typeface="メイリオ" panose="020B0604030504040204" pitchFamily="50" charset="-128"/>
            </a:endParaRPr>
          </a:p>
          <a:p>
            <a:pPr algn="ctr" eaLnBrk="1" hangingPunct="1">
              <a:defRPr/>
            </a:pPr>
            <a:r>
              <a:rPr lang="ja-JP" altLang="en-US" sz="3300" b="1" dirty="0">
                <a:latin typeface="メイリオ" panose="020B0604030504040204" pitchFamily="50" charset="-128"/>
                <a:ea typeface="メイリオ" panose="020B0604030504040204" pitchFamily="50" charset="-128"/>
              </a:rPr>
              <a:t>約 </a:t>
            </a:r>
            <a:r>
              <a:rPr lang="en-US" altLang="ja-JP" sz="3300" b="1" dirty="0">
                <a:latin typeface="メイリオ" panose="020B0604030504040204" pitchFamily="50" charset="-128"/>
                <a:ea typeface="メイリオ" panose="020B0604030504040204" pitchFamily="50" charset="-128"/>
              </a:rPr>
              <a:t>12,114,000</a:t>
            </a:r>
            <a:r>
              <a:rPr lang="ja-JP" altLang="en-US" sz="3300" b="1" dirty="0">
                <a:latin typeface="メイリオ" panose="020B0604030504040204" pitchFamily="50" charset="-128"/>
                <a:ea typeface="メイリオ" panose="020B0604030504040204" pitchFamily="50" charset="-128"/>
              </a:rPr>
              <a:t>円</a:t>
            </a:r>
          </a:p>
        </p:txBody>
      </p:sp>
      <p:sp>
        <p:nvSpPr>
          <p:cNvPr id="35" name="Rectangle 7"/>
          <p:cNvSpPr>
            <a:spLocks noChangeArrowheads="1"/>
          </p:cNvSpPr>
          <p:nvPr/>
        </p:nvSpPr>
        <p:spPr bwMode="auto">
          <a:xfrm>
            <a:off x="1200225" y="1493044"/>
            <a:ext cx="6696000" cy="756047"/>
          </a:xfrm>
          <a:prstGeom prst="rect">
            <a:avLst/>
          </a:prstGeom>
          <a:noFill/>
          <a:ln w="57150" algn="ctr">
            <a:noFill/>
            <a:prstDash val="solid"/>
            <a:miter lim="800000"/>
            <a:headEnd/>
            <a:tailEnd/>
          </a:ln>
          <a:effectLst/>
        </p:spPr>
        <p:txBody>
          <a:bodyPr wrap="none" anchor="ctr"/>
          <a:lstStyle/>
          <a:p>
            <a:pPr algn="ctr" eaLnBrk="1" hangingPunct="1">
              <a:defRPr/>
            </a:pPr>
            <a:r>
              <a:rPr lang="ja-JP" altLang="en-US" sz="2400" b="1" dirty="0">
                <a:solidFill>
                  <a:sysClr val="windowText" lastClr="000000"/>
                </a:solidFill>
                <a:latin typeface="メイリオ" panose="020B0604030504040204" pitchFamily="50" charset="-128"/>
                <a:ea typeface="メイリオ" panose="020B0604030504040204" pitchFamily="50" charset="-128"/>
              </a:rPr>
              <a:t>公立学校の児童・生徒一人当たりに使われる</a:t>
            </a:r>
          </a:p>
          <a:p>
            <a:pPr algn="ctr" eaLnBrk="1" hangingPunct="1">
              <a:defRPr/>
            </a:pPr>
            <a:r>
              <a:rPr lang="ja-JP" altLang="en-US" sz="2400" b="1" dirty="0">
                <a:solidFill>
                  <a:sysClr val="windowText" lastClr="000000"/>
                </a:solidFill>
                <a:latin typeface="メイリオ" panose="020B0604030504040204" pitchFamily="50" charset="-128"/>
                <a:ea typeface="メイリオ" panose="020B0604030504040204" pitchFamily="50" charset="-128"/>
              </a:rPr>
              <a:t> 国や県・市町村の年間教育費の負担額　（令和</a:t>
            </a:r>
            <a:r>
              <a:rPr lang="en-US" altLang="ja-JP" sz="2400" b="1" dirty="0">
                <a:solidFill>
                  <a:sysClr val="windowText" lastClr="000000"/>
                </a:solidFill>
                <a:latin typeface="メイリオ" panose="020B0604030504040204" pitchFamily="50" charset="-128"/>
                <a:ea typeface="メイリオ" panose="020B0604030504040204" pitchFamily="50" charset="-128"/>
              </a:rPr>
              <a:t>3</a:t>
            </a:r>
            <a:r>
              <a:rPr lang="ja-JP" altLang="en-US" sz="2400" b="1" dirty="0">
                <a:solidFill>
                  <a:sysClr val="windowText" lastClr="000000"/>
                </a:solidFill>
                <a:latin typeface="メイリオ" panose="020B0604030504040204" pitchFamily="50" charset="-128"/>
                <a:ea typeface="メイリオ" panose="020B0604030504040204" pitchFamily="50" charset="-128"/>
              </a:rPr>
              <a:t>年度）</a:t>
            </a:r>
          </a:p>
        </p:txBody>
      </p:sp>
      <p:grpSp>
        <p:nvGrpSpPr>
          <p:cNvPr id="2" name="グループ化 1"/>
          <p:cNvGrpSpPr/>
          <p:nvPr/>
        </p:nvGrpSpPr>
        <p:grpSpPr>
          <a:xfrm>
            <a:off x="1392439" y="2904246"/>
            <a:ext cx="1674000" cy="1820898"/>
            <a:chOff x="1856585" y="2174207"/>
            <a:chExt cx="2232000" cy="2427864"/>
          </a:xfrm>
        </p:grpSpPr>
        <p:sp>
          <p:nvSpPr>
            <p:cNvPr id="27" name="AutoShape 8"/>
            <p:cNvSpPr>
              <a:spLocks noChangeArrowheads="1"/>
            </p:cNvSpPr>
            <p:nvPr/>
          </p:nvSpPr>
          <p:spPr bwMode="auto">
            <a:xfrm>
              <a:off x="2162167" y="2174207"/>
              <a:ext cx="1620837" cy="46831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（小 学 生）</a:t>
              </a:r>
              <a:endParaRPr lang="ja-JP" altLang="en-US" sz="1350" b="1" dirty="0">
                <a:solidFill>
                  <a:srgbClr val="FF0000"/>
                </a:solidFill>
                <a:latin typeface="メイリオ" panose="020B0604030504040204" pitchFamily="50" charset="-128"/>
                <a:ea typeface="メイリオ" panose="020B0604030504040204" pitchFamily="50" charset="-128"/>
              </a:endParaRPr>
            </a:p>
          </p:txBody>
        </p:sp>
        <p:sp>
          <p:nvSpPr>
            <p:cNvPr id="32" name="角丸四角形 31"/>
            <p:cNvSpPr/>
            <p:nvPr/>
          </p:nvSpPr>
          <p:spPr>
            <a:xfrm>
              <a:off x="1856585" y="4062071"/>
              <a:ext cx="2232000" cy="54000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chemeClr val="tx1"/>
                  </a:solidFill>
                  <a:latin typeface="メイリオ" panose="020B0604030504040204" pitchFamily="50" charset="-128"/>
                  <a:ea typeface="メイリオ" panose="020B0604030504040204" pitchFamily="50" charset="-128"/>
                </a:rPr>
                <a:t>約 </a:t>
              </a:r>
              <a:r>
                <a:rPr lang="en-US" altLang="ja-JP" sz="1500" b="1" dirty="0">
                  <a:solidFill>
                    <a:schemeClr val="tx1"/>
                  </a:solidFill>
                  <a:latin typeface="メイリオ" panose="020B0604030504040204" pitchFamily="50" charset="-128"/>
                  <a:ea typeface="メイリオ" panose="020B0604030504040204" pitchFamily="50" charset="-128"/>
                </a:rPr>
                <a:t>921,000</a:t>
              </a:r>
              <a:r>
                <a:rPr lang="ja-JP" altLang="en-US" sz="1500" b="1" dirty="0">
                  <a:solidFill>
                    <a:schemeClr val="tx1"/>
                  </a:solidFill>
                  <a:latin typeface="メイリオ" panose="020B0604030504040204" pitchFamily="50" charset="-128"/>
                  <a:ea typeface="メイリオ" panose="020B0604030504040204" pitchFamily="50" charset="-128"/>
                </a:rPr>
                <a:t>円</a:t>
              </a:r>
              <a:r>
                <a:rPr lang="ja-JP" altLang="en-US" sz="1500" b="1" dirty="0">
                  <a:solidFill>
                    <a:schemeClr val="tx1"/>
                  </a:solidFill>
                  <a:effectLst>
                    <a:innerShdw blurRad="63500" dist="50800" dir="13500000">
                      <a:prstClr val="black">
                        <a:alpha val="50000"/>
                      </a:prstClr>
                    </a:innerShdw>
                  </a:effectLst>
                  <a:latin typeface="HGPｺﾞｼｯｸM" pitchFamily="50" charset="-128"/>
                  <a:ea typeface="HGPｺﾞｼｯｸM" pitchFamily="50" charset="-128"/>
                </a:rPr>
                <a:t>　</a:t>
              </a:r>
            </a:p>
          </p:txBody>
        </p:sp>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4527" y="2706452"/>
              <a:ext cx="718477" cy="1260000"/>
            </a:xfrm>
            <a:prstGeom prst="rect">
              <a:avLst/>
            </a:prstGeom>
            <a:ln w="6350">
              <a:noFill/>
            </a:ln>
          </p:spPr>
        </p:pic>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1497" y="2706452"/>
              <a:ext cx="726173" cy="1260000"/>
            </a:xfrm>
            <a:prstGeom prst="rect">
              <a:avLst/>
            </a:prstGeom>
            <a:ln w="6350">
              <a:noFill/>
            </a:ln>
          </p:spPr>
        </p:pic>
      </p:grpSp>
      <p:grpSp>
        <p:nvGrpSpPr>
          <p:cNvPr id="3" name="グループ化 2"/>
          <p:cNvGrpSpPr/>
          <p:nvPr/>
        </p:nvGrpSpPr>
        <p:grpSpPr>
          <a:xfrm>
            <a:off x="3694507" y="2890551"/>
            <a:ext cx="1800000" cy="1834593"/>
            <a:chOff x="4926010" y="2155947"/>
            <a:chExt cx="2339975" cy="2446124"/>
          </a:xfrm>
        </p:grpSpPr>
        <p:sp>
          <p:nvSpPr>
            <p:cNvPr id="28" name="AutoShape 11"/>
            <p:cNvSpPr>
              <a:spLocks noChangeArrowheads="1"/>
            </p:cNvSpPr>
            <p:nvPr/>
          </p:nvSpPr>
          <p:spPr bwMode="auto">
            <a:xfrm>
              <a:off x="5286373" y="2155947"/>
              <a:ext cx="1619250" cy="46831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（中 学 生）</a:t>
              </a:r>
              <a:endParaRPr lang="en-US" altLang="ja-JP" sz="1800" b="1" dirty="0">
                <a:latin typeface="メイリオ" panose="020B0604030504040204" pitchFamily="50" charset="-128"/>
                <a:ea typeface="メイリオ" panose="020B0604030504040204" pitchFamily="50" charset="-128"/>
              </a:endParaRPr>
            </a:p>
          </p:txBody>
        </p:sp>
        <p:sp>
          <p:nvSpPr>
            <p:cNvPr id="33" name="角丸四角形 32"/>
            <p:cNvSpPr/>
            <p:nvPr/>
          </p:nvSpPr>
          <p:spPr>
            <a:xfrm>
              <a:off x="4926010" y="4062321"/>
              <a:ext cx="2339975" cy="53975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ysClr val="windowText" lastClr="000000"/>
                  </a:solidFill>
                  <a:latin typeface="メイリオ" panose="020B0604030504040204" pitchFamily="50" charset="-128"/>
                  <a:ea typeface="メイリオ" panose="020B0604030504040204" pitchFamily="50" charset="-128"/>
                </a:rPr>
                <a:t>約 </a:t>
              </a:r>
              <a:r>
                <a:rPr lang="en-US" altLang="ja-JP" sz="1500" b="1" dirty="0">
                  <a:solidFill>
                    <a:sysClr val="windowText" lastClr="000000"/>
                  </a:solidFill>
                  <a:latin typeface="メイリオ" panose="020B0604030504040204" pitchFamily="50" charset="-128"/>
                  <a:ea typeface="メイリオ" panose="020B0604030504040204" pitchFamily="50" charset="-128"/>
                </a:rPr>
                <a:t>1,067,000</a:t>
              </a:r>
              <a:r>
                <a:rPr lang="ja-JP" altLang="en-US" sz="1500" b="1" dirty="0">
                  <a:solidFill>
                    <a:sysClr val="windowText" lastClr="000000"/>
                  </a:solidFill>
                  <a:latin typeface="メイリオ" panose="020B0604030504040204" pitchFamily="50" charset="-128"/>
                  <a:ea typeface="メイリオ" panose="020B0604030504040204" pitchFamily="50" charset="-128"/>
                </a:rPr>
                <a:t>円　</a:t>
              </a:r>
            </a:p>
          </p:txBody>
        </p:sp>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7358" y="2689026"/>
              <a:ext cx="677277" cy="1260000"/>
            </a:xfrm>
            <a:prstGeom prst="rect">
              <a:avLst/>
            </a:prstGeom>
            <a:ln w="6350">
              <a:noFill/>
            </a:ln>
          </p:spPr>
        </p:pic>
      </p:grpSp>
      <p:grpSp>
        <p:nvGrpSpPr>
          <p:cNvPr id="4" name="グループ化 3"/>
          <p:cNvGrpSpPr/>
          <p:nvPr/>
        </p:nvGrpSpPr>
        <p:grpSpPr>
          <a:xfrm>
            <a:off x="6098916" y="2893619"/>
            <a:ext cx="1800000" cy="1816777"/>
            <a:chOff x="8131888" y="2179702"/>
            <a:chExt cx="2400000" cy="2422369"/>
          </a:xfrm>
        </p:grpSpPr>
        <p:sp>
          <p:nvSpPr>
            <p:cNvPr id="30" name="AutoShape 14"/>
            <p:cNvSpPr>
              <a:spLocks noChangeArrowheads="1"/>
            </p:cNvSpPr>
            <p:nvPr/>
          </p:nvSpPr>
          <p:spPr bwMode="auto">
            <a:xfrm>
              <a:off x="8408992" y="2179702"/>
              <a:ext cx="1619250" cy="46831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（高 校 生）</a:t>
              </a:r>
              <a:endParaRPr lang="ja-JP" altLang="en-US" sz="1350" b="1" dirty="0">
                <a:solidFill>
                  <a:srgbClr val="FF0000"/>
                </a:solidFill>
                <a:latin typeface="メイリオ" panose="020B0604030504040204" pitchFamily="50" charset="-128"/>
                <a:ea typeface="メイリオ" panose="020B0604030504040204" pitchFamily="50" charset="-128"/>
              </a:endParaRPr>
            </a:p>
          </p:txBody>
        </p:sp>
        <p:sp>
          <p:nvSpPr>
            <p:cNvPr id="34" name="角丸四角形 33"/>
            <p:cNvSpPr/>
            <p:nvPr/>
          </p:nvSpPr>
          <p:spPr>
            <a:xfrm>
              <a:off x="8131888" y="4062071"/>
              <a:ext cx="2400000" cy="54000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ysClr val="windowText" lastClr="000000"/>
                  </a:solidFill>
                  <a:latin typeface="メイリオ" panose="020B0604030504040204" pitchFamily="50" charset="-128"/>
                  <a:ea typeface="メイリオ" panose="020B0604030504040204" pitchFamily="50" charset="-128"/>
                </a:rPr>
                <a:t>約 </a:t>
              </a:r>
              <a:r>
                <a:rPr lang="en-US" altLang="ja-JP" sz="1500" b="1" dirty="0">
                  <a:solidFill>
                    <a:sysClr val="windowText" lastClr="000000"/>
                  </a:solidFill>
                  <a:latin typeface="メイリオ" panose="020B0604030504040204" pitchFamily="50" charset="-128"/>
                  <a:ea typeface="メイリオ" panose="020B0604030504040204" pitchFamily="50" charset="-128"/>
                </a:rPr>
                <a:t>1,129,000</a:t>
              </a:r>
              <a:r>
                <a:rPr lang="ja-JP" altLang="en-US" sz="1500" b="1" dirty="0">
                  <a:solidFill>
                    <a:sysClr val="windowText" lastClr="000000"/>
                  </a:solidFill>
                  <a:latin typeface="メイリオ" panose="020B0604030504040204" pitchFamily="50" charset="-128"/>
                  <a:ea typeface="メイリオ" panose="020B0604030504040204" pitchFamily="50" charset="-128"/>
                </a:rPr>
                <a:t>円</a:t>
              </a:r>
              <a:r>
                <a:rPr lang="ja-JP" altLang="en-US" sz="1500" b="1" dirty="0">
                  <a:solidFill>
                    <a:sysClr val="windowText" lastClr="000000"/>
                  </a:solidFill>
                  <a:effectLst>
                    <a:innerShdw blurRad="63500" dist="50800" dir="13500000">
                      <a:prstClr val="black">
                        <a:alpha val="50000"/>
                      </a:prstClr>
                    </a:innerShdw>
                  </a:effectLst>
                  <a:latin typeface="HGPｺﾞｼｯｸM" pitchFamily="50" charset="-128"/>
                  <a:ea typeface="HGPｺﾞｼｯｸM" pitchFamily="50" charset="-128"/>
                </a:rPr>
                <a:t>　</a:t>
              </a:r>
            </a:p>
          </p:txBody>
        </p:sp>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1480" y="2702332"/>
              <a:ext cx="667698" cy="1260000"/>
            </a:xfrm>
            <a:prstGeom prst="rect">
              <a:avLst/>
            </a:prstGeom>
            <a:ln w="6350">
              <a:noFill/>
            </a:ln>
          </p:spPr>
        </p:pic>
        <p:pic>
          <p:nvPicPr>
            <p:cNvPr id="40" name="図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3409" y="2725043"/>
              <a:ext cx="654873" cy="1260000"/>
            </a:xfrm>
            <a:prstGeom prst="rect">
              <a:avLst/>
            </a:prstGeom>
            <a:ln w="6350">
              <a:noFill/>
            </a:ln>
          </p:spPr>
        </p:pic>
      </p:grpSp>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6720" y="2277625"/>
            <a:ext cx="1210567" cy="721627"/>
          </a:xfrm>
          <a:prstGeom prst="rect">
            <a:avLst/>
          </a:prstGeom>
          <a:ln w="6350">
            <a:noFill/>
          </a:ln>
        </p:spPr>
      </p:pic>
      <p:sp>
        <p:nvSpPr>
          <p:cNvPr id="46" name="タイトル 2"/>
          <p:cNvSpPr txBox="1">
            <a:spLocks/>
          </p:cNvSpPr>
          <p:nvPr/>
        </p:nvSpPr>
        <p:spPr>
          <a:xfrm>
            <a:off x="0" y="-14763"/>
            <a:ext cx="9140400" cy="972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pPr>
            <a:r>
              <a:rPr lang="ja-JP" altLang="en-US" sz="3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教育に使われている税金</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extLst>
      <p:ext uri="{BB962C8B-B14F-4D97-AF65-F5344CB8AC3E}">
        <p14:creationId xmlns:p14="http://schemas.microsoft.com/office/powerpoint/2010/main" val="30908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899592" y="1577685"/>
            <a:ext cx="6122587" cy="1575488"/>
            <a:chOff x="1387410" y="1359624"/>
            <a:chExt cx="8163449" cy="2100650"/>
          </a:xfrm>
        </p:grpSpPr>
        <p:pic>
          <p:nvPicPr>
            <p:cNvPr id="38" name="図 37" descr="zaimu_Illust-1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2859" y="1385784"/>
              <a:ext cx="6288000" cy="2074490"/>
            </a:xfrm>
            <a:prstGeom prst="rect">
              <a:avLst/>
            </a:prstGeom>
          </p:spPr>
        </p:pic>
        <p:sp>
          <p:nvSpPr>
            <p:cNvPr id="42" name="AutoShape 5"/>
            <p:cNvSpPr>
              <a:spLocks noChangeArrowheads="1"/>
            </p:cNvSpPr>
            <p:nvPr/>
          </p:nvSpPr>
          <p:spPr bwMode="auto">
            <a:xfrm>
              <a:off x="1387410" y="1359624"/>
              <a:ext cx="1620000" cy="720000"/>
            </a:xfrm>
            <a:prstGeom prst="roundRect">
              <a:avLst>
                <a:gd name="adj" fmla="val 28449"/>
              </a:avLst>
            </a:prstGeom>
            <a:solidFill>
              <a:srgbClr val="FF9999"/>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国 民</a:t>
              </a:r>
            </a:p>
          </p:txBody>
        </p:sp>
      </p:grpSp>
      <p:grpSp>
        <p:nvGrpSpPr>
          <p:cNvPr id="6" name="グループ化 5"/>
          <p:cNvGrpSpPr/>
          <p:nvPr/>
        </p:nvGrpSpPr>
        <p:grpSpPr>
          <a:xfrm>
            <a:off x="316302" y="3693645"/>
            <a:ext cx="2925995" cy="2039611"/>
            <a:chOff x="421736" y="3342025"/>
            <a:chExt cx="3901326" cy="2719481"/>
          </a:xfrm>
        </p:grpSpPr>
        <p:graphicFrame>
          <p:nvGraphicFramePr>
            <p:cNvPr id="21" name="Object 4"/>
            <p:cNvGraphicFramePr>
              <a:graphicFrameLocks noChangeAspect="1"/>
            </p:cNvGraphicFramePr>
            <p:nvPr>
              <p:extLst/>
            </p:nvPr>
          </p:nvGraphicFramePr>
          <p:xfrm>
            <a:off x="543062" y="3361506"/>
            <a:ext cx="3780000" cy="2700000"/>
          </p:xfrm>
          <a:graphic>
            <a:graphicData uri="http://schemas.openxmlformats.org/presentationml/2006/ole">
              <mc:AlternateContent xmlns:mc="http://schemas.openxmlformats.org/markup-compatibility/2006">
                <mc:Choice xmlns:v="urn:schemas-microsoft-com:vml" Requires="v">
                  <p:oleObj spid="_x0000_s1076" name="Image" r:id="rId6" imgW="3022222" imgH="2158730" progId="">
                    <p:embed/>
                  </p:oleObj>
                </mc:Choice>
                <mc:Fallback>
                  <p:oleObj name="Image" r:id="rId6" imgW="3022222" imgH="215873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062" y="3361506"/>
                          <a:ext cx="3780000" cy="27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 name="AutoShape 5"/>
            <p:cNvSpPr>
              <a:spLocks noChangeArrowheads="1"/>
            </p:cNvSpPr>
            <p:nvPr/>
          </p:nvSpPr>
          <p:spPr bwMode="auto">
            <a:xfrm>
              <a:off x="421736" y="3342025"/>
              <a:ext cx="1620000" cy="720000"/>
            </a:xfrm>
            <a:prstGeom prst="roundRect">
              <a:avLst>
                <a:gd name="adj" fmla="val 28449"/>
              </a:avLst>
            </a:prstGeom>
            <a:solidFill>
              <a:srgbClr val="66FF66"/>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国 会</a:t>
              </a:r>
            </a:p>
          </p:txBody>
        </p:sp>
      </p:grpSp>
      <p:grpSp>
        <p:nvGrpSpPr>
          <p:cNvPr id="14" name="グループ化 13"/>
          <p:cNvGrpSpPr/>
          <p:nvPr/>
        </p:nvGrpSpPr>
        <p:grpSpPr>
          <a:xfrm>
            <a:off x="6104295" y="3573016"/>
            <a:ext cx="2873335" cy="2098568"/>
            <a:chOff x="8139059" y="3378175"/>
            <a:chExt cx="3831113" cy="2798090"/>
          </a:xfrm>
        </p:grpSpPr>
        <p:graphicFrame>
          <p:nvGraphicFramePr>
            <p:cNvPr id="20" name="Object 3"/>
            <p:cNvGraphicFramePr>
              <a:graphicFrameLocks noChangeAspect="1"/>
            </p:cNvGraphicFramePr>
            <p:nvPr>
              <p:extLst/>
            </p:nvPr>
          </p:nvGraphicFramePr>
          <p:xfrm>
            <a:off x="8139059" y="3378175"/>
            <a:ext cx="3779029" cy="2700000"/>
          </p:xfrm>
          <a:graphic>
            <a:graphicData uri="http://schemas.openxmlformats.org/presentationml/2006/ole">
              <mc:AlternateContent xmlns:mc="http://schemas.openxmlformats.org/markup-compatibility/2006">
                <mc:Choice xmlns:v="urn:schemas-microsoft-com:vml" Requires="v">
                  <p:oleObj spid="_x0000_s1077" name="Image" r:id="rId8" imgW="3022222" imgH="2158730" progId="">
                    <p:embed/>
                  </p:oleObj>
                </mc:Choice>
                <mc:Fallback>
                  <p:oleObj name="Image" r:id="rId8" imgW="3022222" imgH="215873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9059" y="3378175"/>
                          <a:ext cx="3779029" cy="27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AutoShape 5"/>
            <p:cNvSpPr>
              <a:spLocks noChangeArrowheads="1"/>
            </p:cNvSpPr>
            <p:nvPr/>
          </p:nvSpPr>
          <p:spPr bwMode="auto">
            <a:xfrm>
              <a:off x="10350172" y="5456265"/>
              <a:ext cx="1620000" cy="720000"/>
            </a:xfrm>
            <a:prstGeom prst="roundRect">
              <a:avLst>
                <a:gd name="adj" fmla="val 28449"/>
              </a:avLst>
            </a:prstGeom>
            <a:solidFill>
              <a:srgbClr val="66CCFF"/>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内 閣</a:t>
              </a:r>
            </a:p>
          </p:txBody>
        </p:sp>
      </p:grpSp>
      <p:grpSp>
        <p:nvGrpSpPr>
          <p:cNvPr id="12" name="グループ化 11"/>
          <p:cNvGrpSpPr/>
          <p:nvPr/>
        </p:nvGrpSpPr>
        <p:grpSpPr>
          <a:xfrm>
            <a:off x="2948415" y="3429000"/>
            <a:ext cx="1407561" cy="656866"/>
            <a:chOff x="3867017" y="3410234"/>
            <a:chExt cx="1876748" cy="875821"/>
          </a:xfrm>
        </p:grpSpPr>
        <p:cxnSp>
          <p:nvCxnSpPr>
            <p:cNvPr id="4" name="カギ線コネクタ 3"/>
            <p:cNvCxnSpPr/>
            <p:nvPr/>
          </p:nvCxnSpPr>
          <p:spPr>
            <a:xfrm rot="10800000" flipV="1">
              <a:off x="3867017" y="3410234"/>
              <a:ext cx="1198438" cy="612000"/>
            </a:xfrm>
            <a:prstGeom prst="bentConnector3">
              <a:avLst>
                <a:gd name="adj1" fmla="val 3373"/>
              </a:avLst>
            </a:prstGeom>
            <a:ln w="76200">
              <a:solidFill>
                <a:srgbClr val="FFCCCC"/>
              </a:solidFill>
              <a:tailEnd type="triangle"/>
            </a:ln>
          </p:spPr>
          <p:style>
            <a:lnRef idx="1">
              <a:schemeClr val="dk1"/>
            </a:lnRef>
            <a:fillRef idx="0">
              <a:schemeClr val="dk1"/>
            </a:fillRef>
            <a:effectRef idx="0">
              <a:schemeClr val="dk1"/>
            </a:effectRef>
            <a:fontRef idx="minor">
              <a:schemeClr val="tx1"/>
            </a:fontRef>
          </p:style>
        </p:cxnSp>
        <p:sp>
          <p:nvSpPr>
            <p:cNvPr id="50" name="AutoShape 5"/>
            <p:cNvSpPr>
              <a:spLocks noChangeArrowheads="1"/>
            </p:cNvSpPr>
            <p:nvPr/>
          </p:nvSpPr>
          <p:spPr bwMode="auto">
            <a:xfrm>
              <a:off x="4303765" y="3746055"/>
              <a:ext cx="1440000" cy="540000"/>
            </a:xfrm>
            <a:prstGeom prst="roundRect">
              <a:avLst>
                <a:gd name="adj" fmla="val 28449"/>
              </a:avLst>
            </a:prstGeom>
            <a:solidFill>
              <a:srgbClr val="FFCCCC"/>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選 挙</a:t>
              </a:r>
            </a:p>
          </p:txBody>
        </p:sp>
      </p:grpSp>
      <p:grpSp>
        <p:nvGrpSpPr>
          <p:cNvPr id="17" name="グループ化 16"/>
          <p:cNvGrpSpPr/>
          <p:nvPr/>
        </p:nvGrpSpPr>
        <p:grpSpPr>
          <a:xfrm>
            <a:off x="7206518" y="2745008"/>
            <a:ext cx="1673443" cy="756000"/>
            <a:chOff x="9608690" y="2453906"/>
            <a:chExt cx="2231257" cy="1008000"/>
          </a:xfrm>
        </p:grpSpPr>
        <p:cxnSp>
          <p:nvCxnSpPr>
            <p:cNvPr id="60" name="カギ線コネクタ 59"/>
            <p:cNvCxnSpPr/>
            <p:nvPr/>
          </p:nvCxnSpPr>
          <p:spPr>
            <a:xfrm rot="10800000">
              <a:off x="9608690" y="2453906"/>
              <a:ext cx="1198438" cy="1008000"/>
            </a:xfrm>
            <a:prstGeom prst="bentConnector3">
              <a:avLst>
                <a:gd name="adj1" fmla="val 3373"/>
              </a:avLst>
            </a:prstGeom>
            <a:ln w="76200">
              <a:solidFill>
                <a:srgbClr val="CCECFF"/>
              </a:solidFill>
              <a:tailEnd type="triangle"/>
            </a:ln>
          </p:spPr>
          <p:style>
            <a:lnRef idx="1">
              <a:schemeClr val="dk1"/>
            </a:lnRef>
            <a:fillRef idx="0">
              <a:schemeClr val="dk1"/>
            </a:fillRef>
            <a:effectRef idx="0">
              <a:schemeClr val="dk1"/>
            </a:effectRef>
            <a:fontRef idx="minor">
              <a:schemeClr val="tx1"/>
            </a:fontRef>
          </p:style>
        </p:cxnSp>
        <p:sp>
          <p:nvSpPr>
            <p:cNvPr id="61" name="AutoShape 5"/>
            <p:cNvSpPr>
              <a:spLocks noChangeArrowheads="1"/>
            </p:cNvSpPr>
            <p:nvPr/>
          </p:nvSpPr>
          <p:spPr bwMode="auto">
            <a:xfrm>
              <a:off x="9679947" y="2691326"/>
              <a:ext cx="2160000" cy="540000"/>
            </a:xfrm>
            <a:prstGeom prst="roundRect">
              <a:avLst>
                <a:gd name="adj" fmla="val 28449"/>
              </a:avLst>
            </a:prstGeom>
            <a:solidFill>
              <a:srgbClr val="CCECFF"/>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公共サービス</a:t>
              </a:r>
            </a:p>
          </p:txBody>
        </p:sp>
      </p:grpSp>
      <p:grpSp>
        <p:nvGrpSpPr>
          <p:cNvPr id="15" name="グループ化 14"/>
          <p:cNvGrpSpPr/>
          <p:nvPr/>
        </p:nvGrpSpPr>
        <p:grpSpPr>
          <a:xfrm>
            <a:off x="2900262" y="4365104"/>
            <a:ext cx="3240000" cy="405000"/>
            <a:chOff x="3867016" y="4702462"/>
            <a:chExt cx="4320000" cy="540000"/>
          </a:xfrm>
        </p:grpSpPr>
        <p:cxnSp>
          <p:nvCxnSpPr>
            <p:cNvPr id="5" name="直線矢印コネクタ 4"/>
            <p:cNvCxnSpPr/>
            <p:nvPr/>
          </p:nvCxnSpPr>
          <p:spPr>
            <a:xfrm flipH="1">
              <a:off x="3867016" y="4956900"/>
              <a:ext cx="4320000" cy="28111"/>
            </a:xfrm>
            <a:prstGeom prst="straightConnector1">
              <a:avLst/>
            </a:prstGeom>
            <a:ln w="76200">
              <a:solidFill>
                <a:srgbClr val="CCECFF"/>
              </a:solidFill>
              <a:tailEnd type="triangle"/>
            </a:ln>
          </p:spPr>
          <p:style>
            <a:lnRef idx="1">
              <a:schemeClr val="accent2"/>
            </a:lnRef>
            <a:fillRef idx="0">
              <a:schemeClr val="accent2"/>
            </a:fillRef>
            <a:effectRef idx="0">
              <a:schemeClr val="accent2"/>
            </a:effectRef>
            <a:fontRef idx="minor">
              <a:schemeClr val="tx1"/>
            </a:fontRef>
          </p:style>
        </p:cxnSp>
        <p:sp>
          <p:nvSpPr>
            <p:cNvPr id="29" name="AutoShape 5"/>
            <p:cNvSpPr>
              <a:spLocks noChangeArrowheads="1"/>
            </p:cNvSpPr>
            <p:nvPr/>
          </p:nvSpPr>
          <p:spPr bwMode="auto">
            <a:xfrm>
              <a:off x="5136712" y="4702462"/>
              <a:ext cx="2160000" cy="540000"/>
            </a:xfrm>
            <a:prstGeom prst="roundRect">
              <a:avLst>
                <a:gd name="adj" fmla="val 28449"/>
              </a:avLst>
            </a:prstGeom>
            <a:solidFill>
              <a:srgbClr val="CCECFF"/>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予 算 案</a:t>
              </a:r>
            </a:p>
          </p:txBody>
        </p:sp>
      </p:grpSp>
      <p:grpSp>
        <p:nvGrpSpPr>
          <p:cNvPr id="16" name="グループ化 15"/>
          <p:cNvGrpSpPr/>
          <p:nvPr/>
        </p:nvGrpSpPr>
        <p:grpSpPr>
          <a:xfrm>
            <a:off x="3035105" y="4941168"/>
            <a:ext cx="3240000" cy="405000"/>
            <a:chOff x="4046807" y="5378841"/>
            <a:chExt cx="4320000" cy="540000"/>
          </a:xfrm>
        </p:grpSpPr>
        <p:cxnSp>
          <p:nvCxnSpPr>
            <p:cNvPr id="34" name="直線矢印コネクタ 33"/>
            <p:cNvCxnSpPr/>
            <p:nvPr/>
          </p:nvCxnSpPr>
          <p:spPr>
            <a:xfrm flipH="1">
              <a:off x="4046807" y="5630453"/>
              <a:ext cx="4320000" cy="28111"/>
            </a:xfrm>
            <a:prstGeom prst="straightConnector1">
              <a:avLst/>
            </a:prstGeom>
            <a:ln w="76200">
              <a:solidFill>
                <a:srgbClr val="CCFF99"/>
              </a:solidFill>
              <a:headEnd type="triangle"/>
              <a:tailEnd type="none"/>
            </a:ln>
          </p:spPr>
          <p:style>
            <a:lnRef idx="1">
              <a:schemeClr val="accent2"/>
            </a:lnRef>
            <a:fillRef idx="0">
              <a:schemeClr val="accent2"/>
            </a:fillRef>
            <a:effectRef idx="0">
              <a:schemeClr val="accent2"/>
            </a:effectRef>
            <a:fontRef idx="minor">
              <a:schemeClr val="tx1"/>
            </a:fontRef>
          </p:style>
        </p:cxnSp>
        <p:sp>
          <p:nvSpPr>
            <p:cNvPr id="39" name="AutoShape 5"/>
            <p:cNvSpPr>
              <a:spLocks noChangeArrowheads="1"/>
            </p:cNvSpPr>
            <p:nvPr/>
          </p:nvSpPr>
          <p:spPr bwMode="auto">
            <a:xfrm>
              <a:off x="5136712" y="5378841"/>
              <a:ext cx="2160000" cy="540000"/>
            </a:xfrm>
            <a:prstGeom prst="roundRect">
              <a:avLst>
                <a:gd name="adj" fmla="val 28449"/>
              </a:avLst>
            </a:prstGeom>
            <a:solidFill>
              <a:srgbClr val="CCFF99"/>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議 決</a:t>
              </a:r>
            </a:p>
          </p:txBody>
        </p:sp>
      </p:grpSp>
      <p:sp>
        <p:nvSpPr>
          <p:cNvPr id="28" name="タイトル 2"/>
          <p:cNvSpPr txBox="1">
            <a:spLocks/>
          </p:cNvSpPr>
          <p:nvPr/>
        </p:nvSpPr>
        <p:spPr>
          <a:xfrm>
            <a:off x="1484" y="-980"/>
            <a:ext cx="9144000" cy="972000"/>
          </a:xfrm>
          <a:prstGeom prst="rect">
            <a:avLst/>
          </a:prstGeom>
          <a:solidFill>
            <a:srgbClr val="0070C0"/>
          </a:solidFill>
        </p:spPr>
        <p:txBody>
          <a:bodyPr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ts val="4200"/>
              </a:lnSpc>
              <a:spcAft>
                <a:spcPts val="0"/>
              </a:spcAft>
            </a:pP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p:cNvSpPr txBox="1"/>
          <p:nvPr/>
        </p:nvSpPr>
        <p:spPr>
          <a:xfrm>
            <a:off x="406971" y="212968"/>
            <a:ext cx="8325566" cy="707886"/>
          </a:xfrm>
          <a:prstGeom prst="rect">
            <a:avLst/>
          </a:prstGeom>
          <a:noFill/>
        </p:spPr>
        <p:txBody>
          <a:bodyPr wrap="square" rtlCol="0">
            <a:spAutoFit/>
          </a:bodyPr>
          <a:lstStyle/>
          <a:p>
            <a:pPr algn="ctr"/>
            <a:r>
              <a:rPr lang="ja-JP" altLang="en-US" sz="4000" b="1" dirty="0">
                <a:solidFill>
                  <a:schemeClr val="bg1"/>
                </a:solidFill>
                <a:latin typeface="メイリオ" panose="020B0604030504040204" pitchFamily="50" charset="-128"/>
                <a:ea typeface="メイリオ" panose="020B0604030504040204" pitchFamily="50" charset="-128"/>
              </a:rPr>
              <a:t>税金の使い道は誰が決めるの？</a:t>
            </a:r>
          </a:p>
        </p:txBody>
      </p:sp>
    </p:spTree>
    <p:custDataLst>
      <p:tags r:id="rId2"/>
    </p:custDataLst>
    <p:extLst>
      <p:ext uri="{BB962C8B-B14F-4D97-AF65-F5344CB8AC3E}">
        <p14:creationId xmlns:p14="http://schemas.microsoft.com/office/powerpoint/2010/main" val="402689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15</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9872" y="2760720"/>
            <a:ext cx="56896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国民の三大義務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租税法律主義</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2"/>
          <p:cNvSpPr>
            <a:spLocks noGrp="1"/>
          </p:cNvSpPr>
          <p:nvPr/>
        </p:nvSpPr>
        <p:spPr>
          <a:xfrm>
            <a:off x="30623" y="14750"/>
            <a:ext cx="3419475" cy="6822000"/>
          </a:xfrm>
          <a:prstGeom prst="rect">
            <a:avLst/>
          </a:prstGeom>
          <a:blipFill>
            <a:blip r:embed="rId3"/>
            <a:srcRect/>
            <a:stretch>
              <a:fillRect/>
            </a:stretch>
          </a:blipFill>
          <a:effectLst/>
        </p:spPr>
        <p:txBody>
          <a:bodyPr vert="horz" lIns="91440" tIns="45720" rIns="91440" bIns="45720" rtlCol="0" anchor="ctr">
            <a:normAutofit/>
          </a:bodyPr>
          <a:lstStyle/>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rPr>
              <a:t>税の大切な</a:t>
            </a:r>
            <a:endParaRPr lang="en-US" altLang="ja-JP"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endParaRPr>
          </a:p>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rPr>
              <a:t>きまりや考え方</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9806246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500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国民の三大義務</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647476" y="2625333"/>
            <a:ext cx="6300788" cy="648000"/>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納税の義務（日本国憲法第</a:t>
            </a:r>
            <a:r>
              <a:rPr lang="en-US" altLang="ja-JP" sz="2800" b="1" dirty="0">
                <a:solidFill>
                  <a:schemeClr val="bg1"/>
                </a:solidFill>
                <a:latin typeface="メイリオ" panose="020B0604030504040204" pitchFamily="50" charset="-128"/>
                <a:ea typeface="メイリオ" panose="020B0604030504040204" pitchFamily="50" charset="-128"/>
              </a:rPr>
              <a:t>30</a:t>
            </a:r>
            <a:r>
              <a:rPr lang="ja-JP" altLang="en-US" sz="2800" b="1" dirty="0">
                <a:solidFill>
                  <a:schemeClr val="bg1"/>
                </a:solidFill>
                <a:latin typeface="メイリオ" panose="020B0604030504040204" pitchFamily="50" charset="-128"/>
                <a:ea typeface="メイリオ" panose="020B0604030504040204" pitchFamily="50" charset="-128"/>
              </a:rPr>
              <a:t>条）</a:t>
            </a:r>
          </a:p>
        </p:txBody>
      </p:sp>
      <p:sp>
        <p:nvSpPr>
          <p:cNvPr id="14" name="Rectangle 3"/>
          <p:cNvSpPr>
            <a:spLocks noGrp="1" noChangeArrowheads="1"/>
          </p:cNvSpPr>
          <p:nvPr>
            <p:ph idx="1"/>
          </p:nvPr>
        </p:nvSpPr>
        <p:spPr>
          <a:xfrm>
            <a:off x="0" y="3387940"/>
            <a:ext cx="8820472" cy="603250"/>
          </a:xfrm>
        </p:spPr>
        <p:txBody>
          <a:bodyPr rtlCol="0">
            <a:noAutofit/>
          </a:bodyPr>
          <a:lstStyle/>
          <a:p>
            <a:pPr marL="72000" indent="360000" eaLnBrk="1" fontAlgn="auto" hangingPunct="1">
              <a:lnSpc>
                <a:spcPts val="3500"/>
              </a:lnSpc>
              <a:spcAft>
                <a:spcPts val="0"/>
              </a:spcAft>
              <a:buClr>
                <a:schemeClr val="accent3"/>
              </a:buClr>
              <a:buFontTx/>
              <a:buNone/>
              <a:defRPr/>
            </a:pPr>
            <a:r>
              <a:rPr lang="ja-JP" altLang="en-US" sz="2400" dirty="0">
                <a:latin typeface="メイリオ" panose="020B0604030504040204" pitchFamily="50" charset="-128"/>
                <a:ea typeface="メイリオ" panose="020B0604030504040204" pitchFamily="50" charset="-128"/>
              </a:rPr>
              <a:t>・ 国民は、法律の定めるところにより、納税の義務を</a:t>
            </a:r>
            <a:r>
              <a:rPr lang="ja-JP" altLang="en-US" sz="2400" dirty="0" err="1">
                <a:latin typeface="メイリオ" panose="020B0604030504040204" pitchFamily="50" charset="-128"/>
                <a:ea typeface="メイリオ" panose="020B0604030504040204" pitchFamily="50" charset="-128"/>
              </a:rPr>
              <a:t>負ふ</a:t>
            </a:r>
            <a:r>
              <a:rPr lang="ja-JP" altLang="en-US" sz="2400" dirty="0">
                <a:latin typeface="メイリオ" panose="020B0604030504040204" pitchFamily="50" charset="-128"/>
                <a:ea typeface="メイリオ" panose="020B0604030504040204" pitchFamily="50" charset="-128"/>
              </a:rPr>
              <a:t>。</a:t>
            </a:r>
          </a:p>
        </p:txBody>
      </p:sp>
      <p:sp>
        <p:nvSpPr>
          <p:cNvPr id="19" name="角丸四角形 18"/>
          <p:cNvSpPr/>
          <p:nvPr/>
        </p:nvSpPr>
        <p:spPr>
          <a:xfrm>
            <a:off x="647476" y="4105797"/>
            <a:ext cx="6300788" cy="648000"/>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国　 民 　の 　三　 大　 義　 務</a:t>
            </a:r>
          </a:p>
        </p:txBody>
      </p:sp>
      <p:sp>
        <p:nvSpPr>
          <p:cNvPr id="20" name="Rectangle 7"/>
          <p:cNvSpPr>
            <a:spLocks noChangeArrowheads="1"/>
          </p:cNvSpPr>
          <p:nvPr/>
        </p:nvSpPr>
        <p:spPr bwMode="auto">
          <a:xfrm>
            <a:off x="414619" y="4903743"/>
            <a:ext cx="7991234"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 普通教育を受けさせる義務（日本国憲法第</a:t>
            </a:r>
            <a:r>
              <a:rPr lang="en-US" altLang="ja-JP" sz="2400" dirty="0">
                <a:latin typeface="メイリオ" panose="020B0604030504040204" pitchFamily="50" charset="-128"/>
                <a:ea typeface="メイリオ" panose="020B0604030504040204" pitchFamily="50" charset="-128"/>
              </a:rPr>
              <a:t>26</a:t>
            </a:r>
            <a:r>
              <a:rPr lang="ja-JP" altLang="en-US" sz="2400" dirty="0">
                <a:latin typeface="メイリオ" panose="020B0604030504040204" pitchFamily="50" charset="-128"/>
                <a:ea typeface="メイリオ" panose="020B0604030504040204" pitchFamily="50" charset="-128"/>
              </a:rPr>
              <a:t>条２項）</a:t>
            </a:r>
            <a:endParaRPr lang="en-US" altLang="ja-JP" sz="2400" dirty="0">
              <a:latin typeface="メイリオ" panose="020B0604030504040204" pitchFamily="50" charset="-128"/>
              <a:ea typeface="メイリオ" panose="020B0604030504040204" pitchFamily="50" charset="-128"/>
            </a:endParaRPr>
          </a:p>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 勤労の義務（日本国憲法第</a:t>
            </a:r>
            <a:r>
              <a:rPr lang="en-US" altLang="ja-JP" sz="2400" dirty="0">
                <a:latin typeface="メイリオ" panose="020B0604030504040204" pitchFamily="50" charset="-128"/>
                <a:ea typeface="メイリオ" panose="020B0604030504040204" pitchFamily="50" charset="-128"/>
              </a:rPr>
              <a:t>27</a:t>
            </a:r>
            <a:r>
              <a:rPr lang="ja-JP" altLang="en-US" sz="2400" dirty="0">
                <a:latin typeface="メイリオ" panose="020B0604030504040204" pitchFamily="50" charset="-128"/>
                <a:ea typeface="メイリオ" panose="020B0604030504040204" pitchFamily="50" charset="-128"/>
              </a:rPr>
              <a:t>条１項）</a:t>
            </a:r>
            <a:endParaRPr lang="en-US" altLang="ja-JP" sz="2400" dirty="0">
              <a:latin typeface="メイリオ" panose="020B0604030504040204" pitchFamily="50" charset="-128"/>
              <a:ea typeface="メイリオ" panose="020B0604030504040204" pitchFamily="50" charset="-128"/>
            </a:endParaRPr>
          </a:p>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 納税の義務（日本国憲法第</a:t>
            </a:r>
            <a:r>
              <a:rPr lang="en-US" altLang="ja-JP" sz="2400" dirty="0">
                <a:latin typeface="メイリオ" panose="020B0604030504040204" pitchFamily="50" charset="-128"/>
                <a:ea typeface="メイリオ" panose="020B0604030504040204" pitchFamily="50" charset="-128"/>
              </a:rPr>
              <a:t>30</a:t>
            </a:r>
            <a:r>
              <a:rPr lang="ja-JP" altLang="en-US" sz="2400" dirty="0">
                <a:latin typeface="メイリオ" panose="020B0604030504040204" pitchFamily="50" charset="-128"/>
                <a:ea typeface="メイリオ" panose="020B0604030504040204" pitchFamily="50" charset="-128"/>
              </a:rPr>
              <a:t>条）</a:t>
            </a:r>
          </a:p>
          <a:p>
            <a:pPr eaLnBrk="1" hangingPunct="1">
              <a:lnSpc>
                <a:spcPts val="3500"/>
              </a:lnSpc>
              <a:buClrTx/>
              <a:buSzTx/>
              <a:buFontTx/>
              <a:buNone/>
            </a:pPr>
            <a:endParaRPr lang="ja-JP" altLang="en-US" sz="2400" dirty="0">
              <a:solidFill>
                <a:srgbClr val="002060"/>
              </a:solidFill>
              <a:latin typeface="メイリオ" panose="020B0604030504040204" pitchFamily="50" charset="-128"/>
              <a:ea typeface="メイリオ" panose="020B0604030504040204" pitchFamily="50" charset="-128"/>
            </a:endParaRPr>
          </a:p>
          <a:p>
            <a:pPr eaLnBrk="1" hangingPunct="1">
              <a:lnSpc>
                <a:spcPts val="3500"/>
              </a:lnSpc>
              <a:buClrTx/>
              <a:buSzTx/>
              <a:buFontTx/>
              <a:buNone/>
            </a:pPr>
            <a:endParaRPr lang="ja-JP" altLang="en-US" sz="2400" dirty="0">
              <a:solidFill>
                <a:srgbClr val="002060"/>
              </a:solidFill>
              <a:latin typeface="ＭＳ 明朝" panose="02020609040205080304" pitchFamily="17" charset="-128"/>
              <a:ea typeface="ＭＳ 明朝" panose="02020609040205080304" pitchFamily="17" charset="-128"/>
            </a:endParaRPr>
          </a:p>
        </p:txBody>
      </p:sp>
      <p:sp>
        <p:nvSpPr>
          <p:cNvPr id="2" name="正方形/長方形 1"/>
          <p:cNvSpPr/>
          <p:nvPr/>
        </p:nvSpPr>
        <p:spPr>
          <a:xfrm>
            <a:off x="501748" y="1296426"/>
            <a:ext cx="8462740" cy="989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税金は</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、国を維持し、発展させていくために欠かせないものですから憲法でも、納税は国民の義務と定めています。</a:t>
            </a:r>
            <a:endPar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749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500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租税法律主義</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501748" y="3457383"/>
            <a:ext cx="6300787" cy="541338"/>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租税法律主義（日本国憲法第</a:t>
            </a:r>
            <a:r>
              <a:rPr lang="en-US" altLang="ja-JP" sz="2800" b="1" dirty="0">
                <a:solidFill>
                  <a:schemeClr val="bg1"/>
                </a:solidFill>
                <a:latin typeface="メイリオ" panose="020B0604030504040204" pitchFamily="50" charset="-128"/>
                <a:ea typeface="メイリオ" panose="020B0604030504040204" pitchFamily="50" charset="-128"/>
              </a:rPr>
              <a:t>84</a:t>
            </a:r>
            <a:r>
              <a:rPr lang="ja-JP" altLang="en-US" sz="2800" b="1" dirty="0">
                <a:solidFill>
                  <a:schemeClr val="bg1"/>
                </a:solidFill>
                <a:latin typeface="メイリオ" panose="020B0604030504040204" pitchFamily="50" charset="-128"/>
                <a:ea typeface="メイリオ" panose="020B0604030504040204" pitchFamily="50" charset="-128"/>
              </a:rPr>
              <a:t>条）</a:t>
            </a:r>
          </a:p>
        </p:txBody>
      </p:sp>
      <p:sp>
        <p:nvSpPr>
          <p:cNvPr id="27" name="Rectangle 3"/>
          <p:cNvSpPr txBox="1">
            <a:spLocks noChangeArrowheads="1"/>
          </p:cNvSpPr>
          <p:nvPr/>
        </p:nvSpPr>
        <p:spPr bwMode="auto">
          <a:xfrm>
            <a:off x="252413" y="4149080"/>
            <a:ext cx="8425253" cy="100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1438" indent="358775">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a:t>
            </a:r>
          </a:p>
        </p:txBody>
      </p:sp>
      <p:sp>
        <p:nvSpPr>
          <p:cNvPr id="11" name="正方形/長方形 10"/>
          <p:cNvSpPr/>
          <p:nvPr/>
        </p:nvSpPr>
        <p:spPr>
          <a:xfrm>
            <a:off x="501748" y="1216993"/>
            <a:ext cx="8136904" cy="192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民主主義</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国家である日本では、税金に関する法律は国会で定められています。</a:t>
            </a:r>
            <a:endParaRPr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35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税は国民の代表である国会の決定によってのみ定められ集められます。</a:t>
            </a:r>
          </a:p>
        </p:txBody>
      </p:sp>
    </p:spTree>
    <p:extLst>
      <p:ext uri="{BB962C8B-B14F-4D97-AF65-F5344CB8AC3E}">
        <p14:creationId xmlns:p14="http://schemas.microsoft.com/office/powerpoint/2010/main" val="22700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18</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9872" y="1842007"/>
            <a:ext cx="5689600" cy="31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財政の役割</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一般会計歳入額</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租税及び印紙収入内訳</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一般会計歳出額</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歳出と税収の推移</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2"/>
          <p:cNvSpPr>
            <a:spLocks noGrp="1"/>
          </p:cNvSpPr>
          <p:nvPr/>
        </p:nvSpPr>
        <p:spPr>
          <a:xfrm>
            <a:off x="30623" y="14750"/>
            <a:ext cx="3419475" cy="6822000"/>
          </a:xfrm>
          <a:prstGeom prst="rect">
            <a:avLst/>
          </a:prstGeom>
          <a:blipFill>
            <a:blip r:embed="rId3"/>
            <a:srcRect/>
            <a:stretch>
              <a:fillRect/>
            </a:stretch>
          </a:blipFill>
          <a:effectLst/>
        </p:spPr>
        <p:txBody>
          <a:bodyPr vert="horz" lIns="91440" tIns="45720" rIns="91440" bIns="45720" rtlCol="0" anchor="ctr">
            <a:normAutofit/>
          </a:bodyPr>
          <a:lstStyle/>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rPr>
              <a:t>国の財政</a:t>
            </a:r>
            <a:endParaRPr lang="en-US" altLang="ja-JP"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13868383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ormAutofit/>
          </a:bodyPr>
          <a:lstStyle/>
          <a:p>
            <a:r>
              <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税金クイズ</a:t>
            </a: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309764" y="2105798"/>
            <a:ext cx="5724128"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 落とし主不明のお金</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２ おじいちゃんからもらった</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３ 宝くじの当選金</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 税金は何種類</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045682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Line 1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39941" name="Line 1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39942" name="Picture 29" descr="先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272" y="1157767"/>
            <a:ext cx="1347791" cy="152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財政の役割</a:t>
            </a:r>
            <a:endParaRPr lang="ja-JP" altLang="en-US" sz="3200" b="0" dirty="0">
              <a:latin typeface="メイリオ" panose="020B0604030504040204" pitchFamily="50" charset="-128"/>
              <a:ea typeface="メイリオ" panose="020B0604030504040204" pitchFamily="50" charset="-128"/>
            </a:endParaRPr>
          </a:p>
        </p:txBody>
      </p:sp>
      <p:grpSp>
        <p:nvGrpSpPr>
          <p:cNvPr id="36" name="Group 46"/>
          <p:cNvGrpSpPr>
            <a:grpSpLocks noChangeAspect="1"/>
          </p:cNvGrpSpPr>
          <p:nvPr/>
        </p:nvGrpSpPr>
        <p:grpSpPr bwMode="auto">
          <a:xfrm>
            <a:off x="528716" y="1200600"/>
            <a:ext cx="8316000" cy="5204664"/>
            <a:chOff x="2037" y="1424"/>
            <a:chExt cx="3627" cy="2270"/>
          </a:xfrm>
        </p:grpSpPr>
        <p:pic>
          <p:nvPicPr>
            <p:cNvPr id="39"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3" y="1424"/>
              <a:ext cx="2449"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 y="1865"/>
              <a:ext cx="1528"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2" y="2649"/>
              <a:ext cx="1392"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7" y="2848"/>
              <a:ext cx="1231"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34"/>
            <p:cNvSpPr txBox="1">
              <a:spLocks noChangeArrowheads="1"/>
            </p:cNvSpPr>
            <p:nvPr/>
          </p:nvSpPr>
          <p:spPr bwMode="auto">
            <a:xfrm>
              <a:off x="3260" y="1509"/>
              <a:ext cx="97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国・地方公共団体</a:t>
              </a:r>
            </a:p>
          </p:txBody>
        </p:sp>
        <p:sp>
          <p:nvSpPr>
            <p:cNvPr id="44" name="Text Box 35"/>
            <p:cNvSpPr txBox="1">
              <a:spLocks noChangeArrowheads="1"/>
            </p:cNvSpPr>
            <p:nvPr/>
          </p:nvSpPr>
          <p:spPr bwMode="auto">
            <a:xfrm>
              <a:off x="3525" y="1679"/>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歳出</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5" name="Text Box 36"/>
            <p:cNvSpPr txBox="1">
              <a:spLocks noChangeArrowheads="1"/>
            </p:cNvSpPr>
            <p:nvPr/>
          </p:nvSpPr>
          <p:spPr bwMode="auto">
            <a:xfrm>
              <a:off x="4555" y="1714"/>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歳入</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6" name="Text Box 37"/>
            <p:cNvSpPr txBox="1">
              <a:spLocks noChangeArrowheads="1"/>
            </p:cNvSpPr>
            <p:nvPr/>
          </p:nvSpPr>
          <p:spPr bwMode="auto">
            <a:xfrm>
              <a:off x="2381" y="1714"/>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歳入</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7" name="Text Box 38"/>
            <p:cNvSpPr txBox="1">
              <a:spLocks noChangeArrowheads="1"/>
            </p:cNvSpPr>
            <p:nvPr/>
          </p:nvSpPr>
          <p:spPr bwMode="auto">
            <a:xfrm>
              <a:off x="4956" y="2310"/>
              <a:ext cx="30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税金</a:t>
              </a:r>
            </a:p>
          </p:txBody>
        </p:sp>
        <p:sp>
          <p:nvSpPr>
            <p:cNvPr id="48" name="Text Box 39"/>
            <p:cNvSpPr txBox="1">
              <a:spLocks noChangeArrowheads="1"/>
            </p:cNvSpPr>
            <p:nvPr/>
          </p:nvSpPr>
          <p:spPr bwMode="auto">
            <a:xfrm>
              <a:off x="2197" y="2350"/>
              <a:ext cx="30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税金</a:t>
              </a:r>
            </a:p>
          </p:txBody>
        </p:sp>
        <p:sp>
          <p:nvSpPr>
            <p:cNvPr id="49" name="Text Box 41"/>
            <p:cNvSpPr txBox="1">
              <a:spLocks noChangeArrowheads="1"/>
            </p:cNvSpPr>
            <p:nvPr/>
          </p:nvSpPr>
          <p:spPr bwMode="auto">
            <a:xfrm>
              <a:off x="3256" y="3115"/>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家計</a:t>
              </a:r>
            </a:p>
          </p:txBody>
        </p:sp>
        <p:sp>
          <p:nvSpPr>
            <p:cNvPr id="50" name="Text Box 42"/>
            <p:cNvSpPr txBox="1">
              <a:spLocks noChangeArrowheads="1"/>
            </p:cNvSpPr>
            <p:nvPr/>
          </p:nvSpPr>
          <p:spPr bwMode="auto">
            <a:xfrm>
              <a:off x="3846" y="3111"/>
              <a:ext cx="39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企業</a:t>
              </a:r>
            </a:p>
          </p:txBody>
        </p:sp>
        <p:sp>
          <p:nvSpPr>
            <p:cNvPr id="51" name="Text Box 43"/>
            <p:cNvSpPr txBox="1">
              <a:spLocks noChangeArrowheads="1"/>
            </p:cNvSpPr>
            <p:nvPr/>
          </p:nvSpPr>
          <p:spPr bwMode="auto">
            <a:xfrm>
              <a:off x="2853" y="2544"/>
              <a:ext cx="52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社会資本</a:t>
              </a:r>
            </a:p>
          </p:txBody>
        </p:sp>
        <p:sp>
          <p:nvSpPr>
            <p:cNvPr id="52" name="Text Box 44"/>
            <p:cNvSpPr txBox="1">
              <a:spLocks noChangeArrowheads="1"/>
            </p:cNvSpPr>
            <p:nvPr/>
          </p:nvSpPr>
          <p:spPr bwMode="auto">
            <a:xfrm>
              <a:off x="4140" y="2451"/>
              <a:ext cx="61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公共サービス</a:t>
              </a:r>
            </a:p>
          </p:txBody>
        </p:sp>
      </p:grpSp>
    </p:spTree>
    <p:extLst>
      <p:ext uri="{BB962C8B-B14F-4D97-AF65-F5344CB8AC3E}">
        <p14:creationId xmlns:p14="http://schemas.microsoft.com/office/powerpoint/2010/main" val="7624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一般会計歳入額</a:t>
            </a:r>
            <a:endParaRPr lang="ja-JP" altLang="en-US" sz="3200" b="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767CCBD8-A5BF-4359-920B-F43D0F6CE0D4}"/>
              </a:ext>
            </a:extLst>
          </p:cNvPr>
          <p:cNvSpPr/>
          <p:nvPr/>
        </p:nvSpPr>
        <p:spPr>
          <a:xfrm>
            <a:off x="6516216" y="1268760"/>
            <a:ext cx="129614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940152" y="982705"/>
            <a:ext cx="3024336"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令和</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6</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8A94DF6A-61E1-4C9B-AE5D-06C6E2E03B45}"/>
              </a:ext>
            </a:extLst>
          </p:cNvPr>
          <p:cNvGrpSpPr/>
          <p:nvPr/>
        </p:nvGrpSpPr>
        <p:grpSpPr>
          <a:xfrm>
            <a:off x="1468056" y="1412776"/>
            <a:ext cx="6063871" cy="5256584"/>
            <a:chOff x="-1618801" y="1309979"/>
            <a:chExt cx="6400080" cy="5443686"/>
          </a:xfrm>
        </p:grpSpPr>
        <p:pic>
          <p:nvPicPr>
            <p:cNvPr id="9" name="図 8">
              <a:extLst>
                <a:ext uri="{FF2B5EF4-FFF2-40B4-BE49-F238E27FC236}">
                  <a16:creationId xmlns:a16="http://schemas.microsoft.com/office/drawing/2014/main" id="{408C7306-689C-41DA-B9BC-52FB317FE8D3}"/>
                </a:ext>
              </a:extLst>
            </p:cNvPr>
            <p:cNvPicPr>
              <a:picLocks noChangeAspect="1"/>
            </p:cNvPicPr>
            <p:nvPr/>
          </p:nvPicPr>
          <p:blipFill>
            <a:blip r:embed="rId3"/>
            <a:stretch>
              <a:fillRect/>
            </a:stretch>
          </p:blipFill>
          <p:spPr>
            <a:xfrm>
              <a:off x="-1618801" y="1309979"/>
              <a:ext cx="5709333" cy="5443686"/>
            </a:xfrm>
            <a:prstGeom prst="rect">
              <a:avLst/>
            </a:prstGeom>
          </p:spPr>
        </p:pic>
        <p:sp>
          <p:nvSpPr>
            <p:cNvPr id="10" name="正方形/長方形 9">
              <a:extLst>
                <a:ext uri="{FF2B5EF4-FFF2-40B4-BE49-F238E27FC236}">
                  <a16:creationId xmlns:a16="http://schemas.microsoft.com/office/drawing/2014/main" id="{E4FC0695-C6F1-4133-876B-6E6283DDDE0D}"/>
                </a:ext>
              </a:extLst>
            </p:cNvPr>
            <p:cNvSpPr/>
            <p:nvPr/>
          </p:nvSpPr>
          <p:spPr>
            <a:xfrm>
              <a:off x="3989191" y="3122046"/>
              <a:ext cx="79208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正方形/長方形 4">
            <a:extLst>
              <a:ext uri="{FF2B5EF4-FFF2-40B4-BE49-F238E27FC236}">
                <a16:creationId xmlns:a16="http://schemas.microsoft.com/office/drawing/2014/main" id="{B270707E-8CC5-4E55-A2E6-5464B81C2980}"/>
              </a:ext>
            </a:extLst>
          </p:cNvPr>
          <p:cNvSpPr/>
          <p:nvPr/>
        </p:nvSpPr>
        <p:spPr>
          <a:xfrm>
            <a:off x="3779912" y="4149080"/>
            <a:ext cx="1440160" cy="36004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54940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租税及び印紙収入内訳</a:t>
            </a:r>
            <a:endParaRPr lang="ja-JP" altLang="en-US" sz="3200" b="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5940152" y="896672"/>
            <a:ext cx="3024336"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令和</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6</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CD8BE255-B2EB-4246-B30F-FAF918D11F6F}"/>
              </a:ext>
            </a:extLst>
          </p:cNvPr>
          <p:cNvGrpSpPr/>
          <p:nvPr/>
        </p:nvGrpSpPr>
        <p:grpSpPr>
          <a:xfrm>
            <a:off x="467544" y="1462865"/>
            <a:ext cx="7128792" cy="5353527"/>
            <a:chOff x="-348700" y="453731"/>
            <a:chExt cx="6595691" cy="4926920"/>
          </a:xfrm>
        </p:grpSpPr>
        <p:pic>
          <p:nvPicPr>
            <p:cNvPr id="13" name="図 12">
              <a:extLst>
                <a:ext uri="{FF2B5EF4-FFF2-40B4-BE49-F238E27FC236}">
                  <a16:creationId xmlns:a16="http://schemas.microsoft.com/office/drawing/2014/main" id="{4B486D3B-DD6A-45D8-9FC5-C7F1CDC4E0A5}"/>
                </a:ext>
              </a:extLst>
            </p:cNvPr>
            <p:cNvPicPr>
              <a:picLocks noChangeAspect="1"/>
            </p:cNvPicPr>
            <p:nvPr/>
          </p:nvPicPr>
          <p:blipFill>
            <a:blip r:embed="rId3"/>
            <a:stretch>
              <a:fillRect/>
            </a:stretch>
          </p:blipFill>
          <p:spPr>
            <a:xfrm>
              <a:off x="-52625" y="453731"/>
              <a:ext cx="6299616" cy="4926920"/>
            </a:xfrm>
            <a:prstGeom prst="rect">
              <a:avLst/>
            </a:prstGeom>
            <a:ln>
              <a:solidFill>
                <a:schemeClr val="bg1"/>
              </a:solidFill>
            </a:ln>
          </p:spPr>
        </p:pic>
        <p:sp>
          <p:nvSpPr>
            <p:cNvPr id="15" name="二等辺三角形 14">
              <a:extLst>
                <a:ext uri="{FF2B5EF4-FFF2-40B4-BE49-F238E27FC236}">
                  <a16:creationId xmlns:a16="http://schemas.microsoft.com/office/drawing/2014/main" id="{813F3818-6C0C-4296-AECD-BB4571E2D915}"/>
                </a:ext>
              </a:extLst>
            </p:cNvPr>
            <p:cNvSpPr/>
            <p:nvPr/>
          </p:nvSpPr>
          <p:spPr>
            <a:xfrm rot="5089433">
              <a:off x="-713941" y="1777780"/>
              <a:ext cx="3198069" cy="2467588"/>
            </a:xfrm>
            <a:prstGeom prst="triangle">
              <a:avLst>
                <a:gd name="adj" fmla="val 50461"/>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sp>
        <p:nvSpPr>
          <p:cNvPr id="7" name="正方形/長方形 6"/>
          <p:cNvSpPr/>
          <p:nvPr/>
        </p:nvSpPr>
        <p:spPr>
          <a:xfrm>
            <a:off x="5962681" y="1643315"/>
            <a:ext cx="1512000" cy="720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6012160" y="6032273"/>
            <a:ext cx="1368152" cy="70909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正方形/長方形 10"/>
          <p:cNvSpPr/>
          <p:nvPr/>
        </p:nvSpPr>
        <p:spPr>
          <a:xfrm>
            <a:off x="2267744" y="5121272"/>
            <a:ext cx="1368152" cy="756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4439985" y="4293096"/>
            <a:ext cx="1512000" cy="28803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178142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D34C61FF-16D6-4505-9B39-3502DD38C00E}"/>
              </a:ext>
            </a:extLst>
          </p:cNvPr>
          <p:cNvPicPr>
            <a:picLocks noChangeAspect="1"/>
          </p:cNvPicPr>
          <p:nvPr/>
        </p:nvPicPr>
        <p:blipFill>
          <a:blip r:embed="rId3"/>
          <a:stretch>
            <a:fillRect/>
          </a:stretch>
        </p:blipFill>
        <p:spPr>
          <a:xfrm>
            <a:off x="1259632" y="1386567"/>
            <a:ext cx="7008037" cy="5381009"/>
          </a:xfrm>
          <a:prstGeom prst="rect">
            <a:avLst/>
          </a:prstGeom>
        </p:spPr>
      </p:pic>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一般会計歳出額</a:t>
            </a:r>
            <a:endParaRPr lang="ja-JP" altLang="en-US" sz="3200" b="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4860032" y="5301208"/>
            <a:ext cx="1570037" cy="720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3995936" y="4147800"/>
            <a:ext cx="2304256" cy="3613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5738267" y="2456814"/>
            <a:ext cx="1570037" cy="8281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8" name="正方形/長方形 7"/>
          <p:cNvSpPr/>
          <p:nvPr/>
        </p:nvSpPr>
        <p:spPr>
          <a:xfrm>
            <a:off x="5940152" y="982705"/>
            <a:ext cx="3024336"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令和</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6</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2276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2"/>
          <p:cNvSpPr txBox="1">
            <a:spLocks/>
          </p:cNvSpPr>
          <p:nvPr/>
        </p:nvSpPr>
        <p:spPr>
          <a:xfrm>
            <a:off x="0" y="17586"/>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n w="6350">
                  <a:noFill/>
                  <a:prstDash val="solid"/>
                </a:ln>
                <a:effectLst/>
                <a:latin typeface="メイリオ" panose="020B0604030504040204" pitchFamily="50" charset="-128"/>
                <a:ea typeface="メイリオ" panose="020B0604030504040204" pitchFamily="50" charset="-128"/>
                <a:cs typeface="メイリオ" panose="020B0604030504040204" pitchFamily="50" charset="-128"/>
              </a:rPr>
              <a:t>歳出と税収の推移</a:t>
            </a:r>
            <a:endParaRPr lang="ja-JP" altLang="en-US" sz="3200" dirty="0">
              <a:ln w="6350">
                <a:noFill/>
                <a:prstDash val="solid"/>
              </a:ln>
              <a:effectLst/>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E2E30FB2-A933-4BB6-953F-10163DF53C20}"/>
              </a:ext>
            </a:extLst>
          </p:cNvPr>
          <p:cNvPicPr>
            <a:picLocks noChangeAspect="1"/>
          </p:cNvPicPr>
          <p:nvPr/>
        </p:nvPicPr>
        <p:blipFill>
          <a:blip r:embed="rId3"/>
          <a:stretch>
            <a:fillRect/>
          </a:stretch>
        </p:blipFill>
        <p:spPr>
          <a:xfrm>
            <a:off x="1763688" y="1058365"/>
            <a:ext cx="5394835" cy="5729285"/>
          </a:xfrm>
          <a:prstGeom prst="rect">
            <a:avLst/>
          </a:prstGeom>
        </p:spPr>
      </p:pic>
    </p:spTree>
    <p:extLst>
      <p:ext uri="{BB962C8B-B14F-4D97-AF65-F5344CB8AC3E}">
        <p14:creationId xmlns:p14="http://schemas.microsoft.com/office/powerpoint/2010/main" val="306473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352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高齢化と</a:t>
            </a:r>
            <a:br>
              <a:rPr kumimoji="1" lang="en-US" altLang="ja-JP"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社会保障</a:t>
            </a: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24</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8693" y="2079420"/>
            <a:ext cx="5473787"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少子・高齢化問題とは</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社会保障給付費の増大</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少子・高齢化が進むと</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国民負担の国際比較</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129415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5F25C-4C13-40BE-A49A-BEF7B02A980F}"/>
              </a:ext>
            </a:extLst>
          </p:cNvPr>
          <p:cNvSpPr>
            <a:spLocks noGrp="1"/>
          </p:cNvSpPr>
          <p:nvPr>
            <p:ph type="title"/>
          </p:nvPr>
        </p:nvSpPr>
        <p:spPr/>
        <p:txBody>
          <a:bodyPr>
            <a:normAutofit/>
          </a:bodyPr>
          <a:lstStyle/>
          <a:p>
            <a:pPr>
              <a:lnSpc>
                <a:spcPct val="150000"/>
              </a:lnSpc>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少子・高齢化問題とは</a:t>
            </a:r>
          </a:p>
        </p:txBody>
      </p:sp>
      <p:grpSp>
        <p:nvGrpSpPr>
          <p:cNvPr id="3" name="グループ化 2">
            <a:extLst>
              <a:ext uri="{FF2B5EF4-FFF2-40B4-BE49-F238E27FC236}">
                <a16:creationId xmlns:a16="http://schemas.microsoft.com/office/drawing/2014/main" id="{BC529C35-9562-41A8-BCA4-FB3224758005}"/>
              </a:ext>
            </a:extLst>
          </p:cNvPr>
          <p:cNvGrpSpPr/>
          <p:nvPr/>
        </p:nvGrpSpPr>
        <p:grpSpPr>
          <a:xfrm>
            <a:off x="3218623" y="2106074"/>
            <a:ext cx="4402475" cy="994171"/>
            <a:chOff x="4291496" y="1665098"/>
            <a:chExt cx="5869967" cy="1325561"/>
          </a:xfrm>
        </p:grpSpPr>
        <p:pic>
          <p:nvPicPr>
            <p:cNvPr id="8" name="図 7">
              <a:extLst>
                <a:ext uri="{FF2B5EF4-FFF2-40B4-BE49-F238E27FC236}">
                  <a16:creationId xmlns:a16="http://schemas.microsoft.com/office/drawing/2014/main" id="{EFC49C0D-AC26-4881-A42A-22D1EF282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496" y="1665098"/>
              <a:ext cx="5869967" cy="1325561"/>
            </a:xfrm>
            <a:prstGeom prst="rect">
              <a:avLst/>
            </a:prstGeom>
          </p:spPr>
        </p:pic>
        <p:sp>
          <p:nvSpPr>
            <p:cNvPr id="10" name="正方形/長方形 9">
              <a:extLst>
                <a:ext uri="{FF2B5EF4-FFF2-40B4-BE49-F238E27FC236}">
                  <a16:creationId xmlns:a16="http://schemas.microsoft.com/office/drawing/2014/main" id="{37D00B95-08DA-4C24-B8D4-B3BABDCC5E30}"/>
                </a:ext>
              </a:extLst>
            </p:cNvPr>
            <p:cNvSpPr/>
            <p:nvPr/>
          </p:nvSpPr>
          <p:spPr>
            <a:xfrm>
              <a:off x="7228144" y="2344439"/>
              <a:ext cx="2726068" cy="292388"/>
            </a:xfrm>
            <a:prstGeom prst="rect">
              <a:avLst/>
            </a:prstGeom>
          </p:spPr>
          <p:txBody>
            <a:bodyPr wrap="square">
              <a:spAutoFit/>
            </a:bodyPr>
            <a:lstStyle/>
            <a:p>
              <a:r>
                <a:rPr lang="ja-JP" altLang="en-US" sz="825" dirty="0"/>
                <a:t>（国連の世界保健機関(WHO)の定義）</a:t>
              </a:r>
            </a:p>
          </p:txBody>
        </p:sp>
      </p:grpSp>
      <p:pic>
        <p:nvPicPr>
          <p:cNvPr id="2050" name="Picture 2" descr="矢印のイラスト「ジグザグ」">
            <a:extLst>
              <a:ext uri="{FF2B5EF4-FFF2-40B4-BE49-F238E27FC236}">
                <a16:creationId xmlns:a16="http://schemas.microsoft.com/office/drawing/2014/main" id="{FC819AF6-E5E6-4F4F-888A-87A3A1CDE1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405" y="4074748"/>
            <a:ext cx="142875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少子高齢化のイラスト">
            <a:extLst>
              <a:ext uri="{FF2B5EF4-FFF2-40B4-BE49-F238E27FC236}">
                <a16:creationId xmlns:a16="http://schemas.microsoft.com/office/drawing/2014/main" id="{750EA865-986D-4BB1-A730-42CFFAC6E8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45" y="2618899"/>
            <a:ext cx="3571875" cy="3107531"/>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26F3135E-FB61-405C-8D83-6884F6FD70DB}"/>
              </a:ext>
            </a:extLst>
          </p:cNvPr>
          <p:cNvPicPr>
            <a:picLocks noChangeAspect="1"/>
          </p:cNvPicPr>
          <p:nvPr/>
        </p:nvPicPr>
        <p:blipFill>
          <a:blip r:embed="rId7"/>
          <a:stretch>
            <a:fillRect/>
          </a:stretch>
        </p:blipFill>
        <p:spPr>
          <a:xfrm>
            <a:off x="665224" y="1936031"/>
            <a:ext cx="2656562" cy="1335140"/>
          </a:xfrm>
          <a:prstGeom prst="rect">
            <a:avLst/>
          </a:prstGeom>
        </p:spPr>
      </p:pic>
      <p:pic>
        <p:nvPicPr>
          <p:cNvPr id="6" name="図 5">
            <a:extLst>
              <a:ext uri="{FF2B5EF4-FFF2-40B4-BE49-F238E27FC236}">
                <a16:creationId xmlns:a16="http://schemas.microsoft.com/office/drawing/2014/main" id="{3F8744BE-B911-4548-8149-73A65FC1DBF3}"/>
              </a:ext>
            </a:extLst>
          </p:cNvPr>
          <p:cNvPicPr>
            <a:picLocks noChangeAspect="1"/>
          </p:cNvPicPr>
          <p:nvPr/>
        </p:nvPicPr>
        <p:blipFill>
          <a:blip r:embed="rId8"/>
          <a:stretch>
            <a:fillRect/>
          </a:stretch>
        </p:blipFill>
        <p:spPr>
          <a:xfrm>
            <a:off x="3534138" y="2308094"/>
            <a:ext cx="3909399" cy="420661"/>
          </a:xfrm>
          <a:prstGeom prst="rect">
            <a:avLst/>
          </a:prstGeom>
        </p:spPr>
      </p:pic>
      <p:pic>
        <p:nvPicPr>
          <p:cNvPr id="11" name="図 10">
            <a:extLst>
              <a:ext uri="{FF2B5EF4-FFF2-40B4-BE49-F238E27FC236}">
                <a16:creationId xmlns:a16="http://schemas.microsoft.com/office/drawing/2014/main" id="{46CA97B1-2536-4016-A616-9387C69DBA19}"/>
              </a:ext>
            </a:extLst>
          </p:cNvPr>
          <p:cNvPicPr>
            <a:picLocks noChangeAspect="1"/>
          </p:cNvPicPr>
          <p:nvPr/>
        </p:nvPicPr>
        <p:blipFill>
          <a:blip r:embed="rId9"/>
          <a:stretch>
            <a:fillRect/>
          </a:stretch>
        </p:blipFill>
        <p:spPr>
          <a:xfrm>
            <a:off x="4471558" y="2113448"/>
            <a:ext cx="946486" cy="759018"/>
          </a:xfrm>
          <a:prstGeom prst="rect">
            <a:avLst/>
          </a:prstGeom>
        </p:spPr>
      </p:pic>
      <p:pic>
        <p:nvPicPr>
          <p:cNvPr id="5" name="図 4">
            <a:extLst>
              <a:ext uri="{FF2B5EF4-FFF2-40B4-BE49-F238E27FC236}">
                <a16:creationId xmlns:a16="http://schemas.microsoft.com/office/drawing/2014/main" id="{8EE81D37-F029-4DB4-89AA-2D709BA90DBD}"/>
              </a:ext>
            </a:extLst>
          </p:cNvPr>
          <p:cNvPicPr>
            <a:picLocks noChangeAspect="1"/>
          </p:cNvPicPr>
          <p:nvPr/>
        </p:nvPicPr>
        <p:blipFill>
          <a:blip r:embed="rId10"/>
          <a:stretch>
            <a:fillRect/>
          </a:stretch>
        </p:blipFill>
        <p:spPr>
          <a:xfrm>
            <a:off x="4471558" y="3123014"/>
            <a:ext cx="4064861" cy="759018"/>
          </a:xfrm>
          <a:prstGeom prst="rect">
            <a:avLst/>
          </a:prstGeom>
        </p:spPr>
      </p:pic>
      <p:pic>
        <p:nvPicPr>
          <p:cNvPr id="4" name="図 3">
            <a:extLst>
              <a:ext uri="{FF2B5EF4-FFF2-40B4-BE49-F238E27FC236}">
                <a16:creationId xmlns:a16="http://schemas.microsoft.com/office/drawing/2014/main" id="{7FCC80BC-73F5-449D-848A-9405EA6B615B}"/>
              </a:ext>
            </a:extLst>
          </p:cNvPr>
          <p:cNvPicPr>
            <a:picLocks noChangeAspect="1"/>
          </p:cNvPicPr>
          <p:nvPr/>
        </p:nvPicPr>
        <p:blipFill>
          <a:blip r:embed="rId11"/>
          <a:stretch>
            <a:fillRect/>
          </a:stretch>
        </p:blipFill>
        <p:spPr>
          <a:xfrm>
            <a:off x="4269632" y="3759717"/>
            <a:ext cx="3287553" cy="1984420"/>
          </a:xfrm>
          <a:prstGeom prst="rect">
            <a:avLst/>
          </a:prstGeom>
        </p:spPr>
      </p:pic>
    </p:spTree>
    <p:extLst>
      <p:ext uri="{BB962C8B-B14F-4D97-AF65-F5344CB8AC3E}">
        <p14:creationId xmlns:p14="http://schemas.microsoft.com/office/powerpoint/2010/main" val="7459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12.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社会保障費の増大</a:t>
            </a:r>
            <a:endParaRPr lang="ja-JP" altLang="en-US" sz="3200" b="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A9292D54-EAD0-4EB6-94C9-6EC55911893F}"/>
              </a:ext>
            </a:extLst>
          </p:cNvPr>
          <p:cNvPicPr>
            <a:picLocks noChangeAspect="1"/>
          </p:cNvPicPr>
          <p:nvPr/>
        </p:nvPicPr>
        <p:blipFill>
          <a:blip r:embed="rId3"/>
          <a:stretch>
            <a:fillRect/>
          </a:stretch>
        </p:blipFill>
        <p:spPr>
          <a:xfrm>
            <a:off x="683568" y="1556792"/>
            <a:ext cx="8114132" cy="4608512"/>
          </a:xfrm>
          <a:prstGeom prst="rect">
            <a:avLst/>
          </a:prstGeom>
        </p:spPr>
      </p:pic>
    </p:spTree>
    <p:extLst>
      <p:ext uri="{BB962C8B-B14F-4D97-AF65-F5344CB8AC3E}">
        <p14:creationId xmlns:p14="http://schemas.microsoft.com/office/powerpoint/2010/main" val="2691111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ormAutofit/>
          </a:bodyPr>
          <a:lstStyle/>
          <a:p>
            <a:pPr>
              <a:lnSpc>
                <a:spcPct val="150000"/>
              </a:lnSpc>
            </a:pPr>
            <a:r>
              <a:rPr kumimoji="1" lang="ja-JP" altLang="en-US" sz="3600" dirty="0">
                <a:latin typeface="メイリオ" panose="020B0604030504040204" pitchFamily="50" charset="-128"/>
                <a:ea typeface="メイリオ" panose="020B0604030504040204" pitchFamily="50" charset="-128"/>
              </a:rPr>
              <a:t>少子・高齢化が進むと</a:t>
            </a:r>
          </a:p>
        </p:txBody>
      </p:sp>
      <p:pic>
        <p:nvPicPr>
          <p:cNvPr id="1028" name="Picture 4" descr="矢印・右">
            <a:extLst>
              <a:ext uri="{FF2B5EF4-FFF2-40B4-BE49-F238E27FC236}">
                <a16:creationId xmlns:a16="http://schemas.microsoft.com/office/drawing/2014/main" id="{2B53EE99-632F-4095-9591-A514FF1AC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209" y="3415568"/>
            <a:ext cx="928688" cy="885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矢印・右">
            <a:extLst>
              <a:ext uri="{FF2B5EF4-FFF2-40B4-BE49-F238E27FC236}">
                <a16:creationId xmlns:a16="http://schemas.microsoft.com/office/drawing/2014/main" id="{95AEEFE8-3358-463B-9737-DEC335366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277" y="3415568"/>
            <a:ext cx="928688" cy="8858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a:extLst>
              <a:ext uri="{FF2B5EF4-FFF2-40B4-BE49-F238E27FC236}">
                <a16:creationId xmlns:a16="http://schemas.microsoft.com/office/drawing/2014/main" id="{2965EF05-14CB-4FB1-85E3-61F5F2830D56}"/>
              </a:ext>
            </a:extLst>
          </p:cNvPr>
          <p:cNvCxnSpPr>
            <a:cxnSpLocks/>
          </p:cNvCxnSpPr>
          <p:nvPr/>
        </p:nvCxnSpPr>
        <p:spPr>
          <a:xfrm>
            <a:off x="570554" y="4182230"/>
            <a:ext cx="1801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718C241E-8969-4B92-8A0F-E0E320423C35}"/>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68471" y="3330251"/>
            <a:ext cx="405802" cy="777786"/>
          </a:xfrm>
          <a:prstGeom prst="rect">
            <a:avLst/>
          </a:prstGeom>
        </p:spPr>
      </p:pic>
      <p:pic>
        <p:nvPicPr>
          <p:cNvPr id="9" name="図 8">
            <a:extLst>
              <a:ext uri="{FF2B5EF4-FFF2-40B4-BE49-F238E27FC236}">
                <a16:creationId xmlns:a16="http://schemas.microsoft.com/office/drawing/2014/main" id="{0850AC38-DFC5-4552-80D3-BC44FAC3E16A}"/>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53352" y="4301394"/>
            <a:ext cx="584856" cy="952204"/>
          </a:xfrm>
          <a:prstGeom prst="rect">
            <a:avLst/>
          </a:prstGeom>
        </p:spPr>
      </p:pic>
      <p:pic>
        <p:nvPicPr>
          <p:cNvPr id="13" name="図 12">
            <a:extLst>
              <a:ext uri="{FF2B5EF4-FFF2-40B4-BE49-F238E27FC236}">
                <a16:creationId xmlns:a16="http://schemas.microsoft.com/office/drawing/2014/main" id="{E1B91D3B-F532-4009-B14C-9BB127F5B9C7}"/>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29909" y="4301394"/>
            <a:ext cx="584856" cy="952204"/>
          </a:xfrm>
          <a:prstGeom prst="rect">
            <a:avLst/>
          </a:prstGeom>
        </p:spPr>
      </p:pic>
      <p:cxnSp>
        <p:nvCxnSpPr>
          <p:cNvPr id="14" name="直線コネクタ 13">
            <a:extLst>
              <a:ext uri="{FF2B5EF4-FFF2-40B4-BE49-F238E27FC236}">
                <a16:creationId xmlns:a16="http://schemas.microsoft.com/office/drawing/2014/main" id="{3ED5F927-D977-4CFB-8856-DD579908D179}"/>
              </a:ext>
            </a:extLst>
          </p:cNvPr>
          <p:cNvCxnSpPr/>
          <p:nvPr/>
        </p:nvCxnSpPr>
        <p:spPr>
          <a:xfrm>
            <a:off x="3192299" y="4182230"/>
            <a:ext cx="1322688"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C999B692-92E2-4AD6-9DED-1D64F1D72E3C}"/>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50741" y="3330251"/>
            <a:ext cx="405802" cy="777786"/>
          </a:xfrm>
          <a:prstGeom prst="rect">
            <a:avLst/>
          </a:prstGeom>
        </p:spPr>
      </p:pic>
      <p:grpSp>
        <p:nvGrpSpPr>
          <p:cNvPr id="26" name="グループ化 25">
            <a:extLst>
              <a:ext uri="{FF2B5EF4-FFF2-40B4-BE49-F238E27FC236}">
                <a16:creationId xmlns:a16="http://schemas.microsoft.com/office/drawing/2014/main" id="{678EF94F-4B2F-4AA4-AC73-C98381A981A9}"/>
              </a:ext>
            </a:extLst>
          </p:cNvPr>
          <p:cNvGrpSpPr/>
          <p:nvPr/>
        </p:nvGrpSpPr>
        <p:grpSpPr>
          <a:xfrm>
            <a:off x="3268786" y="4301394"/>
            <a:ext cx="1160805" cy="952204"/>
            <a:chOff x="4358381" y="4592191"/>
            <a:chExt cx="1547740" cy="1269605"/>
          </a:xfrm>
        </p:grpSpPr>
        <p:pic>
          <p:nvPicPr>
            <p:cNvPr id="16" name="図 15">
              <a:extLst>
                <a:ext uri="{FF2B5EF4-FFF2-40B4-BE49-F238E27FC236}">
                  <a16:creationId xmlns:a16="http://schemas.microsoft.com/office/drawing/2014/main" id="{2D4B9416-D5F1-44E4-B6DA-84429590B9F4}"/>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58381" y="4592191"/>
              <a:ext cx="779808" cy="1269605"/>
            </a:xfrm>
            <a:prstGeom prst="rect">
              <a:avLst/>
            </a:prstGeom>
          </p:spPr>
        </p:pic>
        <p:pic>
          <p:nvPicPr>
            <p:cNvPr id="17" name="図 16">
              <a:extLst>
                <a:ext uri="{FF2B5EF4-FFF2-40B4-BE49-F238E27FC236}">
                  <a16:creationId xmlns:a16="http://schemas.microsoft.com/office/drawing/2014/main" id="{7C146187-489E-4D51-B149-CDE04A510729}"/>
                </a:ext>
              </a:extLst>
            </p:cNvPr>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r="9171"/>
            <a:stretch/>
          </p:blipFill>
          <p:spPr>
            <a:xfrm>
              <a:off x="5197830" y="4592191"/>
              <a:ext cx="708291" cy="1269605"/>
            </a:xfrm>
            <a:prstGeom prst="rect">
              <a:avLst/>
            </a:prstGeom>
          </p:spPr>
        </p:pic>
      </p:grpSp>
      <p:cxnSp>
        <p:nvCxnSpPr>
          <p:cNvPr id="18" name="直線コネクタ 17">
            <a:extLst>
              <a:ext uri="{FF2B5EF4-FFF2-40B4-BE49-F238E27FC236}">
                <a16:creationId xmlns:a16="http://schemas.microsoft.com/office/drawing/2014/main" id="{0B2AE6C0-6D8F-4126-98E7-3C385024628B}"/>
              </a:ext>
            </a:extLst>
          </p:cNvPr>
          <p:cNvCxnSpPr/>
          <p:nvPr/>
        </p:nvCxnSpPr>
        <p:spPr>
          <a:xfrm>
            <a:off x="5676918" y="4182230"/>
            <a:ext cx="1322688"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2FB7B782-770B-4BE7-8776-A30946649C9E}"/>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35360" y="3330251"/>
            <a:ext cx="405802" cy="777786"/>
          </a:xfrm>
          <a:prstGeom prst="rect">
            <a:avLst/>
          </a:prstGeom>
        </p:spPr>
      </p:pic>
      <p:grpSp>
        <p:nvGrpSpPr>
          <p:cNvPr id="7" name="グループ化 6">
            <a:extLst>
              <a:ext uri="{FF2B5EF4-FFF2-40B4-BE49-F238E27FC236}">
                <a16:creationId xmlns:a16="http://schemas.microsoft.com/office/drawing/2014/main" id="{DCAF5890-3EC4-4632-9C29-9A4FD03CEB25}"/>
              </a:ext>
            </a:extLst>
          </p:cNvPr>
          <p:cNvGrpSpPr/>
          <p:nvPr/>
        </p:nvGrpSpPr>
        <p:grpSpPr>
          <a:xfrm>
            <a:off x="5900144" y="4301394"/>
            <a:ext cx="879740" cy="952204"/>
            <a:chOff x="7671207" y="4592191"/>
            <a:chExt cx="1172986" cy="1269605"/>
          </a:xfrm>
        </p:grpSpPr>
        <p:pic>
          <p:nvPicPr>
            <p:cNvPr id="20" name="図 19">
              <a:extLst>
                <a:ext uri="{FF2B5EF4-FFF2-40B4-BE49-F238E27FC236}">
                  <a16:creationId xmlns:a16="http://schemas.microsoft.com/office/drawing/2014/main" id="{18F033B6-DC5C-4DB8-A2E6-8107E5ACCE63}"/>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71207" y="4592191"/>
              <a:ext cx="779808" cy="1269605"/>
            </a:xfrm>
            <a:prstGeom prst="rect">
              <a:avLst/>
            </a:prstGeom>
          </p:spPr>
        </p:pic>
        <p:pic>
          <p:nvPicPr>
            <p:cNvPr id="21" name="図 20">
              <a:extLst>
                <a:ext uri="{FF2B5EF4-FFF2-40B4-BE49-F238E27FC236}">
                  <a16:creationId xmlns:a16="http://schemas.microsoft.com/office/drawing/2014/main" id="{5D1B0D86-1203-47DD-8F12-E572E886C718}"/>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r="57228"/>
            <a:stretch/>
          </p:blipFill>
          <p:spPr>
            <a:xfrm>
              <a:off x="8510656" y="4592191"/>
              <a:ext cx="333537" cy="1269605"/>
            </a:xfrm>
            <a:prstGeom prst="rect">
              <a:avLst/>
            </a:prstGeom>
          </p:spPr>
        </p:pic>
      </p:grpSp>
      <p:pic>
        <p:nvPicPr>
          <p:cNvPr id="22" name="図 21">
            <a:extLst>
              <a:ext uri="{FF2B5EF4-FFF2-40B4-BE49-F238E27FC236}">
                <a16:creationId xmlns:a16="http://schemas.microsoft.com/office/drawing/2014/main" id="{3BCFF7FF-3F34-486D-A6D5-1CBBF0DB716D}"/>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0554" y="4301394"/>
            <a:ext cx="584856" cy="952204"/>
          </a:xfrm>
          <a:prstGeom prst="rect">
            <a:avLst/>
          </a:prstGeom>
        </p:spPr>
      </p:pic>
      <p:pic>
        <p:nvPicPr>
          <p:cNvPr id="23" name="図 22">
            <a:extLst>
              <a:ext uri="{FF2B5EF4-FFF2-40B4-BE49-F238E27FC236}">
                <a16:creationId xmlns:a16="http://schemas.microsoft.com/office/drawing/2014/main" id="{62C25CB7-952D-4919-BA07-7AF947F1107B}"/>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r="45927"/>
          <a:stretch/>
        </p:blipFill>
        <p:spPr>
          <a:xfrm>
            <a:off x="1957129" y="4301394"/>
            <a:ext cx="316249" cy="952204"/>
          </a:xfrm>
          <a:prstGeom prst="rect">
            <a:avLst/>
          </a:prstGeom>
        </p:spPr>
      </p:pic>
      <p:sp>
        <p:nvSpPr>
          <p:cNvPr id="24" name="テキスト ボックス 23">
            <a:extLst>
              <a:ext uri="{FF2B5EF4-FFF2-40B4-BE49-F238E27FC236}">
                <a16:creationId xmlns:a16="http://schemas.microsoft.com/office/drawing/2014/main" id="{69DE6902-B90A-4EDA-A7AA-BC4E4916964C}"/>
              </a:ext>
            </a:extLst>
          </p:cNvPr>
          <p:cNvSpPr txBox="1"/>
          <p:nvPr/>
        </p:nvSpPr>
        <p:spPr>
          <a:xfrm>
            <a:off x="716767"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3.6</a:t>
            </a:r>
            <a:r>
              <a:rPr lang="ja-JP" altLang="en-US" sz="1800" b="1" dirty="0">
                <a:latin typeface="BIZ UDPゴシック" panose="020B0400000000000000" pitchFamily="50" charset="-128"/>
                <a:ea typeface="BIZ UDPゴシック" panose="020B0400000000000000" pitchFamily="50" charset="-128"/>
              </a:rPr>
              <a:t>人</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28" name="テキスト ボックス 27">
            <a:extLst>
              <a:ext uri="{FF2B5EF4-FFF2-40B4-BE49-F238E27FC236}">
                <a16:creationId xmlns:a16="http://schemas.microsoft.com/office/drawing/2014/main" id="{25B8EE50-CCB2-414E-8B04-49A24E2849B2}"/>
              </a:ext>
            </a:extLst>
          </p:cNvPr>
          <p:cNvSpPr txBox="1"/>
          <p:nvPr/>
        </p:nvSpPr>
        <p:spPr>
          <a:xfrm>
            <a:off x="3312999"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1.9</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29" name="テキスト ボックス 28">
            <a:extLst>
              <a:ext uri="{FF2B5EF4-FFF2-40B4-BE49-F238E27FC236}">
                <a16:creationId xmlns:a16="http://schemas.microsoft.com/office/drawing/2014/main" id="{1545EEF4-D064-4454-A79B-895EE49EA85C}"/>
              </a:ext>
            </a:extLst>
          </p:cNvPr>
          <p:cNvSpPr txBox="1"/>
          <p:nvPr/>
        </p:nvSpPr>
        <p:spPr>
          <a:xfrm>
            <a:off x="5736505"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1.3</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32" name="テキスト ボックス 31">
            <a:extLst>
              <a:ext uri="{FF2B5EF4-FFF2-40B4-BE49-F238E27FC236}">
                <a16:creationId xmlns:a16="http://schemas.microsoft.com/office/drawing/2014/main" id="{6208C2E2-73BD-47DE-A294-C30142AA31A9}"/>
              </a:ext>
            </a:extLst>
          </p:cNvPr>
          <p:cNvSpPr txBox="1"/>
          <p:nvPr/>
        </p:nvSpPr>
        <p:spPr>
          <a:xfrm>
            <a:off x="513866" y="2941805"/>
            <a:ext cx="1509209" cy="369332"/>
          </a:xfrm>
          <a:prstGeom prst="rect">
            <a:avLst/>
          </a:prstGeom>
          <a:noFill/>
        </p:spPr>
        <p:txBody>
          <a:bodyPr wrap="square" rtlCol="0">
            <a:spAutoFit/>
          </a:bodyPr>
          <a:lstStyle/>
          <a:p>
            <a:r>
              <a:rPr lang="en-US" altLang="ja-JP" sz="1800" b="1" dirty="0">
                <a:solidFill>
                  <a:srgbClr val="C00000"/>
                </a:solidFill>
                <a:latin typeface="Arial Black" panose="020B0A04020102020204" pitchFamily="34" charset="0"/>
                <a:ea typeface="BIZ UDPゴシック" panose="020B0400000000000000" pitchFamily="50" charset="-128"/>
              </a:rPr>
              <a:t>2000</a:t>
            </a:r>
            <a:r>
              <a:rPr lang="ja-JP" altLang="en-US" sz="1800" b="1" dirty="0">
                <a:solidFill>
                  <a:srgbClr val="C00000"/>
                </a:solidFill>
                <a:latin typeface="Arial Black" panose="020B0A04020102020204" pitchFamily="34" charset="0"/>
                <a:ea typeface="BIZ UDPゴシック" panose="020B0400000000000000" pitchFamily="50" charset="-128"/>
              </a:rPr>
              <a:t>年</a:t>
            </a:r>
          </a:p>
        </p:txBody>
      </p:sp>
      <p:sp>
        <p:nvSpPr>
          <p:cNvPr id="33" name="テキスト ボックス 32">
            <a:extLst>
              <a:ext uri="{FF2B5EF4-FFF2-40B4-BE49-F238E27FC236}">
                <a16:creationId xmlns:a16="http://schemas.microsoft.com/office/drawing/2014/main" id="{CD63D719-F5B5-4017-9B7A-7DE7049E7FA7}"/>
              </a:ext>
            </a:extLst>
          </p:cNvPr>
          <p:cNvSpPr txBox="1"/>
          <p:nvPr/>
        </p:nvSpPr>
        <p:spPr>
          <a:xfrm>
            <a:off x="3133397" y="2941805"/>
            <a:ext cx="1509209" cy="369332"/>
          </a:xfrm>
          <a:prstGeom prst="rect">
            <a:avLst/>
          </a:prstGeom>
          <a:noFill/>
        </p:spPr>
        <p:txBody>
          <a:bodyPr wrap="square" rtlCol="0">
            <a:spAutoFit/>
          </a:bodyPr>
          <a:lstStyle/>
          <a:p>
            <a:r>
              <a:rPr lang="en-US" altLang="ja-JP" sz="1800" b="1" dirty="0">
                <a:solidFill>
                  <a:srgbClr val="C00000"/>
                </a:solidFill>
                <a:latin typeface="Arial Black" panose="020B0A04020102020204" pitchFamily="34" charset="0"/>
                <a:ea typeface="BIZ UDPゴシック" panose="020B0400000000000000" pitchFamily="50" charset="-128"/>
              </a:rPr>
              <a:t>2024</a:t>
            </a:r>
            <a:r>
              <a:rPr lang="ja-JP" altLang="en-US" sz="1800" b="1" dirty="0">
                <a:solidFill>
                  <a:srgbClr val="C00000"/>
                </a:solidFill>
                <a:latin typeface="Arial Black" panose="020B0A04020102020204" pitchFamily="34" charset="0"/>
                <a:ea typeface="BIZ UDPゴシック" panose="020B0400000000000000" pitchFamily="50" charset="-128"/>
              </a:rPr>
              <a:t>年</a:t>
            </a:r>
          </a:p>
        </p:txBody>
      </p:sp>
      <p:sp>
        <p:nvSpPr>
          <p:cNvPr id="34" name="テキスト ボックス 33">
            <a:extLst>
              <a:ext uri="{FF2B5EF4-FFF2-40B4-BE49-F238E27FC236}">
                <a16:creationId xmlns:a16="http://schemas.microsoft.com/office/drawing/2014/main" id="{A4CC052E-3F23-4200-BC07-62F15B33D796}"/>
              </a:ext>
            </a:extLst>
          </p:cNvPr>
          <p:cNvSpPr txBox="1"/>
          <p:nvPr/>
        </p:nvSpPr>
        <p:spPr>
          <a:xfrm>
            <a:off x="5595532" y="2941805"/>
            <a:ext cx="1509209" cy="369332"/>
          </a:xfrm>
          <a:prstGeom prst="rect">
            <a:avLst/>
          </a:prstGeom>
          <a:noFill/>
        </p:spPr>
        <p:txBody>
          <a:bodyPr wrap="square" rtlCol="0">
            <a:spAutoFit/>
          </a:bodyPr>
          <a:lstStyle/>
          <a:p>
            <a:r>
              <a:rPr lang="en-US" altLang="ja-JP" sz="1800" b="1" dirty="0">
                <a:solidFill>
                  <a:srgbClr val="C00000"/>
                </a:solidFill>
                <a:latin typeface="Arial Black" panose="020B0A04020102020204" pitchFamily="34" charset="0"/>
                <a:ea typeface="BIZ UDPゴシック" panose="020B0400000000000000" pitchFamily="50" charset="-128"/>
              </a:rPr>
              <a:t>2050</a:t>
            </a:r>
            <a:r>
              <a:rPr lang="ja-JP" altLang="en-US" sz="1800" b="1" dirty="0">
                <a:solidFill>
                  <a:srgbClr val="C00000"/>
                </a:solidFill>
                <a:latin typeface="Arial Black" panose="020B0A04020102020204" pitchFamily="34" charset="0"/>
                <a:ea typeface="BIZ UDPゴシック" panose="020B0400000000000000" pitchFamily="50" charset="-128"/>
              </a:rPr>
              <a:t>年</a:t>
            </a:r>
          </a:p>
        </p:txBody>
      </p:sp>
      <p:sp>
        <p:nvSpPr>
          <p:cNvPr id="30" name="四角形: 角を丸くする 29">
            <a:extLst>
              <a:ext uri="{FF2B5EF4-FFF2-40B4-BE49-F238E27FC236}">
                <a16:creationId xmlns:a16="http://schemas.microsoft.com/office/drawing/2014/main" id="{D4038B7D-A3A7-420C-8CFE-5F3A4790B341}"/>
              </a:ext>
            </a:extLst>
          </p:cNvPr>
          <p:cNvSpPr/>
          <p:nvPr/>
        </p:nvSpPr>
        <p:spPr>
          <a:xfrm>
            <a:off x="5367412" y="2358443"/>
            <a:ext cx="1721592" cy="4403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100" dirty="0">
                <a:latin typeface="HGSｺﾞｼｯｸE" panose="020B0900000000000000" pitchFamily="50" charset="-128"/>
                <a:ea typeface="HGSｺﾞｼｯｸE" panose="020B0900000000000000" pitchFamily="50" charset="-128"/>
              </a:rPr>
              <a:t>私は </a:t>
            </a:r>
            <a:r>
              <a:rPr lang="en-US" altLang="ja-JP" sz="2100" dirty="0">
                <a:latin typeface="HGSｺﾞｼｯｸE" panose="020B0900000000000000" pitchFamily="50" charset="-128"/>
                <a:ea typeface="HGSｺﾞｼｯｸE" panose="020B0900000000000000" pitchFamily="50" charset="-128"/>
              </a:rPr>
              <a:t>  </a:t>
            </a:r>
            <a:r>
              <a:rPr lang="ja-JP" altLang="en-US" sz="2100" dirty="0">
                <a:latin typeface="HGSｺﾞｼｯｸE" panose="020B0900000000000000" pitchFamily="50" charset="-128"/>
                <a:ea typeface="HGSｺﾞｼｯｸE" panose="020B0900000000000000" pitchFamily="50" charset="-128"/>
              </a:rPr>
              <a:t>歳</a:t>
            </a:r>
          </a:p>
        </p:txBody>
      </p:sp>
      <p:sp>
        <p:nvSpPr>
          <p:cNvPr id="42" name="四角形: 角を丸くする 41">
            <a:extLst>
              <a:ext uri="{FF2B5EF4-FFF2-40B4-BE49-F238E27FC236}">
                <a16:creationId xmlns:a16="http://schemas.microsoft.com/office/drawing/2014/main" id="{53BAF2F4-B557-4326-81B2-6688D98F3437}"/>
              </a:ext>
            </a:extLst>
          </p:cNvPr>
          <p:cNvSpPr/>
          <p:nvPr/>
        </p:nvSpPr>
        <p:spPr>
          <a:xfrm>
            <a:off x="2887817" y="2371657"/>
            <a:ext cx="1721592" cy="4403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100" dirty="0">
                <a:latin typeface="HGSｺﾞｼｯｸE" panose="020B0900000000000000" pitchFamily="50" charset="-128"/>
                <a:ea typeface="HGSｺﾞｼｯｸE" panose="020B0900000000000000" pitchFamily="50" charset="-128"/>
              </a:rPr>
              <a:t>私は </a:t>
            </a:r>
            <a:r>
              <a:rPr lang="en-US" altLang="ja-JP" sz="2100" dirty="0">
                <a:latin typeface="HGSｺﾞｼｯｸE" panose="020B0900000000000000" pitchFamily="50" charset="-128"/>
                <a:ea typeface="HGSｺﾞｼｯｸE" panose="020B0900000000000000" pitchFamily="50" charset="-128"/>
              </a:rPr>
              <a:t> </a:t>
            </a:r>
            <a:r>
              <a:rPr lang="ja-JP" altLang="en-US" sz="2100" dirty="0">
                <a:latin typeface="HGSｺﾞｼｯｸE" panose="020B0900000000000000" pitchFamily="50" charset="-128"/>
                <a:ea typeface="HGSｺﾞｼｯｸE" panose="020B0900000000000000" pitchFamily="50" charset="-128"/>
              </a:rPr>
              <a:t>歳</a:t>
            </a:r>
          </a:p>
        </p:txBody>
      </p:sp>
      <p:pic>
        <p:nvPicPr>
          <p:cNvPr id="4" name="図 3">
            <a:extLst>
              <a:ext uri="{FF2B5EF4-FFF2-40B4-BE49-F238E27FC236}">
                <a16:creationId xmlns:a16="http://schemas.microsoft.com/office/drawing/2014/main" id="{49E138FE-3E7D-4F8C-9955-948D98153911}"/>
              </a:ext>
            </a:extLst>
          </p:cNvPr>
          <p:cNvPicPr>
            <a:picLocks noChangeAspect="1"/>
          </p:cNvPicPr>
          <p:nvPr/>
        </p:nvPicPr>
        <p:blipFill>
          <a:blip r:embed="rId7"/>
          <a:stretch>
            <a:fillRect/>
          </a:stretch>
        </p:blipFill>
        <p:spPr>
          <a:xfrm>
            <a:off x="57944" y="4817031"/>
            <a:ext cx="1362574" cy="370364"/>
          </a:xfrm>
          <a:prstGeom prst="rect">
            <a:avLst/>
          </a:prstGeom>
        </p:spPr>
      </p:pic>
      <p:grpSp>
        <p:nvGrpSpPr>
          <p:cNvPr id="25" name="グループ化 24">
            <a:extLst>
              <a:ext uri="{FF2B5EF4-FFF2-40B4-BE49-F238E27FC236}">
                <a16:creationId xmlns:a16="http://schemas.microsoft.com/office/drawing/2014/main" id="{DE32DEA9-8D6C-4462-8343-736B5E941863}"/>
              </a:ext>
            </a:extLst>
          </p:cNvPr>
          <p:cNvGrpSpPr/>
          <p:nvPr/>
        </p:nvGrpSpPr>
        <p:grpSpPr>
          <a:xfrm>
            <a:off x="6697850" y="2134065"/>
            <a:ext cx="2472363" cy="3747742"/>
            <a:chOff x="8930466" y="1702420"/>
            <a:chExt cx="3296484" cy="4996989"/>
          </a:xfrm>
        </p:grpSpPr>
        <p:grpSp>
          <p:nvGrpSpPr>
            <p:cNvPr id="12" name="グループ化 11">
              <a:extLst>
                <a:ext uri="{FF2B5EF4-FFF2-40B4-BE49-F238E27FC236}">
                  <a16:creationId xmlns:a16="http://schemas.microsoft.com/office/drawing/2014/main" id="{CDEBC60F-ADA8-45E3-BF0E-F9C51D941674}"/>
                </a:ext>
              </a:extLst>
            </p:cNvPr>
            <p:cNvGrpSpPr/>
            <p:nvPr/>
          </p:nvGrpSpPr>
          <p:grpSpPr>
            <a:xfrm>
              <a:off x="8930466" y="1702420"/>
              <a:ext cx="3296484" cy="3033132"/>
              <a:chOff x="8930466" y="1702420"/>
              <a:chExt cx="3296484" cy="3033132"/>
            </a:xfrm>
          </p:grpSpPr>
          <p:pic>
            <p:nvPicPr>
              <p:cNvPr id="1030" name="Picture 6" descr="https://3.bp.blogspot.com/-LScfQuJRjeM/UZoVdyFXvJI/AAAAAAAATik/naucySgo6j8/s800/fukidashi01.png">
                <a:extLst>
                  <a:ext uri="{FF2B5EF4-FFF2-40B4-BE49-F238E27FC236}">
                    <a16:creationId xmlns:a16="http://schemas.microsoft.com/office/drawing/2014/main" id="{2D29066F-9E90-4435-9B8D-76DC344504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99882">
                <a:off x="8930466" y="1702420"/>
                <a:ext cx="3175715" cy="3033132"/>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C27F905B-6924-4D20-89D4-DC9119FD95FE}"/>
                  </a:ext>
                </a:extLst>
              </p:cNvPr>
              <p:cNvPicPr>
                <a:picLocks noChangeAspect="1"/>
              </p:cNvPicPr>
              <p:nvPr/>
            </p:nvPicPr>
            <p:blipFill>
              <a:blip r:embed="rId9"/>
              <a:stretch>
                <a:fillRect/>
              </a:stretch>
            </p:blipFill>
            <p:spPr>
              <a:xfrm>
                <a:off x="9459126" y="2457779"/>
                <a:ext cx="2767824" cy="1390008"/>
              </a:xfrm>
              <a:prstGeom prst="rect">
                <a:avLst/>
              </a:prstGeom>
            </p:spPr>
          </p:pic>
        </p:grpSp>
        <p:pic>
          <p:nvPicPr>
            <p:cNvPr id="36" name="Picture 6" descr="http://2.bp.blogspot.com/-g7e7eo3AIH8/WIWLc72z73I/AAAAAAABBR4/yxUpQGcCf_oMRj_kZp873qVWcdSDDosqQCLcB/s800/nenkin_kataguruma.png">
              <a:extLst>
                <a:ext uri="{FF2B5EF4-FFF2-40B4-BE49-F238E27FC236}">
                  <a16:creationId xmlns:a16="http://schemas.microsoft.com/office/drawing/2014/main" id="{A0A6FE0E-3579-4FD1-9CE4-E872E6B5B26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07561" y="3754577"/>
              <a:ext cx="2223348" cy="29448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81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国民負担の国際比較</a:t>
            </a:r>
            <a:endParaRPr lang="ja-JP" altLang="en-US" sz="3200" b="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9DA48BBE-9F83-443F-919B-8D1595EA361A}"/>
              </a:ext>
            </a:extLst>
          </p:cNvPr>
          <p:cNvPicPr>
            <a:picLocks noChangeAspect="1"/>
          </p:cNvPicPr>
          <p:nvPr/>
        </p:nvPicPr>
        <p:blipFill rotWithShape="1">
          <a:blip r:embed="rId3"/>
          <a:srcRect r="3746"/>
          <a:stretch/>
        </p:blipFill>
        <p:spPr>
          <a:xfrm>
            <a:off x="285724" y="1196752"/>
            <a:ext cx="8568952" cy="5328592"/>
          </a:xfrm>
          <a:prstGeom prst="rect">
            <a:avLst/>
          </a:prstGeom>
        </p:spPr>
      </p:pic>
    </p:spTree>
    <p:extLst>
      <p:ext uri="{BB962C8B-B14F-4D97-AF65-F5344CB8AC3E}">
        <p14:creationId xmlns:p14="http://schemas.microsoft.com/office/powerpoint/2010/main" val="402312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28625" y="3462338"/>
            <a:ext cx="8358188" cy="3062287"/>
          </a:xfrm>
          <a:prstGeom prst="roundRect">
            <a:avLst>
              <a:gd name="adj" fmla="val 10942"/>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0246" name="Rectangle 3"/>
          <p:cNvSpPr>
            <a:spLocks noGrp="1" noChangeArrowheads="1"/>
          </p:cNvSpPr>
          <p:nvPr>
            <p:ph idx="1"/>
          </p:nvPr>
        </p:nvSpPr>
        <p:spPr>
          <a:xfrm>
            <a:off x="263525" y="1124744"/>
            <a:ext cx="8599488" cy="2251075"/>
          </a:xfrm>
        </p:spPr>
        <p:txBody>
          <a:bodyPr rtlCol="0">
            <a:noAutofit/>
          </a:bodyPr>
          <a:lstStyle/>
          <a:p>
            <a:pPr marL="0" indent="360000" eaLnBrk="1" fontAlgn="auto" hangingPunct="1">
              <a:lnSpc>
                <a:spcPts val="3800"/>
              </a:lnSpc>
              <a:spcBef>
                <a:spcPct val="0"/>
              </a:spcBef>
              <a:spcAft>
                <a:spcPts val="0"/>
              </a:spcAft>
              <a:buClr>
                <a:schemeClr val="accent3"/>
              </a:buClr>
              <a:buFont typeface="Arial" pitchFamily="34" charset="0"/>
              <a:buNone/>
              <a:defRPr/>
            </a:pPr>
            <a:r>
              <a:rPr lang="ja-JP" altLang="en-US" sz="3000" b="1" dirty="0">
                <a:latin typeface="HG丸ｺﾞｼｯｸM-PRO" pitchFamily="50" charset="-128"/>
                <a:ea typeface="HG丸ｺﾞｼｯｸM-PRO" pitchFamily="50" charset="-128"/>
              </a:rPr>
              <a:t>学校に来る途中で</a:t>
            </a:r>
            <a:r>
              <a:rPr lang="en-US" altLang="ja-JP" sz="3000" b="1" dirty="0">
                <a:latin typeface="HG丸ｺﾞｼｯｸM-PRO" pitchFamily="50" charset="-128"/>
                <a:ea typeface="HG丸ｺﾞｼｯｸM-PRO" pitchFamily="50" charset="-128"/>
              </a:rPr>
              <a:t>1</a:t>
            </a:r>
            <a:r>
              <a:rPr lang="ja-JP" altLang="en-US" sz="3000" b="1" dirty="0">
                <a:latin typeface="HG丸ｺﾞｼｯｸM-PRO" pitchFamily="50" charset="-128"/>
                <a:ea typeface="HG丸ｺﾞｼｯｸM-PRO" pitchFamily="50" charset="-128"/>
              </a:rPr>
              <a:t>億円入りのスーツケースを拾いました。</a:t>
            </a:r>
          </a:p>
          <a:p>
            <a:pPr marL="0" indent="360000" eaLnBrk="1" fontAlgn="auto" hangingPunct="1">
              <a:lnSpc>
                <a:spcPts val="3800"/>
              </a:lnSpc>
              <a:spcBef>
                <a:spcPct val="0"/>
              </a:spcBef>
              <a:spcAft>
                <a:spcPts val="0"/>
              </a:spcAft>
              <a:buClr>
                <a:schemeClr val="accent3"/>
              </a:buClr>
              <a:buFontTx/>
              <a:buNone/>
              <a:defRPr/>
            </a:pPr>
            <a:r>
              <a:rPr lang="ja-JP" altLang="en-US" sz="3000" b="1" spc="100" dirty="0">
                <a:latin typeface="HG丸ｺﾞｼｯｸM-PRO" pitchFamily="50" charset="-128"/>
                <a:ea typeface="HG丸ｺﾞｼｯｸM-PRO" pitchFamily="50" charset="-128"/>
              </a:rPr>
              <a:t>落とし主不明でその後警察からこの１億円をもらったとき、税金はかかるでしょうか。</a:t>
            </a:r>
            <a:endParaRPr lang="ja-JP" altLang="ja-JP" sz="3000" b="1" spc="100" dirty="0">
              <a:latin typeface="HG丸ｺﾞｼｯｸM-PRO" pitchFamily="50" charset="-128"/>
              <a:ea typeface="HG丸ｺﾞｼｯｸM-PRO" pitchFamily="50" charset="-128"/>
            </a:endParaRPr>
          </a:p>
        </p:txBody>
      </p:sp>
      <p:sp>
        <p:nvSpPr>
          <p:cNvPr id="8" name="テキスト ボックス 7"/>
          <p:cNvSpPr txBox="1">
            <a:spLocks noChangeArrowheads="1"/>
          </p:cNvSpPr>
          <p:nvPr/>
        </p:nvSpPr>
        <p:spPr bwMode="auto">
          <a:xfrm>
            <a:off x="1810558" y="4495034"/>
            <a:ext cx="5500688" cy="1887696"/>
          </a:xfrm>
          <a:prstGeom prst="rect">
            <a:avLst/>
          </a:prstGeom>
          <a:noFill/>
          <a:ln w="9525">
            <a:noFill/>
            <a:miter lim="800000"/>
            <a:headEnd/>
            <a:tailEnd/>
          </a:ln>
        </p:spPr>
        <p:txBody>
          <a:bodyPr>
            <a:spAutoFit/>
          </a:bodyPr>
          <a:lstStyle/>
          <a:p>
            <a:pPr algn="ctr" eaLnBrk="1" hangingPunct="1">
              <a:lnSpc>
                <a:spcPts val="7000"/>
              </a:lnSpc>
              <a:defRPr/>
            </a:pP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税金がかかる</a:t>
            </a:r>
          </a:p>
          <a:p>
            <a:pPr algn="ctr" eaLnBrk="1" hangingPunct="1">
              <a:lnSpc>
                <a:spcPts val="7000"/>
              </a:lnSpc>
              <a:defRPr/>
            </a:pP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（所得税）</a:t>
            </a:r>
            <a:endParaRPr lang="en-US" altLang="ja-JP"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2" name="正方形/長方形 11"/>
          <p:cNvSpPr/>
          <p:nvPr/>
        </p:nvSpPr>
        <p:spPr>
          <a:xfrm>
            <a:off x="542774" y="3501008"/>
            <a:ext cx="2376264" cy="7920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5400" b="1" dirty="0">
                <a:ln w="6350">
                  <a:solidFill>
                    <a:schemeClr val="bg1"/>
                  </a:solidFill>
                </a:ln>
                <a:solidFill>
                  <a:srgbClr val="FF0000"/>
                </a:solidFill>
                <a:effectLst>
                  <a:outerShdw blurRad="50800" dist="38100" dir="2700000" algn="tl" rotWithShape="0">
                    <a:prstClr val="black">
                      <a:alpha val="40000"/>
                    </a:prstClr>
                  </a:outerShdw>
                </a:effectLst>
                <a:latin typeface="HGPｺﾞｼｯｸE" pitchFamily="50" charset="-128"/>
                <a:ea typeface="HGPｺﾞｼｯｸE" pitchFamily="50" charset="-128"/>
              </a:rPr>
              <a:t>正解</a:t>
            </a:r>
          </a:p>
        </p:txBody>
      </p:sp>
      <p:sp>
        <p:nvSpPr>
          <p:cNvPr id="11" name="タイトル 2"/>
          <p:cNvSpPr>
            <a:spLocks noGrp="1"/>
          </p:cNvSpPr>
          <p:nvPr>
            <p:ph type="title"/>
          </p:nvPr>
        </p:nvSpPr>
        <p:spPr>
          <a:xfrm>
            <a:off x="0" y="-14763"/>
            <a:ext cx="9140400" cy="972000"/>
          </a:xfrm>
          <a:solidFill>
            <a:srgbClr val="0070C0"/>
          </a:solidFill>
        </p:spPr>
        <p:txBody>
          <a:bodyPr anchor="ctr">
            <a:normAutofit/>
          </a:bodyPr>
          <a:lstStyle/>
          <a:p>
            <a:pPr algn="ctr">
              <a:lnSpc>
                <a:spcPts val="42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税金クイズ</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4227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nodeType="afterGroup">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5"/>
          <p:cNvSpPr>
            <a:spLocks noChangeArrowheads="1"/>
          </p:cNvSpPr>
          <p:nvPr/>
        </p:nvSpPr>
        <p:spPr bwMode="auto">
          <a:xfrm>
            <a:off x="3418693" y="3044299"/>
            <a:ext cx="54737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自ら考えることが大切</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lstStyle/>
          <a:p>
            <a:pPr>
              <a:lnSpc>
                <a:spcPct val="100000"/>
              </a:lnSpc>
            </a:pPr>
            <a:r>
              <a:rPr lang="ja-JP" altLang="en-US"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おわりに</a:t>
            </a:r>
            <a:endPar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29</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220003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775451" y="1340768"/>
            <a:ext cx="7612973" cy="2400657"/>
          </a:xfrm>
          <a:prstGeom prst="rect">
            <a:avLst/>
          </a:prstGeom>
          <a:noFill/>
          <a:ln w="9525">
            <a:noFill/>
            <a:miter lim="800000"/>
            <a:headEnd/>
            <a:tailEnd/>
          </a:ln>
        </p:spPr>
        <p:txBody>
          <a:bodyPr wrap="square">
            <a:spAutoFit/>
          </a:bodyPr>
          <a:lstStyle/>
          <a:p>
            <a:pPr eaLnBrk="1" hangingPunct="1">
              <a:lnSpc>
                <a:spcPts val="6000"/>
              </a:lnSpc>
              <a:defRPr/>
            </a:pPr>
            <a:r>
              <a:rPr lang="ja-JP" altLang="en-US" sz="4400" b="1" spc="350" dirty="0">
                <a:solidFill>
                  <a:schemeClr val="tx1">
                    <a:lumMod val="95000"/>
                    <a:lumOff val="5000"/>
                  </a:schemeClr>
                </a:solidFill>
                <a:latin typeface="メイリオ" panose="020B0604030504040204" pitchFamily="50" charset="-128"/>
                <a:ea typeface="メイリオ" panose="020B0604030504040204" pitchFamily="50" charset="-128"/>
              </a:rPr>
              <a:t>　税金に対して正しく理解し、国や社会の在り方を自ら考えることが大切です</a:t>
            </a:r>
            <a:r>
              <a:rPr lang="ja-JP" altLang="en-US" sz="4400" b="1"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8"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自ら考えることが大切</a:t>
            </a:r>
            <a:endParaRPr kumimoji="1" lang="ja-JP" altLang="en-US" sz="3200" b="0" dirty="0">
              <a:latin typeface="メイリオ" panose="020B0604030504040204" pitchFamily="50" charset="-128"/>
              <a:ea typeface="メイリオ" panose="020B0604030504040204" pitchFamily="50" charset="-128"/>
            </a:endParaRPr>
          </a:p>
        </p:txBody>
      </p:sp>
      <p:pic>
        <p:nvPicPr>
          <p:cNvPr id="10" name="図 9" descr="zaimu_Illus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982" y="3861048"/>
            <a:ext cx="3595910" cy="2426556"/>
          </a:xfrm>
          <a:prstGeom prst="rect">
            <a:avLst/>
          </a:prstGeom>
        </p:spPr>
      </p:pic>
    </p:spTree>
    <p:extLst>
      <p:ext uri="{BB962C8B-B14F-4D97-AF65-F5344CB8AC3E}">
        <p14:creationId xmlns:p14="http://schemas.microsoft.com/office/powerpoint/2010/main" val="509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28625" y="3462338"/>
            <a:ext cx="8358188" cy="3062287"/>
          </a:xfrm>
          <a:prstGeom prst="roundRect">
            <a:avLst>
              <a:gd name="adj" fmla="val 10942"/>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0246" name="Rectangle 3"/>
          <p:cNvSpPr>
            <a:spLocks noGrp="1" noChangeArrowheads="1"/>
          </p:cNvSpPr>
          <p:nvPr>
            <p:ph idx="1"/>
          </p:nvPr>
        </p:nvSpPr>
        <p:spPr>
          <a:xfrm>
            <a:off x="263525" y="1341438"/>
            <a:ext cx="8599488" cy="2251075"/>
          </a:xfrm>
        </p:spPr>
        <p:txBody>
          <a:bodyPr rtlCol="0">
            <a:noAutofit/>
          </a:bodyPr>
          <a:lstStyle/>
          <a:p>
            <a:pPr marL="72000" indent="360000" eaLnBrk="1" fontAlgn="auto" hangingPunct="1">
              <a:lnSpc>
                <a:spcPts val="4500"/>
              </a:lnSpc>
              <a:spcBef>
                <a:spcPct val="0"/>
              </a:spcBef>
              <a:spcAft>
                <a:spcPts val="0"/>
              </a:spcAft>
              <a:buClr>
                <a:schemeClr val="accent3"/>
              </a:buClr>
              <a:buFont typeface="Wingdings 2"/>
              <a:buNone/>
              <a:defRPr/>
            </a:pPr>
            <a:r>
              <a:rPr lang="ja-JP" altLang="en-US" sz="3200" b="1" spc="100" dirty="0">
                <a:latin typeface="HG丸ｺﾞｼｯｸM-PRO" pitchFamily="50" charset="-128"/>
                <a:ea typeface="HG丸ｺﾞｼｯｸM-PRO" pitchFamily="50" charset="-128"/>
              </a:rPr>
              <a:t>お祝いにおじいちゃんから現金を</a:t>
            </a:r>
            <a:r>
              <a:rPr lang="en-US" altLang="ja-JP" sz="3200" b="1" spc="100" dirty="0">
                <a:latin typeface="HG丸ｺﾞｼｯｸM-PRO" pitchFamily="50" charset="-128"/>
                <a:ea typeface="HG丸ｺﾞｼｯｸM-PRO" pitchFamily="50" charset="-128"/>
              </a:rPr>
              <a:t>1</a:t>
            </a:r>
            <a:r>
              <a:rPr lang="ja-JP" altLang="en-US" sz="3200" b="1" spc="100" dirty="0">
                <a:latin typeface="HG丸ｺﾞｼｯｸM-PRO" pitchFamily="50" charset="-128"/>
                <a:ea typeface="HG丸ｺﾞｼｯｸM-PRO" pitchFamily="50" charset="-128"/>
              </a:rPr>
              <a:t>億円をもらいました。</a:t>
            </a:r>
          </a:p>
          <a:p>
            <a:pPr marL="72000" indent="360000" eaLnBrk="1" fontAlgn="auto" hangingPunct="1">
              <a:lnSpc>
                <a:spcPts val="4500"/>
              </a:lnSpc>
              <a:spcBef>
                <a:spcPct val="0"/>
              </a:spcBef>
              <a:spcAft>
                <a:spcPts val="0"/>
              </a:spcAft>
              <a:buClr>
                <a:schemeClr val="accent3"/>
              </a:buClr>
              <a:buFont typeface="Wingdings 2"/>
              <a:buNone/>
              <a:defRPr/>
            </a:pPr>
            <a:r>
              <a:rPr lang="ja-JP" altLang="en-US" sz="3200" b="1" spc="100" dirty="0">
                <a:latin typeface="HG丸ｺﾞｼｯｸM-PRO" pitchFamily="50" charset="-128"/>
                <a:ea typeface="HG丸ｺﾞｼｯｸM-PRO" pitchFamily="50" charset="-128"/>
              </a:rPr>
              <a:t>このお祝いに税金はかかるでしょうか。</a:t>
            </a:r>
            <a:endParaRPr lang="ja-JP" altLang="ja-JP" sz="3000" b="1" spc="100" dirty="0">
              <a:latin typeface="HG丸ｺﾞｼｯｸM-PRO" pitchFamily="50" charset="-128"/>
              <a:ea typeface="HG丸ｺﾞｼｯｸM-PRO" pitchFamily="50" charset="-128"/>
            </a:endParaRPr>
          </a:p>
        </p:txBody>
      </p:sp>
      <p:sp>
        <p:nvSpPr>
          <p:cNvPr id="8" name="テキスト ボックス 7"/>
          <p:cNvSpPr txBox="1">
            <a:spLocks noChangeArrowheads="1"/>
          </p:cNvSpPr>
          <p:nvPr/>
        </p:nvSpPr>
        <p:spPr bwMode="auto">
          <a:xfrm>
            <a:off x="1810558" y="4495034"/>
            <a:ext cx="5500688" cy="2000548"/>
          </a:xfrm>
          <a:prstGeom prst="rect">
            <a:avLst/>
          </a:prstGeom>
          <a:noFill/>
          <a:ln w="9525">
            <a:noFill/>
            <a:miter lim="800000"/>
            <a:headEnd/>
            <a:tailEnd/>
          </a:ln>
        </p:spPr>
        <p:txBody>
          <a:bodyPr>
            <a:spAutoFit/>
          </a:bodyPr>
          <a:lstStyle/>
          <a:p>
            <a:pPr algn="ctr" eaLnBrk="1" hangingPunct="1">
              <a:defRPr/>
            </a:pP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税金がかかる</a:t>
            </a:r>
          </a:p>
          <a:p>
            <a:pPr eaLnBrk="1" hangingPunct="1">
              <a:defRPr/>
            </a:pPr>
            <a:r>
              <a:rPr lang="ja-JP" altLang="en-US" sz="8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　　　　　　　　　　　　　 </a:t>
            </a:r>
            <a:r>
              <a:rPr lang="ja-JP" altLang="en-US" sz="1600" b="1" spc="200" dirty="0">
                <a:ln w="6350">
                  <a:noFill/>
                </a:ln>
                <a:latin typeface="メイリオ" pitchFamily="50" charset="-128"/>
                <a:ea typeface="メイリオ" pitchFamily="50" charset="-128"/>
              </a:rPr>
              <a:t>ぞ　う　</a:t>
            </a:r>
            <a:r>
              <a:rPr lang="ja-JP" altLang="en-US" sz="1600" b="1" spc="200" dirty="0" err="1">
                <a:ln w="6350">
                  <a:noFill/>
                </a:ln>
                <a:latin typeface="メイリオ" pitchFamily="50" charset="-128"/>
                <a:ea typeface="メイリオ" pitchFamily="50" charset="-128"/>
              </a:rPr>
              <a:t>よ</a:t>
            </a:r>
            <a:endParaRPr lang="ja-JP" altLang="en-US" sz="1600" b="1" spc="200" dirty="0">
              <a:ln w="6350">
                <a:noFill/>
              </a:ln>
              <a:latin typeface="メイリオ" pitchFamily="50" charset="-128"/>
              <a:ea typeface="メイリオ" pitchFamily="50" charset="-128"/>
            </a:endParaRPr>
          </a:p>
          <a:p>
            <a:pPr algn="ctr" eaLnBrk="1" hangingPunct="1">
              <a:defRPr/>
            </a:pP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（贈与税）</a:t>
            </a:r>
            <a:endParaRPr lang="en-US" altLang="ja-JP"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2" name="正方形/長方形 11"/>
          <p:cNvSpPr/>
          <p:nvPr/>
        </p:nvSpPr>
        <p:spPr>
          <a:xfrm>
            <a:off x="542774" y="3501008"/>
            <a:ext cx="2376264" cy="7920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5400" b="1" dirty="0">
                <a:ln w="6350">
                  <a:solidFill>
                    <a:schemeClr val="bg1"/>
                  </a:solidFill>
                </a:ln>
                <a:solidFill>
                  <a:srgbClr val="FF0000"/>
                </a:solidFill>
                <a:effectLst>
                  <a:outerShdw blurRad="50800" dist="38100" dir="2700000" algn="tl" rotWithShape="0">
                    <a:prstClr val="black">
                      <a:alpha val="40000"/>
                    </a:prstClr>
                  </a:outerShdw>
                </a:effectLst>
                <a:latin typeface="HGPｺﾞｼｯｸE" pitchFamily="50" charset="-128"/>
                <a:ea typeface="HGPｺﾞｼｯｸE" pitchFamily="50" charset="-128"/>
              </a:rPr>
              <a:t>正解</a:t>
            </a:r>
          </a:p>
        </p:txBody>
      </p:sp>
      <p:sp>
        <p:nvSpPr>
          <p:cNvPr id="9" name="タイトル 2"/>
          <p:cNvSpPr>
            <a:spLocks noGrp="1"/>
          </p:cNvSpPr>
          <p:nvPr>
            <p:ph type="title"/>
          </p:nvPr>
        </p:nvSpPr>
        <p:spPr>
          <a:xfrm>
            <a:off x="0" y="-14763"/>
            <a:ext cx="9140400" cy="972000"/>
          </a:xfrm>
          <a:solidFill>
            <a:srgbClr val="0070C0"/>
          </a:solidFill>
        </p:spPr>
        <p:txBody>
          <a:bodyPr anchor="ctr">
            <a:normAutofit/>
          </a:bodyPr>
          <a:lstStyle/>
          <a:p>
            <a:pPr algn="ctr">
              <a:lnSpc>
                <a:spcPts val="42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税金クイズ</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7870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nodeType="afterGroup">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28625" y="3462338"/>
            <a:ext cx="8358188" cy="3062287"/>
          </a:xfrm>
          <a:prstGeom prst="roundRect">
            <a:avLst>
              <a:gd name="adj" fmla="val 10942"/>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3315" name="Rectangle 3"/>
          <p:cNvSpPr>
            <a:spLocks noGrp="1" noChangeArrowheads="1"/>
          </p:cNvSpPr>
          <p:nvPr>
            <p:ph idx="1"/>
          </p:nvPr>
        </p:nvSpPr>
        <p:spPr>
          <a:xfrm>
            <a:off x="263525" y="1371600"/>
            <a:ext cx="8599488" cy="2252663"/>
          </a:xfrm>
        </p:spPr>
        <p:txBody>
          <a:bodyPr/>
          <a:lstStyle/>
          <a:p>
            <a:pPr marL="0" indent="358775" eaLnBrk="1" hangingPunct="1">
              <a:lnSpc>
                <a:spcPct val="150000"/>
              </a:lnSpc>
              <a:buFont typeface="Wingdings 2" panose="05020102010507070707" pitchFamily="18" charset="2"/>
              <a:buNone/>
            </a:pPr>
            <a:r>
              <a:rPr lang="ja-JP" altLang="en-US" sz="3200" b="1">
                <a:latin typeface="HG丸ｺﾞｼｯｸM-PRO" panose="020F0600000000000000" pitchFamily="50" charset="-128"/>
                <a:ea typeface="HG丸ｺﾞｼｯｸM-PRO" panose="020F0600000000000000" pitchFamily="50" charset="-128"/>
              </a:rPr>
              <a:t>宝くじを買ったら、１億円当たりました。</a:t>
            </a:r>
            <a:endParaRPr lang="en-US" altLang="ja-JP" sz="3200" b="1">
              <a:latin typeface="HG丸ｺﾞｼｯｸM-PRO" panose="020F0600000000000000" pitchFamily="50" charset="-128"/>
              <a:ea typeface="HG丸ｺﾞｼｯｸM-PRO" panose="020F0600000000000000" pitchFamily="50" charset="-128"/>
            </a:endParaRPr>
          </a:p>
          <a:p>
            <a:pPr marL="0" indent="358775" eaLnBrk="1" hangingPunct="1">
              <a:lnSpc>
                <a:spcPct val="150000"/>
              </a:lnSpc>
              <a:buFont typeface="Wingdings 2" panose="05020102010507070707" pitchFamily="18" charset="2"/>
              <a:buNone/>
            </a:pPr>
            <a:r>
              <a:rPr lang="ja-JP" altLang="en-US" sz="3200" b="1">
                <a:latin typeface="HG丸ｺﾞｼｯｸM-PRO" panose="020F0600000000000000" pitchFamily="50" charset="-128"/>
                <a:ea typeface="HG丸ｺﾞｼｯｸM-PRO" panose="020F0600000000000000" pitchFamily="50" charset="-128"/>
              </a:rPr>
              <a:t>この当せん金に税金はかかるでしょうか？</a:t>
            </a:r>
            <a:endParaRPr lang="ja-JP" altLang="ja-JP" sz="3200" b="1">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a:spLocks noChangeArrowheads="1"/>
          </p:cNvSpPr>
          <p:nvPr/>
        </p:nvSpPr>
        <p:spPr bwMode="auto">
          <a:xfrm>
            <a:off x="1445676" y="4525014"/>
            <a:ext cx="6408712" cy="1862048"/>
          </a:xfrm>
          <a:prstGeom prst="rect">
            <a:avLst/>
          </a:prstGeom>
          <a:noFill/>
          <a:ln w="9525">
            <a:noFill/>
            <a:miter lim="800000"/>
            <a:headEnd/>
            <a:tailEnd/>
          </a:ln>
        </p:spPr>
        <p:txBody>
          <a:bodyPr>
            <a:spAutoFit/>
          </a:bodyPr>
          <a:lstStyle/>
          <a:p>
            <a:pPr algn="ctr" eaLnBrk="1" hangingPunct="1">
              <a:lnSpc>
                <a:spcPts val="6900"/>
              </a:lnSpc>
              <a:defRPr/>
            </a:pP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税金はかからない</a:t>
            </a:r>
          </a:p>
          <a:p>
            <a:pPr algn="ctr" eaLnBrk="1" hangingPunct="1">
              <a:lnSpc>
                <a:spcPts val="6900"/>
              </a:lnSpc>
              <a:defRPr/>
            </a:pP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（非課税）</a:t>
            </a:r>
            <a:endParaRPr lang="en-US" altLang="ja-JP"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2" name="正方形/長方形 11"/>
          <p:cNvSpPr/>
          <p:nvPr/>
        </p:nvSpPr>
        <p:spPr>
          <a:xfrm>
            <a:off x="542774" y="3501008"/>
            <a:ext cx="2376264" cy="7920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5400" b="1" dirty="0">
                <a:ln w="6350">
                  <a:solidFill>
                    <a:schemeClr val="bg1"/>
                  </a:solidFill>
                </a:ln>
                <a:solidFill>
                  <a:srgbClr val="FF0000"/>
                </a:solidFill>
                <a:effectLst>
                  <a:outerShdw blurRad="50800" dist="38100" dir="2700000" algn="tl" rotWithShape="0">
                    <a:prstClr val="black">
                      <a:alpha val="40000"/>
                    </a:prstClr>
                  </a:outerShdw>
                </a:effectLst>
                <a:latin typeface="HGPｺﾞｼｯｸE" pitchFamily="50" charset="-128"/>
                <a:ea typeface="HGPｺﾞｼｯｸE" pitchFamily="50" charset="-128"/>
              </a:rPr>
              <a:t>正解</a:t>
            </a:r>
          </a:p>
        </p:txBody>
      </p:sp>
      <p:sp>
        <p:nvSpPr>
          <p:cNvPr id="9" name="タイトル 2"/>
          <p:cNvSpPr>
            <a:spLocks noGrp="1"/>
          </p:cNvSpPr>
          <p:nvPr>
            <p:ph type="title"/>
          </p:nvPr>
        </p:nvSpPr>
        <p:spPr>
          <a:xfrm>
            <a:off x="0" y="-14763"/>
            <a:ext cx="9140400" cy="972000"/>
          </a:xfrm>
          <a:solidFill>
            <a:srgbClr val="0070C0"/>
          </a:solidFill>
        </p:spPr>
        <p:txBody>
          <a:bodyPr anchor="ctr">
            <a:normAutofit/>
          </a:bodyPr>
          <a:lstStyle/>
          <a:p>
            <a:pPr algn="ctr">
              <a:lnSpc>
                <a:spcPts val="42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税金クイズ</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6575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nodeType="afterGroup">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28625" y="3462338"/>
            <a:ext cx="8358188" cy="3062287"/>
          </a:xfrm>
          <a:prstGeom prst="roundRect">
            <a:avLst>
              <a:gd name="adj" fmla="val 10942"/>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3315" name="Rectangle 3"/>
          <p:cNvSpPr>
            <a:spLocks noGrp="1" noChangeArrowheads="1"/>
          </p:cNvSpPr>
          <p:nvPr>
            <p:ph idx="1"/>
          </p:nvPr>
        </p:nvSpPr>
        <p:spPr>
          <a:xfrm>
            <a:off x="426028" y="1628800"/>
            <a:ext cx="8360785" cy="1481336"/>
          </a:xfrm>
        </p:spPr>
        <p:txBody>
          <a:bodyPr/>
          <a:lstStyle/>
          <a:p>
            <a:pPr marL="0" indent="358775" eaLnBrk="1" hangingPunct="1">
              <a:lnSpc>
                <a:spcPct val="150000"/>
              </a:lnSpc>
              <a:buFont typeface="Wingdings 2" panose="05020102010507070707" pitchFamily="18" charset="2"/>
              <a:buNone/>
            </a:pPr>
            <a:r>
              <a:rPr lang="ja-JP" altLang="en-US" sz="3200" b="1" dirty="0"/>
              <a:t>現在、何種類の税金があるでしょうか？</a:t>
            </a:r>
            <a:endParaRPr lang="en-US" altLang="ja-JP" sz="3200" b="1"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a:spLocks noChangeArrowheads="1"/>
          </p:cNvSpPr>
          <p:nvPr/>
        </p:nvSpPr>
        <p:spPr bwMode="auto">
          <a:xfrm>
            <a:off x="1445676" y="4525014"/>
            <a:ext cx="6408712" cy="977191"/>
          </a:xfrm>
          <a:prstGeom prst="rect">
            <a:avLst/>
          </a:prstGeom>
          <a:noFill/>
          <a:ln w="9525">
            <a:noFill/>
            <a:miter lim="800000"/>
            <a:headEnd/>
            <a:tailEnd/>
          </a:ln>
        </p:spPr>
        <p:txBody>
          <a:bodyPr>
            <a:spAutoFit/>
          </a:bodyPr>
          <a:lstStyle/>
          <a:p>
            <a:pPr algn="ctr" eaLnBrk="1" hangingPunct="1">
              <a:lnSpc>
                <a:spcPts val="6900"/>
              </a:lnSpc>
              <a:defRPr/>
            </a:pP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約</a:t>
            </a:r>
            <a:r>
              <a:rPr lang="en-US" altLang="ja-JP"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50</a:t>
            </a: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種類</a:t>
            </a:r>
            <a:endParaRPr lang="en-US" altLang="ja-JP"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2" name="正方形/長方形 11"/>
          <p:cNvSpPr/>
          <p:nvPr/>
        </p:nvSpPr>
        <p:spPr>
          <a:xfrm>
            <a:off x="542774" y="3501008"/>
            <a:ext cx="2376264" cy="7920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5400" b="1" dirty="0">
                <a:ln w="6350">
                  <a:solidFill>
                    <a:schemeClr val="bg1"/>
                  </a:solidFill>
                </a:ln>
                <a:solidFill>
                  <a:srgbClr val="FF0000"/>
                </a:solidFill>
                <a:effectLst>
                  <a:outerShdw blurRad="50800" dist="38100" dir="2700000" algn="tl" rotWithShape="0">
                    <a:prstClr val="black">
                      <a:alpha val="40000"/>
                    </a:prstClr>
                  </a:outerShdw>
                </a:effectLst>
                <a:latin typeface="HGPｺﾞｼｯｸE" pitchFamily="50" charset="-128"/>
                <a:ea typeface="HGPｺﾞｼｯｸE" pitchFamily="50" charset="-128"/>
              </a:rPr>
              <a:t>正解</a:t>
            </a:r>
          </a:p>
        </p:txBody>
      </p:sp>
      <p:sp>
        <p:nvSpPr>
          <p:cNvPr id="9" name="タイトル 2"/>
          <p:cNvSpPr>
            <a:spLocks noGrp="1"/>
          </p:cNvSpPr>
          <p:nvPr>
            <p:ph type="title"/>
          </p:nvPr>
        </p:nvSpPr>
        <p:spPr>
          <a:xfrm>
            <a:off x="0" y="-14763"/>
            <a:ext cx="9140400" cy="972000"/>
          </a:xfrm>
          <a:solidFill>
            <a:srgbClr val="0070C0"/>
          </a:solidFill>
        </p:spPr>
        <p:txBody>
          <a:bodyPr anchor="ctr">
            <a:normAutofit/>
          </a:bodyPr>
          <a:lstStyle/>
          <a:p>
            <a:pPr algn="ctr">
              <a:lnSpc>
                <a:spcPts val="42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税金クイズ</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081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nodeType="afterGroup">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302" name="Rectangle 5"/>
          <p:cNvSpPr>
            <a:spLocks noChangeArrowheads="1"/>
          </p:cNvSpPr>
          <p:nvPr/>
        </p:nvSpPr>
        <p:spPr bwMode="auto">
          <a:xfrm>
            <a:off x="3418693" y="2393352"/>
            <a:ext cx="5473787"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種類と分類</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消費税の旅</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消費税率の国際比較</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「税」の種類</a:t>
            </a:r>
            <a:endPar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747055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897563" y="1233488"/>
            <a:ext cx="2952750" cy="4572000"/>
          </a:xfrm>
          <a:prstGeom prst="roundRect">
            <a:avLst>
              <a:gd name="adj" fmla="val 2000"/>
            </a:avLst>
          </a:prstGeom>
          <a:solidFill>
            <a:srgbClr val="0070C0">
              <a:alpha val="30000"/>
            </a:srgbClr>
          </a:solidFill>
          <a:ln w="571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間接税</a:t>
            </a:r>
          </a:p>
        </p:txBody>
      </p:sp>
      <p:sp>
        <p:nvSpPr>
          <p:cNvPr id="19" name="角丸四角形 18"/>
          <p:cNvSpPr/>
          <p:nvPr/>
        </p:nvSpPr>
        <p:spPr>
          <a:xfrm>
            <a:off x="2690813" y="1233488"/>
            <a:ext cx="3167062" cy="4572000"/>
          </a:xfrm>
          <a:prstGeom prst="roundRect">
            <a:avLst>
              <a:gd name="adj" fmla="val 2000"/>
            </a:avLst>
          </a:prstGeom>
          <a:solidFill>
            <a:srgbClr val="FF3300">
              <a:alpha val="20000"/>
            </a:srgbClr>
          </a:solidFill>
          <a:ln w="57150">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直接税</a:t>
            </a:r>
          </a:p>
        </p:txBody>
      </p:sp>
      <p:sp>
        <p:nvSpPr>
          <p:cNvPr id="11" name="角丸四角形 10"/>
          <p:cNvSpPr/>
          <p:nvPr/>
        </p:nvSpPr>
        <p:spPr>
          <a:xfrm>
            <a:off x="363538" y="1857375"/>
            <a:ext cx="2232025" cy="1439863"/>
          </a:xfrm>
          <a:prstGeom prst="roundRect">
            <a:avLst>
              <a:gd name="adj" fmla="val 8997"/>
            </a:avLst>
          </a:prstGeom>
          <a:solidFill>
            <a:srgbClr val="008000"/>
          </a:solid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国　税</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3" name="角丸四角形 12"/>
          <p:cNvSpPr/>
          <p:nvPr/>
        </p:nvSpPr>
        <p:spPr>
          <a:xfrm>
            <a:off x="2714625" y="1857375"/>
            <a:ext cx="6121400" cy="1439863"/>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所得税、復興特別所得税、消費税、酒税、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法人税、相続税、　　　　たばこ税、揮発油税、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贈与税、森林環境税等　　印紙税等</a:t>
            </a:r>
          </a:p>
        </p:txBody>
      </p:sp>
      <p:sp>
        <p:nvSpPr>
          <p:cNvPr id="14" name="角丸四角形 13"/>
          <p:cNvSpPr/>
          <p:nvPr/>
        </p:nvSpPr>
        <p:spPr>
          <a:xfrm>
            <a:off x="1047750" y="3411538"/>
            <a:ext cx="1547813" cy="1152525"/>
          </a:xfrm>
          <a:prstGeom prst="roundRect">
            <a:avLst>
              <a:gd name="adj" fmla="val 7080"/>
            </a:avLst>
          </a:prstGeom>
          <a:solidFill>
            <a:srgbClr val="FF0000"/>
          </a:solidFill>
          <a:ln w="571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県 税</a:t>
            </a:r>
            <a:endParaRPr lang="en-US" altLang="ja-JP"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0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5" name="角丸四角形 14"/>
          <p:cNvSpPr/>
          <p:nvPr/>
        </p:nvSpPr>
        <p:spPr>
          <a:xfrm>
            <a:off x="1047750" y="4635500"/>
            <a:ext cx="1547813" cy="1152525"/>
          </a:xfrm>
          <a:prstGeom prst="roundRect">
            <a:avLst>
              <a:gd name="adj" fmla="val 5778"/>
            </a:avLst>
          </a:prstGeom>
          <a:solidFill>
            <a:srgbClr val="C00000"/>
          </a:solidFill>
          <a:ln w="571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市町村税</a:t>
            </a:r>
            <a:endParaRPr lang="en-US" altLang="ja-JP"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6" name="角丸四角形 15"/>
          <p:cNvSpPr/>
          <p:nvPr/>
        </p:nvSpPr>
        <p:spPr>
          <a:xfrm>
            <a:off x="354013" y="3425825"/>
            <a:ext cx="611187" cy="2376488"/>
          </a:xfrm>
          <a:prstGeom prst="roundRect">
            <a:avLst>
              <a:gd name="adj" fmla="val 12284"/>
            </a:avLst>
          </a:prstGeom>
          <a:solidFill>
            <a:srgbClr val="0070C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地方税</a:t>
            </a:r>
          </a:p>
        </p:txBody>
      </p:sp>
      <p:sp>
        <p:nvSpPr>
          <p:cNvPr id="17" name="角丸四角形 16"/>
          <p:cNvSpPr/>
          <p:nvPr/>
        </p:nvSpPr>
        <p:spPr>
          <a:xfrm>
            <a:off x="2714625" y="3411538"/>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県民税、事業税、　　　　 地方消費税、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自動車税、鉱区税等　　　 県たばこ税等</a:t>
            </a:r>
          </a:p>
        </p:txBody>
      </p:sp>
      <p:sp>
        <p:nvSpPr>
          <p:cNvPr id="18" name="角丸四角形 17"/>
          <p:cNvSpPr/>
          <p:nvPr/>
        </p:nvSpPr>
        <p:spPr>
          <a:xfrm>
            <a:off x="2714625" y="4635500"/>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市町村民税、固定資産税、市町村たばこ税、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軽自動車税等　　　　　　 入湯税等</a:t>
            </a:r>
          </a:p>
        </p:txBody>
      </p:sp>
      <p:sp>
        <p:nvSpPr>
          <p:cNvPr id="26" name="正方形/長方形 25"/>
          <p:cNvSpPr/>
          <p:nvPr/>
        </p:nvSpPr>
        <p:spPr>
          <a:xfrm>
            <a:off x="2124075" y="5949950"/>
            <a:ext cx="48958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b="1" spc="200" dirty="0">
                <a:solidFill>
                  <a:schemeClr val="tx1"/>
                </a:solidFill>
                <a:latin typeface="メイリオ" panose="020B0604030504040204" pitchFamily="50" charset="-128"/>
                <a:ea typeface="メイリオ" panose="020B0604030504040204" pitchFamily="50" charset="-128"/>
              </a:rPr>
              <a:t>合計　約</a:t>
            </a:r>
            <a:r>
              <a:rPr lang="en-US" altLang="ja-JP" sz="3200" b="1" spc="200" dirty="0">
                <a:solidFill>
                  <a:schemeClr val="tx1"/>
                </a:solidFill>
                <a:latin typeface="メイリオ" panose="020B0604030504040204" pitchFamily="50" charset="-128"/>
                <a:ea typeface="メイリオ" panose="020B0604030504040204" pitchFamily="50" charset="-128"/>
              </a:rPr>
              <a:t>50</a:t>
            </a:r>
            <a:r>
              <a:rPr lang="ja-JP" altLang="en-US" sz="3200" b="1" spc="200" dirty="0">
                <a:solidFill>
                  <a:schemeClr val="tx1"/>
                </a:solidFill>
                <a:latin typeface="メイリオ" panose="020B0604030504040204" pitchFamily="50" charset="-128"/>
                <a:ea typeface="メイリオ" panose="020B0604030504040204" pitchFamily="50" charset="-128"/>
              </a:rPr>
              <a:t>種類</a:t>
            </a:r>
          </a:p>
        </p:txBody>
      </p:sp>
      <p:sp>
        <p:nvSpPr>
          <p:cNvPr id="21" name="正方形/長方形 20"/>
          <p:cNvSpPr/>
          <p:nvPr/>
        </p:nvSpPr>
        <p:spPr>
          <a:xfrm>
            <a:off x="544513" y="2613025"/>
            <a:ext cx="187007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a:t>
            </a:r>
            <a:r>
              <a:rPr lang="en-US" altLang="ja-JP" b="1" spc="100" dirty="0">
                <a:solidFill>
                  <a:schemeClr val="bg1"/>
                </a:solidFill>
                <a:latin typeface="メイリオ" panose="020B0604030504040204" pitchFamily="50" charset="-128"/>
                <a:ea typeface="メイリオ" panose="020B0604030504040204" pitchFamily="50" charset="-128"/>
              </a:rPr>
              <a:t>24</a:t>
            </a:r>
            <a:r>
              <a:rPr lang="ja-JP" altLang="en-US" b="1" spc="100" dirty="0">
                <a:solidFill>
                  <a:schemeClr val="bg1"/>
                </a:solidFill>
                <a:latin typeface="メイリオ" panose="020B0604030504040204" pitchFamily="50" charset="-128"/>
                <a:ea typeface="メイリオ" panose="020B0604030504040204" pitchFamily="50" charset="-128"/>
              </a:rPr>
              <a:t>種類</a:t>
            </a:r>
            <a:r>
              <a:rPr lang="ja-JP" altLang="en-US" b="1" dirty="0">
                <a:solidFill>
                  <a:schemeClr val="bg1"/>
                </a:solidFill>
                <a:latin typeface="メイリオ" panose="020B0604030504040204" pitchFamily="50" charset="-128"/>
                <a:ea typeface="メイリオ" panose="020B0604030504040204" pitchFamily="50" charset="-128"/>
              </a:rPr>
              <a:t>）</a:t>
            </a:r>
          </a:p>
        </p:txBody>
      </p:sp>
      <p:sp>
        <p:nvSpPr>
          <p:cNvPr id="22" name="正方形/長方形 21"/>
          <p:cNvSpPr/>
          <p:nvPr/>
        </p:nvSpPr>
        <p:spPr>
          <a:xfrm>
            <a:off x="830263" y="4002088"/>
            <a:ext cx="20320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800" b="1" dirty="0">
                <a:solidFill>
                  <a:schemeClr val="bg1"/>
                </a:solidFill>
                <a:latin typeface="メイリオ" panose="020B0604030504040204" pitchFamily="50" charset="-128"/>
                <a:ea typeface="メイリオ" panose="020B0604030504040204" pitchFamily="50" charset="-128"/>
              </a:rPr>
              <a:t>（</a:t>
            </a:r>
            <a:r>
              <a:rPr lang="ja-JP" altLang="en-US" sz="1800" b="1" spc="100" dirty="0">
                <a:solidFill>
                  <a:schemeClr val="bg1"/>
                </a:solidFill>
                <a:latin typeface="メイリオ" panose="020B0604030504040204" pitchFamily="50" charset="-128"/>
                <a:ea typeface="メイリオ" panose="020B0604030504040204" pitchFamily="50" charset="-128"/>
              </a:rPr>
              <a:t>約</a:t>
            </a:r>
            <a:r>
              <a:rPr lang="en-US" altLang="ja-JP" sz="1800" b="1" spc="100" dirty="0">
                <a:solidFill>
                  <a:schemeClr val="bg1"/>
                </a:solidFill>
                <a:latin typeface="メイリオ" panose="020B0604030504040204" pitchFamily="50" charset="-128"/>
                <a:ea typeface="メイリオ" panose="020B0604030504040204" pitchFamily="50" charset="-128"/>
              </a:rPr>
              <a:t>16</a:t>
            </a:r>
            <a:r>
              <a:rPr lang="ja-JP" altLang="en-US" sz="1800" b="1" spc="100" dirty="0">
                <a:solidFill>
                  <a:schemeClr val="bg1"/>
                </a:solidFill>
                <a:latin typeface="メイリオ" panose="020B0604030504040204" pitchFamily="50" charset="-128"/>
                <a:ea typeface="メイリオ" panose="020B0604030504040204" pitchFamily="50" charset="-128"/>
              </a:rPr>
              <a:t>種類</a:t>
            </a:r>
            <a:r>
              <a:rPr lang="ja-JP" altLang="en-US" sz="1800" b="1" dirty="0">
                <a:solidFill>
                  <a:schemeClr val="bg1"/>
                </a:solidFill>
                <a:latin typeface="メイリオ" panose="020B0604030504040204" pitchFamily="50" charset="-128"/>
                <a:ea typeface="メイリオ" panose="020B0604030504040204" pitchFamily="50" charset="-128"/>
              </a:rPr>
              <a:t>）</a:t>
            </a:r>
          </a:p>
        </p:txBody>
      </p:sp>
      <p:sp>
        <p:nvSpPr>
          <p:cNvPr id="23" name="正方形/長方形 22"/>
          <p:cNvSpPr/>
          <p:nvPr/>
        </p:nvSpPr>
        <p:spPr>
          <a:xfrm>
            <a:off x="785813" y="5211763"/>
            <a:ext cx="2030412"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800" b="1" dirty="0">
                <a:solidFill>
                  <a:schemeClr val="bg1"/>
                </a:solidFill>
                <a:latin typeface="メイリオ" panose="020B0604030504040204" pitchFamily="50" charset="-128"/>
                <a:ea typeface="メイリオ" panose="020B0604030504040204" pitchFamily="50" charset="-128"/>
              </a:rPr>
              <a:t>（</a:t>
            </a:r>
            <a:r>
              <a:rPr lang="ja-JP" altLang="en-US" sz="1800" b="1" spc="100" dirty="0">
                <a:solidFill>
                  <a:schemeClr val="bg1"/>
                </a:solidFill>
                <a:latin typeface="メイリオ" panose="020B0604030504040204" pitchFamily="50" charset="-128"/>
                <a:ea typeface="メイリオ" panose="020B0604030504040204" pitchFamily="50" charset="-128"/>
              </a:rPr>
              <a:t>約</a:t>
            </a:r>
            <a:r>
              <a:rPr lang="en-US" altLang="ja-JP" sz="1800" b="1" spc="100" dirty="0">
                <a:solidFill>
                  <a:schemeClr val="bg1"/>
                </a:solidFill>
                <a:latin typeface="メイリオ" panose="020B0604030504040204" pitchFamily="50" charset="-128"/>
                <a:ea typeface="メイリオ" panose="020B0604030504040204" pitchFamily="50" charset="-128"/>
              </a:rPr>
              <a:t>13</a:t>
            </a:r>
            <a:r>
              <a:rPr lang="ja-JP" altLang="en-US" sz="1800" b="1" spc="100" dirty="0">
                <a:solidFill>
                  <a:schemeClr val="bg1"/>
                </a:solidFill>
                <a:latin typeface="メイリオ" panose="020B0604030504040204" pitchFamily="50" charset="-128"/>
                <a:ea typeface="メイリオ" panose="020B0604030504040204" pitchFamily="50" charset="-128"/>
              </a:rPr>
              <a:t>種類</a:t>
            </a:r>
            <a:r>
              <a:rPr lang="ja-JP" altLang="en-US" sz="1800" b="1" dirty="0">
                <a:solidFill>
                  <a:schemeClr val="bg1"/>
                </a:solidFill>
                <a:latin typeface="メイリオ" panose="020B0604030504040204" pitchFamily="50" charset="-128"/>
                <a:ea typeface="メイリオ" panose="020B0604030504040204" pitchFamily="50" charset="-128"/>
              </a:rPr>
              <a:t>）</a:t>
            </a:r>
          </a:p>
        </p:txBody>
      </p:sp>
      <p:sp>
        <p:nvSpPr>
          <p:cNvPr id="24"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種類と分類</a:t>
            </a:r>
            <a:endParaRPr kumimoji="1" lang="ja-JP" altLang="en-US" sz="36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93361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mph" presetSubtype="0" fill="hold" grpId="1" nodeType="clickEffect">
                                  <p:stCondLst>
                                    <p:cond delay="0"/>
                                  </p:stCondLst>
                                  <p:childTnLst>
                                    <p:animEffect transition="out" filter="fade">
                                      <p:cBhvr>
                                        <p:cTn id="59" dur="500" tmFilter="0, 0; .2, .5; .8, .5; 1, 0"/>
                                        <p:tgtEl>
                                          <p:spTgt spid="19"/>
                                        </p:tgtEl>
                                      </p:cBhvr>
                                    </p:animEffect>
                                    <p:animScale>
                                      <p:cBhvr>
                                        <p:cTn id="60" dur="250" autoRev="1" fill="hold"/>
                                        <p:tgtEl>
                                          <p:spTgt spid="19"/>
                                        </p:tgtEl>
                                      </p:cBhvr>
                                      <p:by x="105000" y="105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mph" presetSubtype="0" fill="hold" grpId="1" nodeType="click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nodeType="afterGroup">
                            <p:stCondLst>
                              <p:cond delay="500"/>
                            </p:stCondLst>
                            <p:childTnLst>
                              <p:par>
                                <p:cTn id="74" presetID="26" presetClass="emph" presetSubtype="0" fill="hold" grpId="1" nodeType="afterEffect">
                                  <p:stCondLst>
                                    <p:cond delay="0"/>
                                  </p:stCondLst>
                                  <p:childTnLst>
                                    <p:animEffect transition="out" filter="fade">
                                      <p:cBhvr>
                                        <p:cTn id="75" dur="500" tmFilter="0, 0; .2, .5; .8, .5; 1, 0"/>
                                        <p:tgtEl>
                                          <p:spTgt spid="26"/>
                                        </p:tgtEl>
                                      </p:cBhvr>
                                    </p:animEffect>
                                    <p:animScale>
                                      <p:cBhvr>
                                        <p:cTn id="76" dur="250" autoRev="1" fill="hold"/>
                                        <p:tgtEl>
                                          <p:spTgt spid="26"/>
                                        </p:tgtEl>
                                      </p:cBhvr>
                                      <p:by x="105000" y="105000"/>
                                    </p:animScale>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9" grpId="0" animBg="1"/>
      <p:bldP spid="19" grpId="1" animBg="1"/>
      <p:bldP spid="11" grpId="0" animBg="1"/>
      <p:bldP spid="13" grpId="0" animBg="1"/>
      <p:bldP spid="14" grpId="0" animBg="1"/>
      <p:bldP spid="15" grpId="0" animBg="1"/>
      <p:bldP spid="16" grpId="0" animBg="1"/>
      <p:bldP spid="17" grpId="0" animBg="1"/>
      <p:bldP spid="18" grpId="0" animBg="1"/>
      <p:bldP spid="26" grpId="0"/>
      <p:bldP spid="26" grpId="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bwMode="auto">
          <a:xfrm>
            <a:off x="147000" y="2009676"/>
            <a:ext cx="8820000" cy="4573808"/>
          </a:xfrm>
          <a:prstGeom prst="rect">
            <a:avLst/>
          </a:prstGeom>
          <a:solidFill>
            <a:srgbClr val="FFFFCC"/>
          </a:solidFill>
          <a:ln w="12700" cap="flat" cmpd="sng" algn="ctr">
            <a:noFill/>
            <a:prstDash val="solid"/>
            <a:miter lim="800000"/>
          </a:ln>
          <a:effectLst/>
        </p:spPr>
        <p:txBody>
          <a:bodyPr anchor="ctr"/>
          <a:lstStyle/>
          <a:p>
            <a:pPr marL="153035" indent="-153035">
              <a:lnSpc>
                <a:spcPts val="2500"/>
              </a:lnSpc>
              <a:spcAft>
                <a:spcPts val="0"/>
              </a:spcAft>
              <a:defRPr/>
            </a:pPr>
            <a:r>
              <a:rPr lang="ja-JP" sz="1200" b="1" kern="100" dirty="0">
                <a:solidFill>
                  <a:srgbClr val="000000"/>
                </a:solidFill>
                <a:latin typeface="ＭＳ 明朝" panose="02020609040205080304" pitchFamily="17" charset="-128"/>
                <a:ea typeface="HG丸ｺﾞｼｯｸM-PRO" panose="020F0600000000000000" pitchFamily="50" charset="-128"/>
                <a:cs typeface="Times New Roman" panose="02020603050405020304" pitchFamily="18" charset="0"/>
              </a:rPr>
              <a:t>　　</a:t>
            </a:r>
            <a:endParaRPr 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4" name="グループ化 3"/>
          <p:cNvGrpSpPr/>
          <p:nvPr/>
        </p:nvGrpSpPr>
        <p:grpSpPr>
          <a:xfrm>
            <a:off x="6696883" y="4424288"/>
            <a:ext cx="2051581" cy="1200887"/>
            <a:chOff x="9063462" y="4128828"/>
            <a:chExt cx="2735441" cy="1601182"/>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2421" y="4128828"/>
              <a:ext cx="1806482" cy="1601182"/>
            </a:xfrm>
            <a:prstGeom prst="rect">
              <a:avLst/>
            </a:prstGeom>
            <a:ln w="6350">
              <a:noFill/>
            </a:ln>
          </p:spPr>
        </p:pic>
        <p:sp>
          <p:nvSpPr>
            <p:cNvPr id="19" name="右矢印 18"/>
            <p:cNvSpPr/>
            <p:nvPr/>
          </p:nvSpPr>
          <p:spPr>
            <a:xfrm rot="1972319">
              <a:off x="9063462" y="4129110"/>
              <a:ext cx="778862" cy="7901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grpSp>
      <p:pic>
        <p:nvPicPr>
          <p:cNvPr id="21" name="図 20" descr="zaimu_Illust-2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055" y="4318152"/>
            <a:ext cx="2194907" cy="1343096"/>
          </a:xfrm>
          <a:prstGeom prst="rect">
            <a:avLst/>
          </a:prstGeom>
        </p:spPr>
      </p:pic>
      <p:grpSp>
        <p:nvGrpSpPr>
          <p:cNvPr id="3" name="グループ化 2"/>
          <p:cNvGrpSpPr/>
          <p:nvPr/>
        </p:nvGrpSpPr>
        <p:grpSpPr>
          <a:xfrm>
            <a:off x="2602985" y="3887761"/>
            <a:ext cx="3870831" cy="1800200"/>
            <a:chOff x="3585562" y="3299470"/>
            <a:chExt cx="5161108" cy="1940058"/>
          </a:xfrm>
        </p:grpSpPr>
        <p:pic>
          <p:nvPicPr>
            <p:cNvPr id="24" name="図 23" descr="zaimu_Illust-3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1938" y="3299470"/>
              <a:ext cx="3994732" cy="1940058"/>
            </a:xfrm>
            <a:prstGeom prst="rect">
              <a:avLst/>
            </a:prstGeom>
          </p:spPr>
        </p:pic>
        <p:sp>
          <p:nvSpPr>
            <p:cNvPr id="25" name="右矢印 24"/>
            <p:cNvSpPr/>
            <p:nvPr/>
          </p:nvSpPr>
          <p:spPr>
            <a:xfrm rot="19709688">
              <a:off x="3585562" y="3755327"/>
              <a:ext cx="778863" cy="7901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grpSp>
      <p:sp>
        <p:nvSpPr>
          <p:cNvPr id="22" name="タイトル 2"/>
          <p:cNvSpPr txBox="1">
            <a:spLocks/>
          </p:cNvSpPr>
          <p:nvPr/>
        </p:nvSpPr>
        <p:spPr>
          <a:xfrm>
            <a:off x="0" y="2"/>
            <a:ext cx="9140400" cy="972000"/>
          </a:xfrm>
          <a:prstGeom prst="rect">
            <a:avLst/>
          </a:prstGeom>
          <a:solidFill>
            <a:srgbClr val="0070C0"/>
          </a:solidFill>
        </p:spPr>
        <p:txBody>
          <a:bodyPr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rPr>
              <a:t>消費税の旅</a:t>
            </a:r>
            <a:endParaRPr lang="ja-JP" altLang="en-US" sz="3600" b="0" dirty="0">
              <a:latin typeface="メイリオ" panose="020B0604030504040204" pitchFamily="50" charset="-128"/>
              <a:ea typeface="メイリオ" panose="020B0604030504040204" pitchFamily="50" charset="-128"/>
            </a:endParaRPr>
          </a:p>
        </p:txBody>
      </p:sp>
      <p:sp>
        <p:nvSpPr>
          <p:cNvPr id="29" name="Rectangle 3"/>
          <p:cNvSpPr>
            <a:spLocks noChangeArrowheads="1"/>
          </p:cNvSpPr>
          <p:nvPr/>
        </p:nvSpPr>
        <p:spPr bwMode="auto">
          <a:xfrm>
            <a:off x="147000" y="1281540"/>
            <a:ext cx="658772" cy="720000"/>
          </a:xfrm>
          <a:prstGeom prst="rect">
            <a:avLst/>
          </a:prstGeom>
          <a:solidFill>
            <a:srgbClr val="808000"/>
          </a:solidFill>
          <a:ln>
            <a:noFill/>
          </a:ln>
          <a:effec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en-US"/>
          </a:p>
        </p:txBody>
      </p:sp>
      <p:sp>
        <p:nvSpPr>
          <p:cNvPr id="33" name="テキスト ボックス 35"/>
          <p:cNvSpPr txBox="1">
            <a:spLocks noChangeArrowheads="1"/>
          </p:cNvSpPr>
          <p:nvPr/>
        </p:nvSpPr>
        <p:spPr bwMode="auto">
          <a:xfrm>
            <a:off x="393063" y="1287890"/>
            <a:ext cx="8571425" cy="702000"/>
          </a:xfrm>
          <a:prstGeom prst="rect">
            <a:avLst/>
          </a:prstGeom>
          <a:solidFill>
            <a:srgbClr val="92D050"/>
          </a:solidFill>
          <a:ln w="9525">
            <a:solidFill>
              <a:srgbClr val="92D050"/>
            </a:solidFill>
            <a:miter lim="800000"/>
            <a:headEnd/>
            <a:tailEnd/>
          </a:ln>
        </p:spPr>
        <p:txBody>
          <a:bodyPr tIns="0" bIns="36000"/>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en-US"/>
          </a:p>
        </p:txBody>
      </p:sp>
      <p:sp>
        <p:nvSpPr>
          <p:cNvPr id="34" name="テキスト ボックス 33"/>
          <p:cNvSpPr txBox="1"/>
          <p:nvPr/>
        </p:nvSpPr>
        <p:spPr>
          <a:xfrm>
            <a:off x="411941" y="1430361"/>
            <a:ext cx="8192507" cy="523220"/>
          </a:xfrm>
          <a:prstGeom prst="rect">
            <a:avLst/>
          </a:prstGeom>
          <a:noFill/>
        </p:spPr>
        <p:txBody>
          <a:bodyPr wrap="square" rtlCol="0">
            <a:spAutoFit/>
          </a:bodyPr>
          <a:lstStyle/>
          <a:p>
            <a:r>
              <a:rPr lang="ja-JP" altLang="en-US" sz="2800" b="1" dirty="0">
                <a:solidFill>
                  <a:schemeClr val="bg1"/>
                </a:solidFill>
                <a:latin typeface="メイリオ" panose="020B0604030504040204" pitchFamily="50" charset="-128"/>
                <a:ea typeface="メイリオ" panose="020B0604030504040204" pitchFamily="50" charset="-128"/>
              </a:rPr>
              <a:t>消費税はどのようにして納められるのでしょう</a:t>
            </a:r>
          </a:p>
        </p:txBody>
      </p:sp>
      <p:sp>
        <p:nvSpPr>
          <p:cNvPr id="35" name="正方形/長方形 34"/>
          <p:cNvSpPr>
            <a:spLocks noChangeArrowheads="1"/>
          </p:cNvSpPr>
          <p:nvPr/>
        </p:nvSpPr>
        <p:spPr bwMode="auto">
          <a:xfrm>
            <a:off x="1518608" y="2446833"/>
            <a:ext cx="2753887" cy="106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お店で代金と</a:t>
            </a:r>
            <a:endParaRPr lang="en-US" altLang="ja-JP" sz="2800" b="1" dirty="0">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一緒に支払う</a:t>
            </a:r>
          </a:p>
        </p:txBody>
      </p:sp>
      <p:sp>
        <p:nvSpPr>
          <p:cNvPr id="36" name="正方形/長方形 35"/>
          <p:cNvSpPr>
            <a:spLocks noChangeArrowheads="1"/>
          </p:cNvSpPr>
          <p:nvPr/>
        </p:nvSpPr>
        <p:spPr bwMode="auto">
          <a:xfrm>
            <a:off x="5282698" y="2511174"/>
            <a:ext cx="3471228" cy="106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預かった消費税を</a:t>
            </a:r>
            <a:endParaRPr lang="en-US" altLang="ja-JP" sz="2800" b="1" dirty="0">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計算して納める。</a:t>
            </a:r>
          </a:p>
        </p:txBody>
      </p:sp>
    </p:spTree>
    <p:custDataLst>
      <p:tags r:id="rId1"/>
    </p:custDataLst>
    <p:extLst>
      <p:ext uri="{BB962C8B-B14F-4D97-AF65-F5344CB8AC3E}">
        <p14:creationId xmlns:p14="http://schemas.microsoft.com/office/powerpoint/2010/main" val="27297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0.1|0"/>
</p:tagLst>
</file>

<file path=ppt/tags/tag2.xml><?xml version="1.0" encoding="utf-8"?>
<p:tagLst xmlns:a="http://schemas.openxmlformats.org/drawingml/2006/main" xmlns:r="http://schemas.openxmlformats.org/officeDocument/2006/relationships" xmlns:p="http://schemas.openxmlformats.org/presentationml/2006/main">
  <p:tag name="TIMING" val="|0|0|0.1|0"/>
</p:tagLst>
</file>

<file path=ppt/tags/tag3.xml><?xml version="1.0" encoding="utf-8"?>
<p:tagLst xmlns:a="http://schemas.openxmlformats.org/drawingml/2006/main" xmlns:r="http://schemas.openxmlformats.org/officeDocument/2006/relationships" xmlns:p="http://schemas.openxmlformats.org/presentationml/2006/main">
  <p:tag name="TIMING" val="|0|0|0.1|0"/>
</p:tagLst>
</file>

<file path=ppt/tags/tag4.xml><?xml version="1.0" encoding="utf-8"?>
<p:tagLst xmlns:a="http://schemas.openxmlformats.org/drawingml/2006/main" xmlns:r="http://schemas.openxmlformats.org/officeDocument/2006/relationships" xmlns:p="http://schemas.openxmlformats.org/presentationml/2006/main">
  <p:tag name="TIMING" val="|0|0|0.1|0"/>
</p:tagLst>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d2c55beaba98c6a601792970750815aa">
  <xsd:schema xmlns:xsd="http://www.w3.org/2001/XMLSchema" xmlns:xs="http://www.w3.org/2001/XMLSchema" xmlns:p="http://schemas.microsoft.com/office/2006/metadata/properties" xmlns:ns2="8fe4d1f7-9dac-473b-bde5-951e1cbc35f9" targetNamespace="http://schemas.microsoft.com/office/2006/metadata/properties" ma:root="true" ma:fieldsID="8124583d94efbedee1f4180b0f527f5c"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57872D-ED15-4180-A069-48D0A19847D7}">
  <ds:schemaRefs>
    <ds:schemaRef ds:uri="http://schemas.microsoft.com/sharepoint/v3/contenttype/forms"/>
  </ds:schemaRefs>
</ds:datastoreItem>
</file>

<file path=customXml/itemProps2.xml><?xml version="1.0" encoding="utf-8"?>
<ds:datastoreItem xmlns:ds="http://schemas.openxmlformats.org/officeDocument/2006/customXml" ds:itemID="{7CE80D5C-C05A-4A80-8ACC-6A1D8D9FAFEA}">
  <ds:schemaRefs>
    <ds:schemaRef ds:uri="http://www.w3.org/XML/1998/namespace"/>
    <ds:schemaRef ds:uri="http://schemas.microsoft.com/office/2006/documentManagement/types"/>
    <ds:schemaRef ds:uri="http://schemas.microsoft.com/office/infopath/2007/PartnerControls"/>
    <ds:schemaRef ds:uri="8fe4d1f7-9dac-473b-bde5-951e1cbc35f9"/>
    <ds:schemaRef ds:uri="http://purl.org/dc/dcmitype/"/>
    <ds:schemaRef ds:uri="http://purl.org/dc/elements/1.1/"/>
    <ds:schemaRef ds:uri="http://schemas.microsoft.com/office/2006/metadata/properti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7B893F3-7D62-4EA1-AD92-9AB220EA8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55050</TotalTime>
  <Words>4013</Words>
  <Application>Microsoft Office PowerPoint</Application>
  <PresentationFormat>画面に合わせる (4:3)</PresentationFormat>
  <Paragraphs>373</Paragraphs>
  <Slides>31</Slides>
  <Notes>31</Notes>
  <HiddenSlides>0</HiddenSlides>
  <MMClips>0</MMClips>
  <ScaleCrop>false</ScaleCrop>
  <HeadingPairs>
    <vt:vector size="8" baseType="variant">
      <vt:variant>
        <vt:lpstr>使用されているフォント</vt:lpstr>
      </vt:variant>
      <vt:variant>
        <vt:i4>18</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51" baseType="lpstr">
      <vt:lpstr>BIZ UDPゴシック</vt:lpstr>
      <vt:lpstr>HGPｺﾞｼｯｸE</vt:lpstr>
      <vt:lpstr>HGPｺﾞｼｯｸM</vt:lpstr>
      <vt:lpstr>HGSｺﾞｼｯｸE</vt:lpstr>
      <vt:lpstr>HG丸ｺﾞｼｯｸM-PRO</vt:lpstr>
      <vt:lpstr>HG創英角ﾎﾟｯﾌﾟ体</vt:lpstr>
      <vt:lpstr>ＭＳ Ｐゴシック</vt:lpstr>
      <vt:lpstr>ＭＳ ゴシック</vt:lpstr>
      <vt:lpstr>ＭＳ 明朝</vt:lpstr>
      <vt:lpstr>メイリオ</vt:lpstr>
      <vt:lpstr>游ゴシック</vt:lpstr>
      <vt:lpstr>Arial</vt:lpstr>
      <vt:lpstr>Arial Black</vt:lpstr>
      <vt:lpstr>Calibri</vt:lpstr>
      <vt:lpstr>Tahoma</vt:lpstr>
      <vt:lpstr>Times New Roman</vt:lpstr>
      <vt:lpstr>Wingdings</vt:lpstr>
      <vt:lpstr>Wingdings 2</vt:lpstr>
      <vt:lpstr>1_デザインの設定</vt:lpstr>
      <vt:lpstr>Image</vt:lpstr>
      <vt:lpstr>PowerPoint プレゼンテーション</vt:lpstr>
      <vt:lpstr>税金クイズ</vt:lpstr>
      <vt:lpstr>税金クイズ</vt:lpstr>
      <vt:lpstr>税金クイズ</vt:lpstr>
      <vt:lpstr>税金クイズ</vt:lpstr>
      <vt:lpstr>税金クイズ</vt:lpstr>
      <vt:lpstr>「税」の種類</vt:lpstr>
      <vt:lpstr>種類と分類</vt:lpstr>
      <vt:lpstr>PowerPoint プレゼンテーション</vt:lpstr>
      <vt:lpstr>PowerPoint プレゼンテーション</vt:lpstr>
      <vt:lpstr>PowerPoint プレゼンテーション</vt:lpstr>
      <vt:lpstr>なぜ「税」が必要なのでしょうか？</vt:lpstr>
      <vt:lpstr>PowerPoint プレゼンテーション</vt:lpstr>
      <vt:lpstr>PowerPoint プレゼンテーション</vt:lpstr>
      <vt:lpstr>PowerPoint プレゼンテーション</vt:lpstr>
      <vt:lpstr>PowerPoint プレゼンテーション</vt:lpstr>
      <vt:lpstr>国民の三大義務</vt:lpstr>
      <vt:lpstr>租税法律主義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高齢化と 社会保障</vt:lpstr>
      <vt:lpstr>少子・高齢化問題とは</vt:lpstr>
      <vt:lpstr>PowerPoint プレゼンテーション</vt:lpstr>
      <vt:lpstr>少子・高齢化が進むと</vt:lpstr>
      <vt:lpstr>PowerPoint プレゼンテーション</vt:lpstr>
      <vt:lpstr>おわりに</vt:lpstr>
      <vt:lpstr>自ら考えることが大切</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川添 真奈美</dc:creator>
  <cp:keywords/>
  <dc:description/>
  <cp:lastModifiedBy>広報　加賀山</cp:lastModifiedBy>
  <cp:revision>353</cp:revision>
  <cp:lastPrinted>2024-05-30T07:35:35Z</cp:lastPrinted>
  <dcterms:created xsi:type="dcterms:W3CDTF">2009-01-13T00:21:37Z</dcterms:created>
  <dcterms:modified xsi:type="dcterms:W3CDTF">2024-06-04T02:59:50Z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ドキュメント</vt:lpwstr>
  </property>
  <property fmtid="{D5CDD505-2E9C-101B-9397-08002B2CF9AE}" pid="3" name="ContentTypeId">
    <vt:lpwstr>0x0101007A217E08946B6C4B85EDC662FC36E188</vt:lpwstr>
  </property>
</Properties>
</file>