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56" r:id="rId2"/>
    <p:sldId id="333" r:id="rId3"/>
    <p:sldId id="274" r:id="rId4"/>
    <p:sldId id="313" r:id="rId5"/>
    <p:sldId id="305" r:id="rId6"/>
    <p:sldId id="315" r:id="rId7"/>
    <p:sldId id="316" r:id="rId8"/>
    <p:sldId id="308" r:id="rId9"/>
    <p:sldId id="307" r:id="rId10"/>
    <p:sldId id="311" r:id="rId11"/>
    <p:sldId id="283" r:id="rId12"/>
    <p:sldId id="326" r:id="rId13"/>
    <p:sldId id="298" r:id="rId14"/>
    <p:sldId id="328" r:id="rId15"/>
    <p:sldId id="329" r:id="rId16"/>
    <p:sldId id="330" r:id="rId17"/>
    <p:sldId id="331" r:id="rId18"/>
    <p:sldId id="317" r:id="rId19"/>
    <p:sldId id="336" r:id="rId20"/>
    <p:sldId id="335" r:id="rId21"/>
  </p:sldIdLst>
  <p:sldSz cx="9144000" cy="6858000" type="screen4x3"/>
  <p:notesSz cx="7102475" cy="10233025"/>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p:defaultTextStyle>
  <p:extLst>
    <p:ext uri="{EFAFB233-063F-42B5-8137-9DF3F51BA10A}">
      <p15:sldGuideLst xmlns:p15="http://schemas.microsoft.com/office/powerpoint/2012/main">
        <p15:guide id="1" orient="horz" pos="2149">
          <p15:clr>
            <a:srgbClr val="A4A3A4"/>
          </p15:clr>
        </p15:guide>
        <p15:guide id="2" pos="2888">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C000"/>
    <a:srgbClr val="FF33CC"/>
    <a:srgbClr val="FFFFCC"/>
    <a:srgbClr val="99CC00"/>
    <a:srgbClr val="FFCC99"/>
    <a:srgbClr val="FF99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9299" autoAdjust="0"/>
  </p:normalViewPr>
  <p:slideViewPr>
    <p:cSldViewPr snapToGrid="0">
      <p:cViewPr varScale="1">
        <p:scale>
          <a:sx n="76" d="100"/>
          <a:sy n="76" d="100"/>
        </p:scale>
        <p:origin x="1332" y="78"/>
      </p:cViewPr>
      <p:guideLst>
        <p:guide orient="horz" pos="2149"/>
        <p:guide pos="2888"/>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1722" y="-102"/>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3078353" cy="510416"/>
          </a:xfrm>
          <a:prstGeom prst="rect">
            <a:avLst/>
          </a:prstGeom>
        </p:spPr>
        <p:txBody>
          <a:bodyPr vert="horz" lIns="95465" tIns="47732" rIns="95465" bIns="47732" rtlCol="0"/>
          <a:lstStyle>
            <a:lvl1pPr algn="l" eaLnBrk="1" hangingPunct="1">
              <a:defRPr sz="1300">
                <a:latin typeface="Times" charset="0"/>
              </a:defRPr>
            </a:lvl1pPr>
          </a:lstStyle>
          <a:p>
            <a:pPr>
              <a:defRPr/>
            </a:pPr>
            <a:endParaRPr lang="ja-JP" altLang="en-US"/>
          </a:p>
        </p:txBody>
      </p:sp>
      <p:sp>
        <p:nvSpPr>
          <p:cNvPr id="3" name="日付プレースホルダ 2"/>
          <p:cNvSpPr>
            <a:spLocks noGrp="1"/>
          </p:cNvSpPr>
          <p:nvPr>
            <p:ph type="dt" sz="quarter" idx="1"/>
          </p:nvPr>
        </p:nvSpPr>
        <p:spPr>
          <a:xfrm>
            <a:off x="4022448" y="1"/>
            <a:ext cx="3078352" cy="510416"/>
          </a:xfrm>
          <a:prstGeom prst="rect">
            <a:avLst/>
          </a:prstGeom>
        </p:spPr>
        <p:txBody>
          <a:bodyPr vert="horz" lIns="95465" tIns="47732" rIns="95465" bIns="47732" rtlCol="0"/>
          <a:lstStyle>
            <a:lvl1pPr algn="r" eaLnBrk="1" hangingPunct="1">
              <a:defRPr sz="1300">
                <a:latin typeface="Times" charset="0"/>
              </a:defRPr>
            </a:lvl1pPr>
          </a:lstStyle>
          <a:p>
            <a:pPr>
              <a:defRPr/>
            </a:pPr>
            <a:fld id="{5DAD1283-A504-499C-B95A-EDB5ED02E84A}" type="datetimeFigureOut">
              <a:rPr lang="ja-JP" altLang="en-US"/>
              <a:pPr>
                <a:defRPr/>
              </a:pPr>
              <a:t>2020/7/2</a:t>
            </a:fld>
            <a:endParaRPr lang="ja-JP" altLang="en-US"/>
          </a:p>
        </p:txBody>
      </p:sp>
      <p:sp>
        <p:nvSpPr>
          <p:cNvPr id="4" name="フッター プレースホルダ 3"/>
          <p:cNvSpPr>
            <a:spLocks noGrp="1"/>
          </p:cNvSpPr>
          <p:nvPr>
            <p:ph type="ftr" sz="quarter" idx="2"/>
          </p:nvPr>
        </p:nvSpPr>
        <p:spPr>
          <a:xfrm>
            <a:off x="1" y="9719316"/>
            <a:ext cx="3078353" cy="512062"/>
          </a:xfrm>
          <a:prstGeom prst="rect">
            <a:avLst/>
          </a:prstGeom>
        </p:spPr>
        <p:txBody>
          <a:bodyPr vert="horz" lIns="95465" tIns="47732" rIns="95465" bIns="47732" rtlCol="0" anchor="b"/>
          <a:lstStyle>
            <a:lvl1pPr algn="l" eaLnBrk="1" hangingPunct="1">
              <a:defRPr sz="1300">
                <a:latin typeface="Times" charset="0"/>
              </a:defRPr>
            </a:lvl1pPr>
          </a:lstStyle>
          <a:p>
            <a:pPr>
              <a:defRPr/>
            </a:pPr>
            <a:endParaRPr lang="ja-JP" altLang="en-US"/>
          </a:p>
        </p:txBody>
      </p:sp>
      <p:sp>
        <p:nvSpPr>
          <p:cNvPr id="5" name="スライド番号プレースホルダ 4"/>
          <p:cNvSpPr>
            <a:spLocks noGrp="1"/>
          </p:cNvSpPr>
          <p:nvPr>
            <p:ph type="sldNum" sz="quarter" idx="3"/>
          </p:nvPr>
        </p:nvSpPr>
        <p:spPr>
          <a:xfrm>
            <a:off x="4022448" y="9719316"/>
            <a:ext cx="3078352" cy="512062"/>
          </a:xfrm>
          <a:prstGeom prst="rect">
            <a:avLst/>
          </a:prstGeom>
        </p:spPr>
        <p:txBody>
          <a:bodyPr vert="horz" wrap="square" lIns="95465" tIns="47732" rIns="95465" bIns="47732" numCol="1" anchor="b" anchorCtr="0" compatLnSpc="1">
            <a:prstTxWarp prst="textNoShape">
              <a:avLst/>
            </a:prstTxWarp>
          </a:bodyPr>
          <a:lstStyle>
            <a:lvl1pPr algn="r" eaLnBrk="1" hangingPunct="1">
              <a:defRPr sz="1300"/>
            </a:lvl1pPr>
          </a:lstStyle>
          <a:p>
            <a:pPr>
              <a:defRPr/>
            </a:pPr>
            <a:fld id="{7DD59ACB-53AB-48A3-A7A9-DE6AE7FF98EE}" type="slidenum">
              <a:rPr lang="ja-JP" altLang="en-US"/>
              <a:pPr>
                <a:defRPr/>
              </a:pPr>
              <a:t>‹#›</a:t>
            </a:fld>
            <a:endParaRPr lang="ja-JP" altLang="en-US"/>
          </a:p>
        </p:txBody>
      </p:sp>
    </p:spTree>
    <p:extLst>
      <p:ext uri="{BB962C8B-B14F-4D97-AF65-F5344CB8AC3E}">
        <p14:creationId xmlns:p14="http://schemas.microsoft.com/office/powerpoint/2010/main" val="3150775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 y="1"/>
            <a:ext cx="3078353" cy="510416"/>
          </a:xfrm>
          <a:prstGeom prst="rect">
            <a:avLst/>
          </a:prstGeom>
          <a:noFill/>
          <a:ln w="9525">
            <a:noFill/>
            <a:miter lim="800000"/>
            <a:headEnd/>
            <a:tailEnd/>
          </a:ln>
          <a:effectLst/>
        </p:spPr>
        <p:txBody>
          <a:bodyPr vert="horz" wrap="square" lIns="95465" tIns="47732" rIns="95465" bIns="47732" numCol="1" anchor="t" anchorCtr="0" compatLnSpc="1">
            <a:prstTxWarp prst="textNoShape">
              <a:avLst/>
            </a:prstTxWarp>
          </a:bodyPr>
          <a:lstStyle>
            <a:lvl1pPr eaLnBrk="1" hangingPunct="1">
              <a:defRPr sz="1300">
                <a:latin typeface="Times" charset="0"/>
              </a:defRPr>
            </a:lvl1pPr>
          </a:lstStyle>
          <a:p>
            <a:pPr>
              <a:defRPr/>
            </a:pPr>
            <a:endParaRPr lang="en-US" altLang="ja-JP"/>
          </a:p>
        </p:txBody>
      </p:sp>
      <p:sp>
        <p:nvSpPr>
          <p:cNvPr id="68611" name="Rectangle 3"/>
          <p:cNvSpPr>
            <a:spLocks noGrp="1" noChangeArrowheads="1"/>
          </p:cNvSpPr>
          <p:nvPr>
            <p:ph type="dt" idx="1"/>
          </p:nvPr>
        </p:nvSpPr>
        <p:spPr bwMode="auto">
          <a:xfrm>
            <a:off x="4022448" y="1"/>
            <a:ext cx="3078352" cy="510416"/>
          </a:xfrm>
          <a:prstGeom prst="rect">
            <a:avLst/>
          </a:prstGeom>
          <a:noFill/>
          <a:ln w="9525">
            <a:noFill/>
            <a:miter lim="800000"/>
            <a:headEnd/>
            <a:tailEnd/>
          </a:ln>
          <a:effectLst/>
        </p:spPr>
        <p:txBody>
          <a:bodyPr vert="horz" wrap="square" lIns="95465" tIns="47732" rIns="95465" bIns="47732" numCol="1" anchor="t" anchorCtr="0" compatLnSpc="1">
            <a:prstTxWarp prst="textNoShape">
              <a:avLst/>
            </a:prstTxWarp>
          </a:bodyPr>
          <a:lstStyle>
            <a:lvl1pPr algn="r" eaLnBrk="1" hangingPunct="1">
              <a:defRPr sz="1300">
                <a:latin typeface="Times" charset="0"/>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709746" y="4860481"/>
            <a:ext cx="5682984" cy="4606919"/>
          </a:xfrm>
          <a:prstGeom prst="rect">
            <a:avLst/>
          </a:prstGeom>
          <a:noFill/>
          <a:ln w="9525">
            <a:noFill/>
            <a:miter lim="800000"/>
            <a:headEnd/>
            <a:tailEnd/>
          </a:ln>
          <a:effectLst/>
        </p:spPr>
        <p:txBody>
          <a:bodyPr vert="horz" wrap="square" lIns="95465" tIns="47732" rIns="95465" bIns="4773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8614" name="Rectangle 6"/>
          <p:cNvSpPr>
            <a:spLocks noGrp="1" noChangeArrowheads="1"/>
          </p:cNvSpPr>
          <p:nvPr>
            <p:ph type="ftr" sz="quarter" idx="4"/>
          </p:nvPr>
        </p:nvSpPr>
        <p:spPr bwMode="auto">
          <a:xfrm>
            <a:off x="1" y="9719316"/>
            <a:ext cx="3078353" cy="512062"/>
          </a:xfrm>
          <a:prstGeom prst="rect">
            <a:avLst/>
          </a:prstGeom>
          <a:noFill/>
          <a:ln w="9525">
            <a:noFill/>
            <a:miter lim="800000"/>
            <a:headEnd/>
            <a:tailEnd/>
          </a:ln>
          <a:effectLst/>
        </p:spPr>
        <p:txBody>
          <a:bodyPr vert="horz" wrap="square" lIns="95465" tIns="47732" rIns="95465" bIns="47732" numCol="1" anchor="b" anchorCtr="0" compatLnSpc="1">
            <a:prstTxWarp prst="textNoShape">
              <a:avLst/>
            </a:prstTxWarp>
          </a:bodyPr>
          <a:lstStyle>
            <a:lvl1pPr eaLnBrk="1" hangingPunct="1">
              <a:defRPr sz="1300">
                <a:latin typeface="Times" charset="0"/>
              </a:defRPr>
            </a:lvl1pPr>
          </a:lstStyle>
          <a:p>
            <a:pPr>
              <a:defRPr/>
            </a:pPr>
            <a:endParaRPr lang="en-US" altLang="ja-JP"/>
          </a:p>
        </p:txBody>
      </p:sp>
      <p:sp>
        <p:nvSpPr>
          <p:cNvPr id="68615" name="Rectangle 7"/>
          <p:cNvSpPr>
            <a:spLocks noGrp="1" noChangeArrowheads="1"/>
          </p:cNvSpPr>
          <p:nvPr>
            <p:ph type="sldNum" sz="quarter" idx="5"/>
          </p:nvPr>
        </p:nvSpPr>
        <p:spPr bwMode="auto">
          <a:xfrm>
            <a:off x="4022448" y="9719316"/>
            <a:ext cx="3078352" cy="512062"/>
          </a:xfrm>
          <a:prstGeom prst="rect">
            <a:avLst/>
          </a:prstGeom>
          <a:noFill/>
          <a:ln w="9525">
            <a:noFill/>
            <a:miter lim="800000"/>
            <a:headEnd/>
            <a:tailEnd/>
          </a:ln>
          <a:effectLst/>
        </p:spPr>
        <p:txBody>
          <a:bodyPr vert="horz" wrap="square" lIns="95465" tIns="47732" rIns="95465" bIns="47732" numCol="1" anchor="b" anchorCtr="0" compatLnSpc="1">
            <a:prstTxWarp prst="textNoShape">
              <a:avLst/>
            </a:prstTxWarp>
          </a:bodyPr>
          <a:lstStyle>
            <a:lvl1pPr algn="r" eaLnBrk="1" hangingPunct="1">
              <a:defRPr sz="1300"/>
            </a:lvl1pPr>
          </a:lstStyle>
          <a:p>
            <a:pPr>
              <a:defRPr/>
            </a:pPr>
            <a:fld id="{38BCFB3C-0C01-42F9-A46D-95B2802ACD85}" type="slidenum">
              <a:rPr lang="en-US" altLang="ja-JP"/>
              <a:pPr>
                <a:defRPr/>
              </a:pPr>
              <a:t>‹#›</a:t>
            </a:fld>
            <a:endParaRPr lang="en-US" altLang="ja-JP"/>
          </a:p>
        </p:txBody>
      </p:sp>
    </p:spTree>
    <p:extLst>
      <p:ext uri="{BB962C8B-B14F-4D97-AF65-F5344CB8AC3E}">
        <p14:creationId xmlns:p14="http://schemas.microsoft.com/office/powerpoint/2010/main" val="1657966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Times" panose="02020603050405020304" pitchFamily="18" charset="0"/>
                <a:ea typeface="Osaka" charset="-128"/>
              </a:defRPr>
            </a:lvl1pPr>
            <a:lvl2pPr marL="775714" indent="-298352">
              <a:defRPr kumimoji="1" sz="2500">
                <a:solidFill>
                  <a:schemeClr val="tx1"/>
                </a:solidFill>
                <a:latin typeface="Times" panose="02020603050405020304" pitchFamily="18" charset="0"/>
                <a:ea typeface="Osaka" charset="-128"/>
              </a:defRPr>
            </a:lvl2pPr>
            <a:lvl3pPr marL="1193406" indent="-238681">
              <a:defRPr kumimoji="1" sz="2500">
                <a:solidFill>
                  <a:schemeClr val="tx1"/>
                </a:solidFill>
                <a:latin typeface="Times" panose="02020603050405020304" pitchFamily="18" charset="0"/>
                <a:ea typeface="Osaka" charset="-128"/>
              </a:defRPr>
            </a:lvl3pPr>
            <a:lvl4pPr marL="1670769" indent="-238681">
              <a:defRPr kumimoji="1" sz="2500">
                <a:solidFill>
                  <a:schemeClr val="tx1"/>
                </a:solidFill>
                <a:latin typeface="Times" panose="02020603050405020304" pitchFamily="18" charset="0"/>
                <a:ea typeface="Osaka" charset="-128"/>
              </a:defRPr>
            </a:lvl4pPr>
            <a:lvl5pPr marL="2148131" indent="-238681">
              <a:defRPr kumimoji="1" sz="2500">
                <a:solidFill>
                  <a:schemeClr val="tx1"/>
                </a:solidFill>
                <a:latin typeface="Times" panose="02020603050405020304" pitchFamily="18" charset="0"/>
                <a:ea typeface="Osaka" charset="-128"/>
              </a:defRPr>
            </a:lvl5pPr>
            <a:lvl6pPr marL="2625494"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6pPr>
            <a:lvl7pPr marL="3102856"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7pPr>
            <a:lvl8pPr marL="3580219"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8pPr>
            <a:lvl9pPr marL="4057581"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9pPr>
          </a:lstStyle>
          <a:p>
            <a:fld id="{B91BB92B-A6B8-42ED-B9F1-DC464D65821F}" type="slidenum">
              <a:rPr lang="en-US" altLang="ja-JP" sz="1300"/>
              <a:pPr/>
              <a:t>4</a:t>
            </a:fld>
            <a:endParaRPr lang="en-US" altLang="ja-JP" sz="13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947444" y="4860481"/>
            <a:ext cx="5207589" cy="4606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77253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Times" panose="02020603050405020304" pitchFamily="18" charset="0"/>
                <a:ea typeface="Osaka" charset="-128"/>
              </a:defRPr>
            </a:lvl1pPr>
            <a:lvl2pPr marL="775714" indent="-298352">
              <a:defRPr kumimoji="1" sz="2500">
                <a:solidFill>
                  <a:schemeClr val="tx1"/>
                </a:solidFill>
                <a:latin typeface="Times" panose="02020603050405020304" pitchFamily="18" charset="0"/>
                <a:ea typeface="Osaka" charset="-128"/>
              </a:defRPr>
            </a:lvl2pPr>
            <a:lvl3pPr marL="1193406" indent="-238681">
              <a:defRPr kumimoji="1" sz="2500">
                <a:solidFill>
                  <a:schemeClr val="tx1"/>
                </a:solidFill>
                <a:latin typeface="Times" panose="02020603050405020304" pitchFamily="18" charset="0"/>
                <a:ea typeface="Osaka" charset="-128"/>
              </a:defRPr>
            </a:lvl3pPr>
            <a:lvl4pPr marL="1670769" indent="-238681">
              <a:defRPr kumimoji="1" sz="2500">
                <a:solidFill>
                  <a:schemeClr val="tx1"/>
                </a:solidFill>
                <a:latin typeface="Times" panose="02020603050405020304" pitchFamily="18" charset="0"/>
                <a:ea typeface="Osaka" charset="-128"/>
              </a:defRPr>
            </a:lvl4pPr>
            <a:lvl5pPr marL="2148131" indent="-238681">
              <a:defRPr kumimoji="1" sz="2500">
                <a:solidFill>
                  <a:schemeClr val="tx1"/>
                </a:solidFill>
                <a:latin typeface="Times" panose="02020603050405020304" pitchFamily="18" charset="0"/>
                <a:ea typeface="Osaka" charset="-128"/>
              </a:defRPr>
            </a:lvl5pPr>
            <a:lvl6pPr marL="2625494"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6pPr>
            <a:lvl7pPr marL="3102856"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7pPr>
            <a:lvl8pPr marL="3580219"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8pPr>
            <a:lvl9pPr marL="4057581"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9pPr>
          </a:lstStyle>
          <a:p>
            <a:fld id="{6CFA60AC-DE08-4FB7-966A-5443AC928332}" type="slidenum">
              <a:rPr lang="en-US" altLang="ja-JP" sz="1300"/>
              <a:pPr/>
              <a:t>6</a:t>
            </a:fld>
            <a:endParaRPr lang="en-US" altLang="ja-JP" sz="13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947444" y="4860481"/>
            <a:ext cx="5207589" cy="4606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424259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Times" panose="02020603050405020304" pitchFamily="18" charset="0"/>
                <a:ea typeface="Osaka" charset="-128"/>
              </a:defRPr>
            </a:lvl1pPr>
            <a:lvl2pPr marL="775714" indent="-298352">
              <a:defRPr kumimoji="1" sz="2500">
                <a:solidFill>
                  <a:schemeClr val="tx1"/>
                </a:solidFill>
                <a:latin typeface="Times" panose="02020603050405020304" pitchFamily="18" charset="0"/>
                <a:ea typeface="Osaka" charset="-128"/>
              </a:defRPr>
            </a:lvl2pPr>
            <a:lvl3pPr marL="1193406" indent="-238681">
              <a:defRPr kumimoji="1" sz="2500">
                <a:solidFill>
                  <a:schemeClr val="tx1"/>
                </a:solidFill>
                <a:latin typeface="Times" panose="02020603050405020304" pitchFamily="18" charset="0"/>
                <a:ea typeface="Osaka" charset="-128"/>
              </a:defRPr>
            </a:lvl3pPr>
            <a:lvl4pPr marL="1670769" indent="-238681">
              <a:defRPr kumimoji="1" sz="2500">
                <a:solidFill>
                  <a:schemeClr val="tx1"/>
                </a:solidFill>
                <a:latin typeface="Times" panose="02020603050405020304" pitchFamily="18" charset="0"/>
                <a:ea typeface="Osaka" charset="-128"/>
              </a:defRPr>
            </a:lvl4pPr>
            <a:lvl5pPr marL="2148131" indent="-238681">
              <a:defRPr kumimoji="1" sz="2500">
                <a:solidFill>
                  <a:schemeClr val="tx1"/>
                </a:solidFill>
                <a:latin typeface="Times" panose="02020603050405020304" pitchFamily="18" charset="0"/>
                <a:ea typeface="Osaka" charset="-128"/>
              </a:defRPr>
            </a:lvl5pPr>
            <a:lvl6pPr marL="2625494"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6pPr>
            <a:lvl7pPr marL="3102856"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7pPr>
            <a:lvl8pPr marL="3580219"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8pPr>
            <a:lvl9pPr marL="4057581"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9pPr>
          </a:lstStyle>
          <a:p>
            <a:fld id="{82E3BC4E-3AF9-4AE1-B5F9-C15028140A0B}" type="slidenum">
              <a:rPr lang="en-US" altLang="ja-JP" sz="1300"/>
              <a:pPr/>
              <a:t>7</a:t>
            </a:fld>
            <a:endParaRPr lang="en-US" altLang="ja-JP" sz="13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47444" y="4860481"/>
            <a:ext cx="5207589" cy="4606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955672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a:ln/>
        </p:spPr>
      </p:sp>
      <p:sp>
        <p:nvSpPr>
          <p:cNvPr id="266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panose="02020603050405020304" pitchFamily="18" charset="0"/>
            </a:endParaRPr>
          </a:p>
        </p:txBody>
      </p:sp>
      <p:sp>
        <p:nvSpPr>
          <p:cNvPr id="266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Times" panose="02020603050405020304" pitchFamily="18" charset="0"/>
                <a:ea typeface="Osaka" charset="-128"/>
              </a:defRPr>
            </a:lvl1pPr>
            <a:lvl2pPr marL="775714" indent="-298352">
              <a:defRPr kumimoji="1" sz="2500">
                <a:solidFill>
                  <a:schemeClr val="tx1"/>
                </a:solidFill>
                <a:latin typeface="Times" panose="02020603050405020304" pitchFamily="18" charset="0"/>
                <a:ea typeface="Osaka" charset="-128"/>
              </a:defRPr>
            </a:lvl2pPr>
            <a:lvl3pPr marL="1193406" indent="-238681">
              <a:defRPr kumimoji="1" sz="2500">
                <a:solidFill>
                  <a:schemeClr val="tx1"/>
                </a:solidFill>
                <a:latin typeface="Times" panose="02020603050405020304" pitchFamily="18" charset="0"/>
                <a:ea typeface="Osaka" charset="-128"/>
              </a:defRPr>
            </a:lvl3pPr>
            <a:lvl4pPr marL="1670769" indent="-238681">
              <a:defRPr kumimoji="1" sz="2500">
                <a:solidFill>
                  <a:schemeClr val="tx1"/>
                </a:solidFill>
                <a:latin typeface="Times" panose="02020603050405020304" pitchFamily="18" charset="0"/>
                <a:ea typeface="Osaka" charset="-128"/>
              </a:defRPr>
            </a:lvl4pPr>
            <a:lvl5pPr marL="2148131" indent="-238681">
              <a:defRPr kumimoji="1" sz="2500">
                <a:solidFill>
                  <a:schemeClr val="tx1"/>
                </a:solidFill>
                <a:latin typeface="Times" panose="02020603050405020304" pitchFamily="18" charset="0"/>
                <a:ea typeface="Osaka" charset="-128"/>
              </a:defRPr>
            </a:lvl5pPr>
            <a:lvl6pPr marL="2625494"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6pPr>
            <a:lvl7pPr marL="3102856"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7pPr>
            <a:lvl8pPr marL="3580219"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8pPr>
            <a:lvl9pPr marL="4057581" indent="-238681" eaLnBrk="0" fontAlgn="base" hangingPunct="0">
              <a:spcBef>
                <a:spcPct val="0"/>
              </a:spcBef>
              <a:spcAft>
                <a:spcPct val="0"/>
              </a:spcAft>
              <a:defRPr kumimoji="1" sz="2500">
                <a:solidFill>
                  <a:schemeClr val="tx1"/>
                </a:solidFill>
                <a:latin typeface="Times" panose="02020603050405020304" pitchFamily="18" charset="0"/>
                <a:ea typeface="Osaka" charset="-128"/>
              </a:defRPr>
            </a:lvl9pPr>
          </a:lstStyle>
          <a:p>
            <a:fld id="{F91A32B7-1254-480A-B135-D0EF3E11955D}" type="slidenum">
              <a:rPr lang="en-US" altLang="ja-JP" sz="1300"/>
              <a:pPr/>
              <a:t>19</a:t>
            </a:fld>
            <a:endParaRPr lang="en-US" altLang="ja-JP" sz="1300"/>
          </a:p>
        </p:txBody>
      </p:sp>
    </p:spTree>
    <p:extLst>
      <p:ext uri="{BB962C8B-B14F-4D97-AF65-F5344CB8AC3E}">
        <p14:creationId xmlns:p14="http://schemas.microsoft.com/office/powerpoint/2010/main" val="59224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ABE910-426F-4139-8BBC-F6220DC688B1}" type="slidenum">
              <a:rPr lang="en-US" altLang="ja-JP"/>
              <a:pPr>
                <a:defRPr/>
              </a:pPr>
              <a:t>‹#›</a:t>
            </a:fld>
            <a:endParaRPr lang="en-US" altLang="ja-JP"/>
          </a:p>
        </p:txBody>
      </p:sp>
    </p:spTree>
    <p:extLst>
      <p:ext uri="{BB962C8B-B14F-4D97-AF65-F5344CB8AC3E}">
        <p14:creationId xmlns:p14="http://schemas.microsoft.com/office/powerpoint/2010/main" val="15588012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1D8E2A-99D0-4F3F-A892-A9ED16EB87F8}" type="slidenum">
              <a:rPr lang="en-US" altLang="ja-JP"/>
              <a:pPr>
                <a:defRPr/>
              </a:pPr>
              <a:t>‹#›</a:t>
            </a:fld>
            <a:endParaRPr lang="en-US" altLang="ja-JP"/>
          </a:p>
        </p:txBody>
      </p:sp>
    </p:spTree>
    <p:extLst>
      <p:ext uri="{BB962C8B-B14F-4D97-AF65-F5344CB8AC3E}">
        <p14:creationId xmlns:p14="http://schemas.microsoft.com/office/powerpoint/2010/main" val="1495062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152DFC8-EFF1-41DE-92C2-4C2DE47F7AA5}" type="slidenum">
              <a:rPr lang="en-US" altLang="ja-JP"/>
              <a:pPr>
                <a:defRPr/>
              </a:pPr>
              <a:t>‹#›</a:t>
            </a:fld>
            <a:endParaRPr lang="en-US" altLang="ja-JP"/>
          </a:p>
        </p:txBody>
      </p:sp>
    </p:spTree>
    <p:extLst>
      <p:ext uri="{BB962C8B-B14F-4D97-AF65-F5344CB8AC3E}">
        <p14:creationId xmlns:p14="http://schemas.microsoft.com/office/powerpoint/2010/main" val="32090118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271B7A7-93C6-4291-8001-AF4CB19B8D1C}" type="slidenum">
              <a:rPr lang="en-US" altLang="ja-JP"/>
              <a:pPr>
                <a:defRPr/>
              </a:pPr>
              <a:t>‹#›</a:t>
            </a:fld>
            <a:endParaRPr lang="en-US" altLang="ja-JP"/>
          </a:p>
        </p:txBody>
      </p:sp>
    </p:spTree>
    <p:extLst>
      <p:ext uri="{BB962C8B-B14F-4D97-AF65-F5344CB8AC3E}">
        <p14:creationId xmlns:p14="http://schemas.microsoft.com/office/powerpoint/2010/main" val="11521507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D5FDD9-8613-4AA3-A5BF-A2AD8A5DD31C}" type="slidenum">
              <a:rPr lang="en-US" altLang="ja-JP"/>
              <a:pPr>
                <a:defRPr/>
              </a:pPr>
              <a:t>‹#›</a:t>
            </a:fld>
            <a:endParaRPr lang="en-US" altLang="ja-JP"/>
          </a:p>
        </p:txBody>
      </p:sp>
    </p:spTree>
    <p:extLst>
      <p:ext uri="{BB962C8B-B14F-4D97-AF65-F5344CB8AC3E}">
        <p14:creationId xmlns:p14="http://schemas.microsoft.com/office/powerpoint/2010/main" val="15983695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2609D10-129D-4FED-8359-DCB848E7E384}" type="slidenum">
              <a:rPr lang="en-US" altLang="ja-JP"/>
              <a:pPr>
                <a:defRPr/>
              </a:pPr>
              <a:t>‹#›</a:t>
            </a:fld>
            <a:endParaRPr lang="en-US" altLang="ja-JP"/>
          </a:p>
        </p:txBody>
      </p:sp>
    </p:spTree>
    <p:extLst>
      <p:ext uri="{BB962C8B-B14F-4D97-AF65-F5344CB8AC3E}">
        <p14:creationId xmlns:p14="http://schemas.microsoft.com/office/powerpoint/2010/main" val="3735164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A2F3276-A90D-462B-A922-E82C19CBE3BE}" type="slidenum">
              <a:rPr lang="en-US" altLang="ja-JP"/>
              <a:pPr>
                <a:defRPr/>
              </a:pPr>
              <a:t>‹#›</a:t>
            </a:fld>
            <a:endParaRPr lang="en-US" altLang="ja-JP"/>
          </a:p>
        </p:txBody>
      </p:sp>
    </p:spTree>
    <p:extLst>
      <p:ext uri="{BB962C8B-B14F-4D97-AF65-F5344CB8AC3E}">
        <p14:creationId xmlns:p14="http://schemas.microsoft.com/office/powerpoint/2010/main" val="28802876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7935DC0-B2EA-46D3-9835-6E6A5CC10EB3}" type="slidenum">
              <a:rPr lang="en-US" altLang="ja-JP"/>
              <a:pPr>
                <a:defRPr/>
              </a:pPr>
              <a:t>‹#›</a:t>
            </a:fld>
            <a:endParaRPr lang="en-US" altLang="ja-JP"/>
          </a:p>
        </p:txBody>
      </p:sp>
    </p:spTree>
    <p:extLst>
      <p:ext uri="{BB962C8B-B14F-4D97-AF65-F5344CB8AC3E}">
        <p14:creationId xmlns:p14="http://schemas.microsoft.com/office/powerpoint/2010/main" val="4257207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C0F9F7B-3682-4F47-A353-286B8427842B}" type="slidenum">
              <a:rPr lang="en-US" altLang="ja-JP"/>
              <a:pPr>
                <a:defRPr/>
              </a:pPr>
              <a:t>‹#›</a:t>
            </a:fld>
            <a:endParaRPr lang="en-US" altLang="ja-JP"/>
          </a:p>
        </p:txBody>
      </p:sp>
    </p:spTree>
    <p:extLst>
      <p:ext uri="{BB962C8B-B14F-4D97-AF65-F5344CB8AC3E}">
        <p14:creationId xmlns:p14="http://schemas.microsoft.com/office/powerpoint/2010/main" val="34425838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21FA3D2-2DB7-4E1B-80F3-3711DDFCBE0D}" type="slidenum">
              <a:rPr lang="en-US" altLang="ja-JP"/>
              <a:pPr>
                <a:defRPr/>
              </a:pPr>
              <a:t>‹#›</a:t>
            </a:fld>
            <a:endParaRPr lang="en-US" altLang="ja-JP"/>
          </a:p>
        </p:txBody>
      </p:sp>
    </p:spTree>
    <p:extLst>
      <p:ext uri="{BB962C8B-B14F-4D97-AF65-F5344CB8AC3E}">
        <p14:creationId xmlns:p14="http://schemas.microsoft.com/office/powerpoint/2010/main" val="28429235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666F400-1F88-4F8E-B31C-A7688B2F5C75}" type="slidenum">
              <a:rPr lang="en-US" altLang="ja-JP"/>
              <a:pPr>
                <a:defRPr/>
              </a:pPr>
              <a:t>‹#›</a:t>
            </a:fld>
            <a:endParaRPr lang="en-US" altLang="ja-JP"/>
          </a:p>
        </p:txBody>
      </p:sp>
    </p:spTree>
    <p:extLst>
      <p:ext uri="{BB962C8B-B14F-4D97-AF65-F5344CB8AC3E}">
        <p14:creationId xmlns:p14="http://schemas.microsoft.com/office/powerpoint/2010/main" val="17627258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93E0256-0FDC-4942-9E18-98671FF775D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Line 182">
            <a:hlinkClick r:id="" action="ppaction://hlinkshowjump?jump=nextslide"/>
          </p:cNvPr>
          <p:cNvSpPr>
            <a:spLocks noChangeShapeType="1"/>
          </p:cNvSpPr>
          <p:nvPr/>
        </p:nvSpPr>
        <p:spPr bwMode="auto">
          <a:xfrm>
            <a:off x="8763000" y="2286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4099" name="Rectangle 174"/>
          <p:cNvSpPr>
            <a:spLocks noChangeArrowheads="1"/>
          </p:cNvSpPr>
          <p:nvPr/>
        </p:nvSpPr>
        <p:spPr bwMode="auto">
          <a:xfrm>
            <a:off x="0" y="0"/>
            <a:ext cx="9144000" cy="8382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4100" name="Rectangle 178"/>
          <p:cNvSpPr>
            <a:spLocks noChangeArrowheads="1"/>
          </p:cNvSpPr>
          <p:nvPr/>
        </p:nvSpPr>
        <p:spPr bwMode="auto">
          <a:xfrm>
            <a:off x="2590800" y="0"/>
            <a:ext cx="388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3000">
                <a:solidFill>
                  <a:srgbClr val="FFFFFF"/>
                </a:solidFill>
                <a:ea typeface="HG創英角ｺﾞｼｯｸUB" panose="020B0909000000000000" pitchFamily="49" charset="-128"/>
              </a:rPr>
              <a:t>講師用マニュアル</a:t>
            </a:r>
            <a:endParaRPr lang="ja-JP" altLang="en-US" sz="4400">
              <a:solidFill>
                <a:srgbClr val="FFFFFF"/>
              </a:solidFill>
              <a:ea typeface="HG創英角ｺﾞｼｯｸUB" panose="020B0909000000000000" pitchFamily="49" charset="-128"/>
            </a:endParaRPr>
          </a:p>
        </p:txBody>
      </p:sp>
      <p:pic>
        <p:nvPicPr>
          <p:cNvPr id="3" name="図 2"/>
          <p:cNvPicPr>
            <a:picLocks noChangeAspect="1"/>
          </p:cNvPicPr>
          <p:nvPr/>
        </p:nvPicPr>
        <p:blipFill>
          <a:blip r:embed="rId2"/>
          <a:stretch>
            <a:fillRect/>
          </a:stretch>
        </p:blipFill>
        <p:spPr>
          <a:xfrm>
            <a:off x="1579843" y="1257300"/>
            <a:ext cx="6111314" cy="44196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8</a:t>
            </a:r>
          </a:p>
        </p:txBody>
      </p:sp>
      <p:pic>
        <p:nvPicPr>
          <p:cNvPr id="1638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8"/>
          <p:cNvSpPr>
            <a:spLocks noGrp="1" noChangeArrowheads="1"/>
          </p:cNvSpPr>
          <p:nvPr>
            <p:ph type="title" idx="4294967295"/>
          </p:nvPr>
        </p:nvSpPr>
        <p:spPr>
          <a:xfrm>
            <a:off x="76200" y="152400"/>
            <a:ext cx="7772400" cy="457200"/>
          </a:xfrm>
        </p:spPr>
        <p:txBody>
          <a:bodyPr/>
          <a:lstStyle/>
          <a:p>
            <a:pPr algn="l" eaLnBrk="1" hangingPunct="1"/>
            <a:r>
              <a:rPr lang="en-US" altLang="ja-JP" sz="2400" smtClean="0">
                <a:solidFill>
                  <a:schemeClr val="accent1"/>
                </a:solidFill>
                <a:latin typeface="HG創英角ｺﾞｼｯｸUB" panose="020B0909000000000000" pitchFamily="49" charset="-128"/>
                <a:ea typeface="HG創英角ｺﾞｼｯｸUB" panose="020B0909000000000000" pitchFamily="49" charset="-128"/>
              </a:rPr>
              <a:t>3.</a:t>
            </a:r>
            <a:r>
              <a:rPr lang="ja-JP" altLang="en-US" sz="2400" smtClean="0">
                <a:solidFill>
                  <a:schemeClr val="accent1"/>
                </a:solidFill>
                <a:latin typeface="HG創英角ｺﾞｼｯｸUB" panose="020B0909000000000000" pitchFamily="49" charset="-128"/>
                <a:ea typeface="HG創英角ｺﾞｼｯｸUB" panose="020B0909000000000000" pitchFamily="49" charset="-128"/>
              </a:rPr>
              <a:t>今までの議論をまとめてみよう</a:t>
            </a:r>
            <a:endParaRPr lang="ja-JP" altLang="en-US" sz="480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6389" name="Rectangle 5"/>
          <p:cNvSpPr>
            <a:spLocks noChangeArrowheads="1"/>
          </p:cNvSpPr>
          <p:nvPr/>
        </p:nvSpPr>
        <p:spPr bwMode="auto">
          <a:xfrm>
            <a:off x="179388" y="1157288"/>
            <a:ext cx="18034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今までの議論をまとめて，「税の本質」を理解させる。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chemeClr val="folHlink"/>
                </a:solidFill>
                <a:latin typeface="HG創英角ｺﾞｼｯｸUB" panose="020B0909000000000000" pitchFamily="49" charset="-128"/>
                <a:ea typeface="HG創英角ｺﾞｼｯｸUB" panose="020B0909000000000000" pitchFamily="49" charset="-128"/>
              </a:rPr>
              <a:t>■学習</a:t>
            </a:r>
            <a:r>
              <a:rPr lang="ja-JP" altLang="en-US" sz="1000">
                <a:solidFill>
                  <a:srgbClr val="FF9900"/>
                </a:solidFill>
                <a:latin typeface="HG創英角ｺﾞｼｯｸUB" panose="020B0909000000000000" pitchFamily="49" charset="-128"/>
                <a:ea typeface="HG創英角ｺﾞｼｯｸUB" panose="020B0909000000000000" pitchFamily="49" charset="-128"/>
              </a:rPr>
              <a:t>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税の使い道の決め方や，国民生活との関係を理解させ，政治への参加と国を支える税金を国民が負担することが，対になっているのが，民主主義の基本であることを理解させる。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また，その使い道をしっかりと監視していくことの重要性を理解させる。</a:t>
            </a:r>
          </a:p>
        </p:txBody>
      </p:sp>
      <p:sp>
        <p:nvSpPr>
          <p:cNvPr id="16390" name="Rectangle 27"/>
          <p:cNvSpPr>
            <a:spLocks noChangeArrowheads="1"/>
          </p:cNvSpPr>
          <p:nvPr/>
        </p:nvSpPr>
        <p:spPr bwMode="auto">
          <a:xfrm>
            <a:off x="2124075" y="4868863"/>
            <a:ext cx="48958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「税の本質」</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税の使い道を監視する（関心をもつ）ことも納税者として重要。</a:t>
            </a:r>
          </a:p>
        </p:txBody>
      </p:sp>
      <p:sp>
        <p:nvSpPr>
          <p:cNvPr id="16391" name="AutoShape 32"/>
          <p:cNvSpPr>
            <a:spLocks noChangeArrowheads="1"/>
          </p:cNvSpPr>
          <p:nvPr/>
        </p:nvSpPr>
        <p:spPr bwMode="auto">
          <a:xfrm>
            <a:off x="161925" y="1119188"/>
            <a:ext cx="1825625" cy="2582862"/>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6392"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6393"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16394" name="図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971550"/>
            <a:ext cx="5029200" cy="3771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2"/>
          <p:cNvSpPr>
            <a:spLocks noChangeArrowheads="1"/>
          </p:cNvSpPr>
          <p:nvPr/>
        </p:nvSpPr>
        <p:spPr bwMode="auto">
          <a:xfrm>
            <a:off x="884555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9</a:t>
            </a:r>
          </a:p>
        </p:txBody>
      </p:sp>
      <p:pic>
        <p:nvPicPr>
          <p:cNvPr id="17411"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63"/>
          <p:cNvSpPr>
            <a:spLocks noGrp="1" noChangeArrowheads="1"/>
          </p:cNvSpPr>
          <p:nvPr>
            <p:ph type="title" idx="4294967295"/>
          </p:nvPr>
        </p:nvSpPr>
        <p:spPr>
          <a:xfrm>
            <a:off x="76200" y="152400"/>
            <a:ext cx="7772400" cy="457200"/>
          </a:xfrm>
        </p:spPr>
        <p:txBody>
          <a:bodyPr/>
          <a:lstStyle/>
          <a:p>
            <a:pPr algn="l" eaLnBrk="1" hangingPunct="1"/>
            <a:r>
              <a:rPr lang="en-US" altLang="ja-JP" sz="2400" smtClean="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2400" smtClean="0">
                <a:solidFill>
                  <a:schemeClr val="accent1"/>
                </a:solidFill>
                <a:latin typeface="HG創英角ｺﾞｼｯｸUB" panose="020B0909000000000000" pitchFamily="49" charset="-128"/>
                <a:ea typeface="HG創英角ｺﾞｼｯｸUB" panose="020B0909000000000000" pitchFamily="49" charset="-128"/>
              </a:rPr>
              <a:t>国の財政をみてみよう①</a:t>
            </a:r>
            <a:endParaRPr lang="ja-JP" altLang="en-US" sz="480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7413" name="Rectangle 4"/>
          <p:cNvSpPr>
            <a:spLocks noChangeArrowheads="1"/>
          </p:cNvSpPr>
          <p:nvPr/>
        </p:nvSpPr>
        <p:spPr bwMode="auto">
          <a:xfrm>
            <a:off x="190500" y="1079500"/>
            <a:ext cx="17541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FF9900"/>
                </a:solidFill>
                <a:latin typeface="HG創英角ｺﾞｼｯｸUB" panose="020B0909000000000000" pitchFamily="49" charset="-128"/>
                <a:ea typeface="HG創英角ｺﾞｼｯｸUB" panose="020B0909000000000000" pitchFamily="49" charset="-128"/>
              </a:rPr>
              <a:t>■</a:t>
            </a:r>
            <a:r>
              <a:rPr lang="ja-JP" altLang="en-US" sz="1000">
                <a:solidFill>
                  <a:srgbClr val="FF99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国の歳入・歳出の内訳がどうなっているのかを学び，税がどのように使われているかを理解させる。</a:t>
            </a:r>
          </a:p>
        </p:txBody>
      </p:sp>
      <p:sp>
        <p:nvSpPr>
          <p:cNvPr id="17414" name="Rectangle 6"/>
          <p:cNvSpPr>
            <a:spLocks noChangeArrowheads="1"/>
          </p:cNvSpPr>
          <p:nvPr/>
        </p:nvSpPr>
        <p:spPr bwMode="auto">
          <a:xfrm>
            <a:off x="7353300" y="981075"/>
            <a:ext cx="17145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税収と公債金</a:t>
            </a:r>
            <a:endParaRPr lang="ja-JP" altLang="en-US" sz="900" dirty="0">
              <a:latin typeface="HG創英角ｺﾞｼｯｸUB" panose="020B0909000000000000" pitchFamily="49" charset="-128"/>
              <a:ea typeface="HG創英角ｺﾞｼｯｸUB" panose="020B0909000000000000" pitchFamily="49" charset="-128"/>
            </a:endParaRPr>
          </a:p>
          <a:p>
            <a:pPr algn="dist"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国の収入の</a:t>
            </a:r>
            <a:r>
              <a:rPr lang="ja-JP" altLang="en-US" sz="900" dirty="0" smtClean="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62%</a:t>
            </a:r>
            <a:r>
              <a:rPr lang="ja-JP" altLang="en-US" sz="900" dirty="0">
                <a:latin typeface="HG創英角ｺﾞｼｯｸUB" panose="020B0909000000000000" pitchFamily="49" charset="-128"/>
                <a:ea typeface="HG創英角ｺﾞｼｯｸUB" panose="020B0909000000000000" pitchFamily="49" charset="-128"/>
              </a:rPr>
              <a:t>が「税収」，</a:t>
            </a:r>
            <a:r>
              <a:rPr lang="ja-JP" altLang="en-US" sz="900" dirty="0" smtClean="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32%</a:t>
            </a:r>
            <a:r>
              <a:rPr lang="ja-JP" altLang="en-US" sz="900" dirty="0">
                <a:latin typeface="HG創英角ｺﾞｼｯｸUB" panose="020B0909000000000000" pitchFamily="49" charset="-128"/>
                <a:ea typeface="HG創英角ｺﾞｼｯｸUB" panose="020B0909000000000000" pitchFamily="49" charset="-128"/>
              </a:rPr>
              <a:t>が「公債金」。</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「公債金」とは国の借金のことで，元本の返済や利子の支払いなどの負担を，将来の世代に残すことになる。</a:t>
            </a:r>
          </a:p>
        </p:txBody>
      </p:sp>
      <p:sp>
        <p:nvSpPr>
          <p:cNvPr id="17415" name="Rectangle 7"/>
          <p:cNvSpPr>
            <a:spLocks noChangeArrowheads="1"/>
          </p:cNvSpPr>
          <p:nvPr/>
        </p:nvSpPr>
        <p:spPr bwMode="auto">
          <a:xfrm>
            <a:off x="5221288" y="5300663"/>
            <a:ext cx="33115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国税庁は財務省に属する行政機関で，国税の賦課や徴収などの仕事をしている。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全国に</a:t>
            </a:r>
            <a:r>
              <a:rPr lang="en-US" altLang="ja-JP" sz="900">
                <a:latin typeface="HG創英角ｺﾞｼｯｸUB" panose="020B0909000000000000" pitchFamily="49" charset="-128"/>
                <a:ea typeface="HG創英角ｺﾞｼｯｸUB" panose="020B0909000000000000" pitchFamily="49" charset="-128"/>
              </a:rPr>
              <a:t>11</a:t>
            </a:r>
            <a:r>
              <a:rPr lang="ja-JP" altLang="en-US" sz="900">
                <a:latin typeface="HG創英角ｺﾞｼｯｸUB" panose="020B0909000000000000" pitchFamily="49" charset="-128"/>
                <a:ea typeface="HG創英角ｺﾞｼｯｸUB" panose="020B0909000000000000" pitchFamily="49" charset="-128"/>
              </a:rPr>
              <a:t>の国税局と沖縄国税事務所があり，それらの下に身近な窓口として</a:t>
            </a:r>
            <a:r>
              <a:rPr lang="en-US" altLang="ja-JP" sz="900">
                <a:latin typeface="HG創英角ｺﾞｼｯｸUB" panose="020B0909000000000000" pitchFamily="49" charset="-128"/>
                <a:ea typeface="HG創英角ｺﾞｼｯｸUB" panose="020B0909000000000000" pitchFamily="49" charset="-128"/>
              </a:rPr>
              <a:t>524</a:t>
            </a:r>
            <a:r>
              <a:rPr lang="ja-JP" altLang="en-US" sz="900">
                <a:latin typeface="HG創英角ｺﾞｼｯｸUB" panose="020B0909000000000000" pitchFamily="49" charset="-128"/>
                <a:ea typeface="HG創英角ｺﾞｼｯｸUB" panose="020B0909000000000000" pitchFamily="49" charset="-128"/>
              </a:rPr>
              <a:t>の税務署がある。</a:t>
            </a:r>
          </a:p>
        </p:txBody>
      </p:sp>
      <p:sp>
        <p:nvSpPr>
          <p:cNvPr id="17416" name="AutoShape 13"/>
          <p:cNvSpPr>
            <a:spLocks noChangeArrowheads="1"/>
          </p:cNvSpPr>
          <p:nvPr/>
        </p:nvSpPr>
        <p:spPr bwMode="auto">
          <a:xfrm>
            <a:off x="155575" y="990600"/>
            <a:ext cx="1824038" cy="1150938"/>
          </a:xfrm>
          <a:prstGeom prst="roundRect">
            <a:avLst>
              <a:gd name="adj" fmla="val 9639"/>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17" name="Rectangle 4"/>
          <p:cNvSpPr>
            <a:spLocks noChangeArrowheads="1"/>
          </p:cNvSpPr>
          <p:nvPr/>
        </p:nvSpPr>
        <p:spPr bwMode="auto">
          <a:xfrm>
            <a:off x="7353300" y="2600325"/>
            <a:ext cx="165735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国の歳出</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国の支出の約</a:t>
            </a:r>
            <a:r>
              <a:rPr lang="en-US" altLang="ja-JP" sz="900" dirty="0">
                <a:latin typeface="HG創英角ｺﾞｼｯｸUB" panose="020B0909000000000000" pitchFamily="49" charset="-128"/>
                <a:ea typeface="HG創英角ｺﾞｼｯｸUB" panose="020B0909000000000000" pitchFamily="49" charset="-128"/>
              </a:rPr>
              <a:t>7</a:t>
            </a:r>
            <a:r>
              <a:rPr lang="ja-JP" altLang="en-US" sz="900" dirty="0">
                <a:latin typeface="HG創英角ｺﾞｼｯｸUB" panose="020B0909000000000000" pitchFamily="49" charset="-128"/>
                <a:ea typeface="HG創英角ｺﾞｼｯｸUB" panose="020B0909000000000000" pitchFamily="49" charset="-128"/>
              </a:rPr>
              <a:t>割を，社会保障関係費・国債費（借金の返済と利子の支払い）・地方交付税交付金等で占める。</a:t>
            </a:r>
          </a:p>
        </p:txBody>
      </p:sp>
      <p:sp>
        <p:nvSpPr>
          <p:cNvPr id="17418"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7419"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17420" name="Group 62"/>
          <p:cNvGrpSpPr>
            <a:grpSpLocks/>
          </p:cNvGrpSpPr>
          <p:nvPr/>
        </p:nvGrpSpPr>
        <p:grpSpPr bwMode="auto">
          <a:xfrm>
            <a:off x="2124075" y="4706938"/>
            <a:ext cx="2714625" cy="1822450"/>
            <a:chOff x="1338" y="2965"/>
            <a:chExt cx="1710" cy="1148"/>
          </a:xfrm>
        </p:grpSpPr>
        <p:pic>
          <p:nvPicPr>
            <p:cNvPr id="17422" name="Picture 16" descr="C:\Documents and Settings\A302525\デスクトップ\図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 y="3012"/>
              <a:ext cx="1667"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テキスト ボックス 19"/>
            <p:cNvSpPr txBox="1">
              <a:spLocks noChangeArrowheads="1"/>
            </p:cNvSpPr>
            <p:nvPr/>
          </p:nvSpPr>
          <p:spPr bwMode="auto">
            <a:xfrm>
              <a:off x="2529" y="3291"/>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管理運営部門</a:t>
              </a:r>
            </a:p>
          </p:txBody>
        </p:sp>
        <p:sp>
          <p:nvSpPr>
            <p:cNvPr id="17424" name="Rectangle 5"/>
            <p:cNvSpPr>
              <a:spLocks noChangeArrowheads="1"/>
            </p:cNvSpPr>
            <p:nvPr/>
          </p:nvSpPr>
          <p:spPr bwMode="auto">
            <a:xfrm>
              <a:off x="1338" y="2965"/>
              <a:ext cx="7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国税庁と税務署</a:t>
              </a:r>
            </a:p>
          </p:txBody>
        </p:sp>
        <p:sp>
          <p:nvSpPr>
            <p:cNvPr id="17425" name="Rectangle 24"/>
            <p:cNvSpPr>
              <a:spLocks noChangeArrowheads="1"/>
            </p:cNvSpPr>
            <p:nvPr/>
          </p:nvSpPr>
          <p:spPr bwMode="auto">
            <a:xfrm>
              <a:off x="2562" y="3030"/>
              <a:ext cx="444" cy="108"/>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6" name="Rectangle 25"/>
            <p:cNvSpPr>
              <a:spLocks noChangeArrowheads="1"/>
            </p:cNvSpPr>
            <p:nvPr/>
          </p:nvSpPr>
          <p:spPr bwMode="auto">
            <a:xfrm>
              <a:off x="2566" y="3166"/>
              <a:ext cx="444" cy="108"/>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7" name="Rectangle 26"/>
            <p:cNvSpPr>
              <a:spLocks noChangeArrowheads="1"/>
            </p:cNvSpPr>
            <p:nvPr/>
          </p:nvSpPr>
          <p:spPr bwMode="auto">
            <a:xfrm>
              <a:off x="2570" y="3578"/>
              <a:ext cx="444" cy="108"/>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8" name="Rectangle 27"/>
            <p:cNvSpPr>
              <a:spLocks noChangeArrowheads="1"/>
            </p:cNvSpPr>
            <p:nvPr/>
          </p:nvSpPr>
          <p:spPr bwMode="auto">
            <a:xfrm>
              <a:off x="2568" y="3720"/>
              <a:ext cx="444" cy="108"/>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9" name="Rectangle 28"/>
            <p:cNvSpPr>
              <a:spLocks noChangeArrowheads="1"/>
            </p:cNvSpPr>
            <p:nvPr/>
          </p:nvSpPr>
          <p:spPr bwMode="auto">
            <a:xfrm>
              <a:off x="2572" y="3850"/>
              <a:ext cx="444" cy="108"/>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30" name="Rectangle 29"/>
            <p:cNvSpPr>
              <a:spLocks noChangeArrowheads="1"/>
            </p:cNvSpPr>
            <p:nvPr/>
          </p:nvSpPr>
          <p:spPr bwMode="auto">
            <a:xfrm>
              <a:off x="2576" y="3986"/>
              <a:ext cx="444" cy="108"/>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31" name="テキスト ボックス 19"/>
            <p:cNvSpPr txBox="1">
              <a:spLocks noChangeArrowheads="1"/>
            </p:cNvSpPr>
            <p:nvPr/>
          </p:nvSpPr>
          <p:spPr bwMode="auto">
            <a:xfrm>
              <a:off x="2533" y="3019"/>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総務課</a:t>
              </a:r>
            </a:p>
          </p:txBody>
        </p:sp>
        <p:sp>
          <p:nvSpPr>
            <p:cNvPr id="17432" name="テキスト ボックス 19"/>
            <p:cNvSpPr txBox="1">
              <a:spLocks noChangeArrowheads="1"/>
            </p:cNvSpPr>
            <p:nvPr/>
          </p:nvSpPr>
          <p:spPr bwMode="auto">
            <a:xfrm>
              <a:off x="2531" y="3155"/>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税務広報広聴官</a:t>
              </a:r>
            </a:p>
          </p:txBody>
        </p:sp>
        <p:sp>
          <p:nvSpPr>
            <p:cNvPr id="17433" name="テキスト ボックス 19"/>
            <p:cNvSpPr txBox="1">
              <a:spLocks noChangeArrowheads="1"/>
            </p:cNvSpPr>
            <p:nvPr/>
          </p:nvSpPr>
          <p:spPr bwMode="auto">
            <a:xfrm>
              <a:off x="2533" y="3427"/>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徴収部門</a:t>
              </a:r>
            </a:p>
          </p:txBody>
        </p:sp>
        <p:sp>
          <p:nvSpPr>
            <p:cNvPr id="17434" name="テキスト ボックス 19"/>
            <p:cNvSpPr txBox="1">
              <a:spLocks noChangeArrowheads="1"/>
            </p:cNvSpPr>
            <p:nvPr/>
          </p:nvSpPr>
          <p:spPr bwMode="auto">
            <a:xfrm>
              <a:off x="2537" y="3563"/>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個人課税部門</a:t>
              </a:r>
            </a:p>
          </p:txBody>
        </p:sp>
        <p:sp>
          <p:nvSpPr>
            <p:cNvPr id="17435" name="テキスト ボックス 19"/>
            <p:cNvSpPr txBox="1">
              <a:spLocks noChangeArrowheads="1"/>
            </p:cNvSpPr>
            <p:nvPr/>
          </p:nvSpPr>
          <p:spPr bwMode="auto">
            <a:xfrm>
              <a:off x="2535" y="3705"/>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資産課税部門</a:t>
              </a:r>
            </a:p>
          </p:txBody>
        </p:sp>
        <p:sp>
          <p:nvSpPr>
            <p:cNvPr id="17436" name="テキスト ボックス 19"/>
            <p:cNvSpPr txBox="1">
              <a:spLocks noChangeArrowheads="1"/>
            </p:cNvSpPr>
            <p:nvPr/>
          </p:nvSpPr>
          <p:spPr bwMode="auto">
            <a:xfrm>
              <a:off x="2533" y="3841"/>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法人課税部門</a:t>
              </a:r>
            </a:p>
          </p:txBody>
        </p:sp>
        <p:sp>
          <p:nvSpPr>
            <p:cNvPr id="17437" name="テキスト ボックス 19"/>
            <p:cNvSpPr txBox="1">
              <a:spLocks noChangeArrowheads="1"/>
            </p:cNvSpPr>
            <p:nvPr/>
          </p:nvSpPr>
          <p:spPr bwMode="auto">
            <a:xfrm>
              <a:off x="2531" y="3977"/>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酒類指導官</a:t>
              </a:r>
            </a:p>
          </p:txBody>
        </p:sp>
        <p:sp>
          <p:nvSpPr>
            <p:cNvPr id="17438" name="Rectangle 38"/>
            <p:cNvSpPr>
              <a:spLocks noChangeArrowheads="1"/>
            </p:cNvSpPr>
            <p:nvPr/>
          </p:nvSpPr>
          <p:spPr bwMode="auto">
            <a:xfrm>
              <a:off x="2322" y="3396"/>
              <a:ext cx="96" cy="48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39" name="Text Box 39"/>
            <p:cNvSpPr txBox="1">
              <a:spLocks noChangeArrowheads="1"/>
            </p:cNvSpPr>
            <p:nvPr/>
          </p:nvSpPr>
          <p:spPr bwMode="auto">
            <a:xfrm>
              <a:off x="2278" y="3397"/>
              <a:ext cx="183"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税務署（５２４署）</a:t>
              </a:r>
            </a:p>
          </p:txBody>
        </p:sp>
        <p:sp>
          <p:nvSpPr>
            <p:cNvPr id="17440" name="Rectangle 40"/>
            <p:cNvSpPr>
              <a:spLocks noChangeArrowheads="1"/>
            </p:cNvSpPr>
            <p:nvPr/>
          </p:nvSpPr>
          <p:spPr bwMode="auto">
            <a:xfrm>
              <a:off x="2004" y="3312"/>
              <a:ext cx="180" cy="63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41" name="Text Box 41"/>
            <p:cNvSpPr txBox="1">
              <a:spLocks noChangeArrowheads="1"/>
            </p:cNvSpPr>
            <p:nvPr/>
          </p:nvSpPr>
          <p:spPr bwMode="auto">
            <a:xfrm>
              <a:off x="1965" y="3313"/>
              <a:ext cx="250"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700"/>
                <a:t>国税局・沖縄国税事務所</a:t>
              </a:r>
            </a:p>
            <a:p>
              <a:pPr algn="ctr" eaLnBrk="1" hangingPunct="1">
                <a:spcBef>
                  <a:spcPct val="0"/>
                </a:spcBef>
                <a:buFontTx/>
                <a:buNone/>
              </a:pPr>
              <a:r>
                <a:rPr lang="ja-JP" altLang="en-US" sz="700"/>
                <a:t>（　　局と１所）</a:t>
              </a:r>
            </a:p>
          </p:txBody>
        </p:sp>
        <p:sp>
          <p:nvSpPr>
            <p:cNvPr id="17442" name="Text Box 43"/>
            <p:cNvSpPr txBox="1">
              <a:spLocks noChangeArrowheads="1"/>
            </p:cNvSpPr>
            <p:nvPr/>
          </p:nvSpPr>
          <p:spPr bwMode="auto">
            <a:xfrm>
              <a:off x="1967" y="3460"/>
              <a:ext cx="18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700">
                  <a:latin typeface="HGPｺﾞｼｯｸM" panose="020B0600000000000000" pitchFamily="50" charset="-128"/>
                  <a:ea typeface="HGPｺﾞｼｯｸM" panose="020B0600000000000000" pitchFamily="50" charset="-128"/>
                </a:rPr>
                <a:t>11</a:t>
              </a:r>
            </a:p>
          </p:txBody>
        </p:sp>
        <p:sp>
          <p:nvSpPr>
            <p:cNvPr id="17443" name="Rectangle 44"/>
            <p:cNvSpPr>
              <a:spLocks noChangeArrowheads="1"/>
            </p:cNvSpPr>
            <p:nvPr/>
          </p:nvSpPr>
          <p:spPr bwMode="auto">
            <a:xfrm>
              <a:off x="1686" y="3126"/>
              <a:ext cx="96" cy="234"/>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44" name="Text Box 45"/>
            <p:cNvSpPr txBox="1">
              <a:spLocks noChangeArrowheads="1"/>
            </p:cNvSpPr>
            <p:nvPr/>
          </p:nvSpPr>
          <p:spPr bwMode="auto">
            <a:xfrm>
              <a:off x="1648" y="3133"/>
              <a:ext cx="18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主税局</a:t>
              </a:r>
            </a:p>
          </p:txBody>
        </p:sp>
        <p:sp>
          <p:nvSpPr>
            <p:cNvPr id="17445" name="Rectangle 46"/>
            <p:cNvSpPr>
              <a:spLocks noChangeArrowheads="1"/>
            </p:cNvSpPr>
            <p:nvPr/>
          </p:nvSpPr>
          <p:spPr bwMode="auto">
            <a:xfrm>
              <a:off x="1680" y="3612"/>
              <a:ext cx="108" cy="24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46" name="Text Box 47"/>
            <p:cNvSpPr txBox="1">
              <a:spLocks noChangeArrowheads="1"/>
            </p:cNvSpPr>
            <p:nvPr/>
          </p:nvSpPr>
          <p:spPr bwMode="auto">
            <a:xfrm>
              <a:off x="1640" y="3629"/>
              <a:ext cx="18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国税庁</a:t>
              </a:r>
            </a:p>
          </p:txBody>
        </p:sp>
        <p:sp>
          <p:nvSpPr>
            <p:cNvPr id="17447" name="Rectangle 48"/>
            <p:cNvSpPr>
              <a:spLocks noChangeArrowheads="1"/>
            </p:cNvSpPr>
            <p:nvPr/>
          </p:nvSpPr>
          <p:spPr bwMode="auto">
            <a:xfrm>
              <a:off x="1392" y="3372"/>
              <a:ext cx="102" cy="24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48" name="Text Box 49"/>
            <p:cNvSpPr txBox="1">
              <a:spLocks noChangeArrowheads="1"/>
            </p:cNvSpPr>
            <p:nvPr/>
          </p:nvSpPr>
          <p:spPr bwMode="auto">
            <a:xfrm>
              <a:off x="1362" y="3381"/>
              <a:ext cx="18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財務省</a:t>
              </a:r>
            </a:p>
          </p:txBody>
        </p:sp>
        <p:sp>
          <p:nvSpPr>
            <p:cNvPr id="17449" name="Rectangle 57"/>
            <p:cNvSpPr>
              <a:spLocks noChangeArrowheads="1"/>
            </p:cNvSpPr>
            <p:nvPr/>
          </p:nvSpPr>
          <p:spPr bwMode="auto">
            <a:xfrm>
              <a:off x="1494" y="3864"/>
              <a:ext cx="486" cy="66"/>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50" name="Rectangle 58"/>
            <p:cNvSpPr>
              <a:spLocks noChangeArrowheads="1"/>
            </p:cNvSpPr>
            <p:nvPr/>
          </p:nvSpPr>
          <p:spPr bwMode="auto">
            <a:xfrm>
              <a:off x="1798" y="3148"/>
              <a:ext cx="486" cy="66"/>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51" name="Text Box 59"/>
            <p:cNvSpPr txBox="1">
              <a:spLocks noChangeArrowheads="1"/>
            </p:cNvSpPr>
            <p:nvPr/>
          </p:nvSpPr>
          <p:spPr bwMode="auto">
            <a:xfrm>
              <a:off x="1742" y="3104"/>
              <a:ext cx="58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500"/>
                <a:t>（税法の立案に関する事務）</a:t>
              </a:r>
            </a:p>
          </p:txBody>
        </p:sp>
        <p:sp>
          <p:nvSpPr>
            <p:cNvPr id="17452" name="Text Box 60"/>
            <p:cNvSpPr txBox="1">
              <a:spLocks noChangeArrowheads="1"/>
            </p:cNvSpPr>
            <p:nvPr/>
          </p:nvSpPr>
          <p:spPr bwMode="auto">
            <a:xfrm>
              <a:off x="1434" y="3864"/>
              <a:ext cx="58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500"/>
                <a:t>（税法の執行に関する事務）</a:t>
              </a:r>
            </a:p>
          </p:txBody>
        </p:sp>
      </p:grpSp>
      <p:pic>
        <p:nvPicPr>
          <p:cNvPr id="3" name="図 2"/>
          <p:cNvPicPr>
            <a:picLocks noChangeAspect="1"/>
          </p:cNvPicPr>
          <p:nvPr/>
        </p:nvPicPr>
        <p:blipFill>
          <a:blip r:embed="rId4"/>
          <a:stretch>
            <a:fillRect/>
          </a:stretch>
        </p:blipFill>
        <p:spPr>
          <a:xfrm>
            <a:off x="2327275" y="948372"/>
            <a:ext cx="4608962" cy="3450592"/>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8774113" y="6477000"/>
            <a:ext cx="3762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10</a:t>
            </a:r>
          </a:p>
        </p:txBody>
      </p:sp>
      <p:pic>
        <p:nvPicPr>
          <p:cNvPr id="1843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9"/>
          <p:cNvSpPr>
            <a:spLocks noGrp="1" noChangeArrowheads="1"/>
          </p:cNvSpPr>
          <p:nvPr>
            <p:ph type="title" idx="4294967295"/>
          </p:nvPr>
        </p:nvSpPr>
        <p:spPr>
          <a:xfrm>
            <a:off x="76200" y="152400"/>
            <a:ext cx="7772400" cy="457200"/>
          </a:xfrm>
        </p:spPr>
        <p:txBody>
          <a:bodyPr/>
          <a:lstStyle/>
          <a:p>
            <a:pPr algn="l" eaLnBrk="1" hangingPunct="1"/>
            <a:r>
              <a:rPr lang="en-US" altLang="ja-JP" sz="2400" smtClean="0">
                <a:solidFill>
                  <a:schemeClr val="bg1"/>
                </a:solidFill>
                <a:latin typeface="HG創英角ｺﾞｼｯｸUB" panose="020B0909000000000000" pitchFamily="49" charset="-128"/>
                <a:ea typeface="HG創英角ｺﾞｼｯｸUB" panose="020B0909000000000000" pitchFamily="49" charset="-128"/>
              </a:rPr>
              <a:t>4.</a:t>
            </a:r>
            <a:r>
              <a:rPr lang="ja-JP" altLang="en-US" sz="2400" smtClean="0">
                <a:solidFill>
                  <a:schemeClr val="bg1"/>
                </a:solidFill>
                <a:latin typeface="HG創英角ｺﾞｼｯｸUB" panose="020B0909000000000000" pitchFamily="49" charset="-128"/>
                <a:ea typeface="HG創英角ｺﾞｼｯｸUB" panose="020B0909000000000000" pitchFamily="49" charset="-128"/>
              </a:rPr>
              <a:t>国の財政をみてみよう②</a:t>
            </a:r>
          </a:p>
        </p:txBody>
      </p:sp>
      <p:sp>
        <p:nvSpPr>
          <p:cNvPr id="18437" name="Rectangle 5"/>
          <p:cNvSpPr>
            <a:spLocks noChangeArrowheads="1"/>
          </p:cNvSpPr>
          <p:nvPr/>
        </p:nvSpPr>
        <p:spPr bwMode="auto">
          <a:xfrm>
            <a:off x="228600" y="1298575"/>
            <a:ext cx="1679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財政の役割について，理解させる。</a:t>
            </a:r>
          </a:p>
        </p:txBody>
      </p:sp>
      <p:sp>
        <p:nvSpPr>
          <p:cNvPr id="18438" name="Rectangle 9"/>
          <p:cNvSpPr>
            <a:spLocks noChangeArrowheads="1"/>
          </p:cNvSpPr>
          <p:nvPr/>
        </p:nvSpPr>
        <p:spPr bwMode="auto">
          <a:xfrm>
            <a:off x="7086600" y="1141413"/>
            <a:ext cx="2057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財政の役割</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私たちの生活に必要であっても，利潤を追い求める民間の経済活動では生み出せないサービスや施設を提供する。</a:t>
            </a:r>
          </a:p>
        </p:txBody>
      </p:sp>
      <p:sp>
        <p:nvSpPr>
          <p:cNvPr id="18439" name="Line 17">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8440" name="Line 18">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8441" name="Rectangle 27"/>
          <p:cNvSpPr>
            <a:spLocks noChangeArrowheads="1"/>
          </p:cNvSpPr>
          <p:nvPr/>
        </p:nvSpPr>
        <p:spPr bwMode="auto">
          <a:xfrm>
            <a:off x="2124075" y="4868863"/>
            <a:ext cx="51435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財政の機能</a:t>
            </a:r>
            <a:endParaRPr lang="ja-JP" altLang="en-US" sz="900">
              <a:solidFill>
                <a:srgbClr val="C00000"/>
              </a:solidFill>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財政の役割は多方面にわたり複雑になってきているが，これを国民経済的な機能という観点から整理すると，「資源配分機能」（公共サービスや社会資本を提供する），「所得再分配機能」（所得の開きを縮める），「景気調整機能」（景気の働きを整える）の３つに大別できる。</a:t>
            </a:r>
            <a:endParaRPr lang="en-US" altLang="ja-JP" sz="900">
              <a:latin typeface="HG創英角ｺﾞｼｯｸUB" panose="020B0909000000000000" pitchFamily="49" charset="-128"/>
              <a:ea typeface="HG創英角ｺﾞｼｯｸUB" panose="020B0909000000000000" pitchFamily="49" charset="-128"/>
            </a:endParaRPr>
          </a:p>
        </p:txBody>
      </p:sp>
      <p:sp>
        <p:nvSpPr>
          <p:cNvPr id="18442" name="AutoShape 32"/>
          <p:cNvSpPr>
            <a:spLocks noChangeArrowheads="1"/>
          </p:cNvSpPr>
          <p:nvPr/>
        </p:nvSpPr>
        <p:spPr bwMode="auto">
          <a:xfrm>
            <a:off x="155575" y="1222375"/>
            <a:ext cx="1825625" cy="782638"/>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1844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863" y="1076325"/>
            <a:ext cx="4973637" cy="37306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7"/>
          <p:cNvSpPr>
            <a:spLocks noChangeArrowheads="1"/>
          </p:cNvSpPr>
          <p:nvPr/>
        </p:nvSpPr>
        <p:spPr bwMode="auto">
          <a:xfrm>
            <a:off x="8799513" y="6477000"/>
            <a:ext cx="377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11</a:t>
            </a:r>
          </a:p>
        </p:txBody>
      </p:sp>
      <p:pic>
        <p:nvPicPr>
          <p:cNvPr id="19461"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81"/>
          <p:cNvSpPr>
            <a:spLocks noGrp="1" noChangeArrowheads="1"/>
          </p:cNvSpPr>
          <p:nvPr>
            <p:ph type="title" idx="4294967295"/>
          </p:nvPr>
        </p:nvSpPr>
        <p:spPr>
          <a:xfrm>
            <a:off x="76200" y="152400"/>
            <a:ext cx="7772400" cy="457200"/>
          </a:xfrm>
        </p:spPr>
        <p:txBody>
          <a:bodyPr/>
          <a:lstStyle/>
          <a:p>
            <a:pPr algn="l" eaLnBrk="1" hangingPunct="1"/>
            <a:r>
              <a:rPr lang="en-US" altLang="ja-JP" sz="2400" smtClean="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2400" smtClean="0">
                <a:solidFill>
                  <a:schemeClr val="accent1"/>
                </a:solidFill>
                <a:latin typeface="HG創英角ｺﾞｼｯｸUB" panose="020B0909000000000000" pitchFamily="49" charset="-128"/>
                <a:ea typeface="HG創英角ｺﾞｼｯｸUB" panose="020B0909000000000000" pitchFamily="49" charset="-128"/>
              </a:rPr>
              <a:t>国の</a:t>
            </a:r>
            <a:r>
              <a:rPr lang="ja-JP" altLang="en-US" sz="2400" smtClean="0">
                <a:solidFill>
                  <a:schemeClr val="bg1"/>
                </a:solidFill>
                <a:latin typeface="HG創英角ｺﾞｼｯｸUB" panose="020B0909000000000000" pitchFamily="49" charset="-128"/>
                <a:ea typeface="HG創英角ｺﾞｼｯｸUB" panose="020B0909000000000000" pitchFamily="49" charset="-128"/>
              </a:rPr>
              <a:t>財政をみてみよう③</a:t>
            </a:r>
            <a:endParaRPr lang="ja-JP" altLang="en-US" sz="480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9463" name="AutoShape 9"/>
          <p:cNvSpPr>
            <a:spLocks noChangeArrowheads="1"/>
          </p:cNvSpPr>
          <p:nvPr/>
        </p:nvSpPr>
        <p:spPr bwMode="auto">
          <a:xfrm>
            <a:off x="155575" y="1128713"/>
            <a:ext cx="1824038" cy="736600"/>
          </a:xfrm>
          <a:prstGeom prst="roundRect">
            <a:avLst>
              <a:gd name="adj" fmla="val 9639"/>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9464" name="Rectangle 3"/>
          <p:cNvSpPr>
            <a:spLocks noChangeArrowheads="1"/>
          </p:cNvSpPr>
          <p:nvPr/>
        </p:nvSpPr>
        <p:spPr bwMode="auto">
          <a:xfrm>
            <a:off x="266700" y="1179513"/>
            <a:ext cx="16795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FF9900"/>
                </a:solidFill>
                <a:latin typeface="HG創英角ｺﾞｼｯｸUB" panose="020B0909000000000000" pitchFamily="49" charset="-128"/>
                <a:ea typeface="HG創英角ｺﾞｼｯｸUB" panose="020B0909000000000000" pitchFamily="49" charset="-128"/>
              </a:rPr>
              <a:t>■</a:t>
            </a:r>
            <a:r>
              <a:rPr lang="ja-JP" altLang="en-US" sz="1000">
                <a:solidFill>
                  <a:srgbClr val="FF99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国の財政状況について理解させる。</a:t>
            </a:r>
          </a:p>
        </p:txBody>
      </p:sp>
      <p:sp>
        <p:nvSpPr>
          <p:cNvPr id="19465" name="Rectangle 27"/>
          <p:cNvSpPr>
            <a:spLocks noChangeArrowheads="1"/>
          </p:cNvSpPr>
          <p:nvPr/>
        </p:nvSpPr>
        <p:spPr bwMode="auto">
          <a:xfrm>
            <a:off x="2124075" y="4959350"/>
            <a:ext cx="5267325"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国の財政を家計に例えたら</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a:t>
            </a:r>
            <a:r>
              <a:rPr lang="ja-JP" altLang="en-US" sz="900" dirty="0" smtClean="0">
                <a:latin typeface="HG創英角ｺﾞｼｯｸUB" panose="020B0909000000000000" pitchFamily="49" charset="-128"/>
                <a:ea typeface="HG創英角ｺﾞｼｯｸUB" panose="020B0909000000000000" pitchFamily="49" charset="-128"/>
              </a:rPr>
              <a:t>年収</a:t>
            </a:r>
            <a:r>
              <a:rPr lang="en-US" altLang="ja-JP" sz="900" dirty="0">
                <a:latin typeface="HG創英角ｺﾞｼｯｸUB" panose="020B0909000000000000" pitchFamily="49" charset="-128"/>
                <a:ea typeface="HG創英角ｺﾞｼｯｸUB" panose="020B0909000000000000" pitchFamily="49" charset="-128"/>
              </a:rPr>
              <a:t>701</a:t>
            </a:r>
            <a:r>
              <a:rPr lang="ja-JP" altLang="en-US" sz="900" dirty="0" smtClean="0">
                <a:latin typeface="HG創英角ｺﾞｼｯｸUB" panose="020B0909000000000000" pitchFamily="49" charset="-128"/>
                <a:ea typeface="HG創英角ｺﾞｼｯｸUB" panose="020B0909000000000000" pitchFamily="49" charset="-128"/>
              </a:rPr>
              <a:t>万円</a:t>
            </a:r>
            <a:r>
              <a:rPr lang="ja-JP" altLang="en-US" sz="900" dirty="0">
                <a:latin typeface="HG創英角ｺﾞｼｯｸUB" panose="020B0909000000000000" pitchFamily="49" charset="-128"/>
                <a:ea typeface="HG創英角ｺﾞｼｯｸUB" panose="020B0909000000000000" pitchFamily="49" charset="-128"/>
              </a:rPr>
              <a:t>に対して、年間</a:t>
            </a:r>
            <a:r>
              <a:rPr lang="ja-JP" altLang="en-US" sz="900" dirty="0" smtClean="0">
                <a:latin typeface="HG創英角ｺﾞｼｯｸUB" panose="020B0909000000000000" pitchFamily="49" charset="-128"/>
                <a:ea typeface="HG創英角ｺﾞｼｯｸUB" panose="020B0909000000000000" pitchFamily="49" charset="-128"/>
              </a:rPr>
              <a:t>支出</a:t>
            </a:r>
            <a:r>
              <a:rPr lang="en-US" altLang="ja-JP" sz="900" dirty="0" smtClean="0">
                <a:latin typeface="HG創英角ｺﾞｼｯｸUB" panose="020B0909000000000000" pitchFamily="49" charset="-128"/>
                <a:ea typeface="HG創英角ｺﾞｼｯｸUB" panose="020B0909000000000000" pitchFamily="49" charset="-128"/>
              </a:rPr>
              <a:t>1,027</a:t>
            </a:r>
            <a:r>
              <a:rPr lang="ja-JP" altLang="en-US" sz="900" dirty="0" smtClean="0">
                <a:latin typeface="HG創英角ｺﾞｼｯｸUB" panose="020B0909000000000000" pitchFamily="49" charset="-128"/>
                <a:ea typeface="HG創英角ｺﾞｼｯｸUB" panose="020B0909000000000000" pitchFamily="49" charset="-128"/>
              </a:rPr>
              <a:t>万円</a:t>
            </a:r>
            <a:r>
              <a:rPr lang="ja-JP" altLang="en-US" sz="900" dirty="0">
                <a:latin typeface="HG創英角ｺﾞｼｯｸUB" panose="020B0909000000000000" pitchFamily="49" charset="-128"/>
                <a:ea typeface="HG創英角ｺﾞｼｯｸUB" panose="020B0909000000000000" pitchFamily="49" charset="-128"/>
              </a:rPr>
              <a:t>の生活を送っています。その結果、毎年新た</a:t>
            </a:r>
            <a:r>
              <a:rPr lang="ja-JP" altLang="en-US" sz="900" dirty="0" smtClean="0">
                <a:latin typeface="HG創英角ｺﾞｼｯｸUB" panose="020B0909000000000000" pitchFamily="49" charset="-128"/>
                <a:ea typeface="HG創英角ｺﾞｼｯｸUB" panose="020B0909000000000000" pitchFamily="49" charset="-128"/>
              </a:rPr>
              <a:t>に</a:t>
            </a:r>
            <a:r>
              <a:rPr lang="en-US" altLang="ja-JP" sz="900" dirty="0" smtClean="0">
                <a:latin typeface="HG創英角ｺﾞｼｯｸUB" panose="020B0909000000000000" pitchFamily="49" charset="-128"/>
                <a:ea typeface="HG創英角ｺﾞｼｯｸUB" panose="020B0909000000000000" pitchFamily="49" charset="-128"/>
              </a:rPr>
              <a:t>326</a:t>
            </a:r>
            <a:r>
              <a:rPr lang="ja-JP" altLang="en-US" sz="900" dirty="0" smtClean="0">
                <a:latin typeface="HG創英角ｺﾞｼｯｸUB" panose="020B0909000000000000" pitchFamily="49" charset="-128"/>
                <a:ea typeface="HG創英角ｺﾞｼｯｸUB" panose="020B0909000000000000" pitchFamily="49" charset="-128"/>
              </a:rPr>
              <a:t>万円</a:t>
            </a:r>
            <a:r>
              <a:rPr lang="ja-JP" altLang="en-US" sz="900" dirty="0">
                <a:latin typeface="HG創英角ｺﾞｼｯｸUB" panose="020B0909000000000000" pitchFamily="49" charset="-128"/>
                <a:ea typeface="HG創英角ｺﾞｼｯｸUB" panose="020B0909000000000000" pitchFamily="49" charset="-128"/>
              </a:rPr>
              <a:t>の新規借入を行っており、</a:t>
            </a:r>
            <a:r>
              <a:rPr lang="ja-JP" altLang="en-US" sz="900" dirty="0" smtClean="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9,320</a:t>
            </a:r>
            <a:r>
              <a:rPr lang="ja-JP" altLang="en-US" sz="900" dirty="0" smtClean="0">
                <a:latin typeface="HG創英角ｺﾞｼｯｸUB" panose="020B0909000000000000" pitchFamily="49" charset="-128"/>
                <a:ea typeface="HG創英角ｺﾞｼｯｸUB" panose="020B0909000000000000" pitchFamily="49" charset="-128"/>
              </a:rPr>
              <a:t>万円</a:t>
            </a:r>
            <a:r>
              <a:rPr lang="ja-JP" altLang="en-US" sz="900" dirty="0">
                <a:latin typeface="HG創英角ｺﾞｼｯｸUB" panose="020B0909000000000000" pitchFamily="49" charset="-128"/>
                <a:ea typeface="HG創英角ｺﾞｼｯｸUB" panose="020B0909000000000000" pitchFamily="49" charset="-128"/>
              </a:rPr>
              <a:t>のローンを抱えている状態にある</a:t>
            </a:r>
            <a:r>
              <a:rPr lang="ja-JP" altLang="en-US" sz="900" dirty="0" smtClean="0">
                <a:latin typeface="HG創英角ｺﾞｼｯｸUB" panose="020B0909000000000000" pitchFamily="49" charset="-128"/>
                <a:ea typeface="HG創英角ｺﾞｼｯｸUB" panose="020B0909000000000000" pitchFamily="49" charset="-128"/>
              </a:rPr>
              <a:t>。</a:t>
            </a:r>
            <a:endParaRPr lang="en-US" altLang="ja-JP" sz="900" dirty="0">
              <a:latin typeface="HG創英角ｺﾞｼｯｸUB" panose="020B0909000000000000" pitchFamily="49" charset="-128"/>
              <a:ea typeface="HG創英角ｺﾞｼｯｸUB" panose="020B0909000000000000" pitchFamily="49" charset="-128"/>
            </a:endParaRPr>
          </a:p>
        </p:txBody>
      </p:sp>
      <p:sp>
        <p:nvSpPr>
          <p:cNvPr id="19466"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9467"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 name="図 2"/>
          <p:cNvPicPr>
            <a:picLocks noChangeAspect="1"/>
          </p:cNvPicPr>
          <p:nvPr/>
        </p:nvPicPr>
        <p:blipFill>
          <a:blip r:embed="rId3"/>
          <a:stretch>
            <a:fillRect/>
          </a:stretch>
        </p:blipFill>
        <p:spPr>
          <a:xfrm>
            <a:off x="2255838" y="1109648"/>
            <a:ext cx="5017803" cy="3741752"/>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4.</a:t>
            </a:r>
            <a:r>
              <a:rPr lang="ja-JP" altLang="en-US" kern="0" dirty="0">
                <a:solidFill>
                  <a:schemeClr val="accent1"/>
                </a:solidFill>
                <a:latin typeface="HG創英角ｺﾞｼｯｸUB" pitchFamily="49" charset="-128"/>
                <a:ea typeface="HG創英角ｺﾞｼｯｸUB" pitchFamily="49" charset="-128"/>
                <a:cs typeface="+mj-cs"/>
              </a:rPr>
              <a:t>国の</a:t>
            </a:r>
            <a:r>
              <a:rPr lang="ja-JP" altLang="en-US" kern="0" dirty="0">
                <a:solidFill>
                  <a:schemeClr val="bg1"/>
                </a:solidFill>
                <a:latin typeface="HG創英角ｺﾞｼｯｸUB" pitchFamily="49" charset="-128"/>
                <a:ea typeface="HG創英角ｺﾞｼｯｸUB" pitchFamily="49" charset="-128"/>
                <a:cs typeface="+mj-cs"/>
              </a:rPr>
              <a:t>財政をみてみよう④</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0484" name="AutoShape 9"/>
          <p:cNvSpPr>
            <a:spLocks noChangeArrowheads="1"/>
          </p:cNvSpPr>
          <p:nvPr/>
        </p:nvSpPr>
        <p:spPr bwMode="auto">
          <a:xfrm>
            <a:off x="180975" y="1181100"/>
            <a:ext cx="1824038" cy="736600"/>
          </a:xfrm>
          <a:prstGeom prst="roundRect">
            <a:avLst>
              <a:gd name="adj" fmla="val 9639"/>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0485" name="Rectangle 3"/>
          <p:cNvSpPr>
            <a:spLocks noChangeArrowheads="1"/>
          </p:cNvSpPr>
          <p:nvPr/>
        </p:nvSpPr>
        <p:spPr bwMode="auto">
          <a:xfrm>
            <a:off x="254000" y="1257300"/>
            <a:ext cx="16795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FF9900"/>
                </a:solidFill>
                <a:latin typeface="HG創英角ｺﾞｼｯｸUB" panose="020B0909000000000000" pitchFamily="49" charset="-128"/>
                <a:ea typeface="HG創英角ｺﾞｼｯｸUB" panose="020B0909000000000000" pitchFamily="49" charset="-128"/>
              </a:rPr>
              <a:t>■</a:t>
            </a:r>
            <a:r>
              <a:rPr lang="ja-JP" altLang="en-US" sz="1000">
                <a:solidFill>
                  <a:srgbClr val="FF99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国の歳出・歳入の状況について理解させる。</a:t>
            </a:r>
          </a:p>
        </p:txBody>
      </p:sp>
      <p:sp>
        <p:nvSpPr>
          <p:cNvPr id="20486" name="Rectangle 57"/>
          <p:cNvSpPr>
            <a:spLocks noChangeArrowheads="1"/>
          </p:cNvSpPr>
          <p:nvPr/>
        </p:nvSpPr>
        <p:spPr bwMode="auto">
          <a:xfrm>
            <a:off x="8799513" y="6477000"/>
            <a:ext cx="377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12</a:t>
            </a:r>
          </a:p>
        </p:txBody>
      </p:sp>
      <p:sp>
        <p:nvSpPr>
          <p:cNvPr id="20487"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0488"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0489" name="Rectangle 27"/>
          <p:cNvSpPr>
            <a:spLocks noChangeArrowheads="1"/>
          </p:cNvSpPr>
          <p:nvPr/>
        </p:nvSpPr>
        <p:spPr bwMode="auto">
          <a:xfrm>
            <a:off x="2124075" y="4868863"/>
            <a:ext cx="5656263"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一般会計における歳出・歳入の状況</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歳出が歳入（税収）を上回る状況（財政赤字）が</a:t>
            </a:r>
            <a:r>
              <a:rPr lang="ja-JP" altLang="en-US" sz="900" dirty="0" smtClean="0">
                <a:latin typeface="HG創英角ｺﾞｼｯｸUB" panose="020B0909000000000000" pitchFamily="49" charset="-128"/>
                <a:ea typeface="HG創英角ｺﾞｼｯｸUB" panose="020B0909000000000000" pitchFamily="49" charset="-128"/>
              </a:rPr>
              <a:t>続いており、借金である公債の</a:t>
            </a:r>
            <a:r>
              <a:rPr lang="ja-JP" altLang="en-US" sz="900" dirty="0">
                <a:latin typeface="HG創英角ｺﾞｼｯｸUB" panose="020B0909000000000000" pitchFamily="49" charset="-128"/>
                <a:ea typeface="HG創英角ｺﾞｼｯｸUB" panose="020B0909000000000000" pitchFamily="49" charset="-128"/>
              </a:rPr>
              <a:t>発行によって賄われ　　</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ている。</a:t>
            </a:r>
            <a:endParaRPr lang="en-US" altLang="ja-JP" sz="900" dirty="0">
              <a:latin typeface="HG創英角ｺﾞｼｯｸUB" panose="020B0909000000000000" pitchFamily="49" charset="-128"/>
              <a:ea typeface="HG創英角ｺﾞｼｯｸUB" panose="020B0909000000000000" pitchFamily="49" charset="-128"/>
            </a:endParaRPr>
          </a:p>
        </p:txBody>
      </p:sp>
      <p:pic>
        <p:nvPicPr>
          <p:cNvPr id="3" name="図 2"/>
          <p:cNvPicPr>
            <a:picLocks noChangeAspect="1"/>
          </p:cNvPicPr>
          <p:nvPr/>
        </p:nvPicPr>
        <p:blipFill>
          <a:blip r:embed="rId3"/>
          <a:stretch>
            <a:fillRect/>
          </a:stretch>
        </p:blipFill>
        <p:spPr>
          <a:xfrm>
            <a:off x="2246314" y="1120761"/>
            <a:ext cx="4954550" cy="3684824"/>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5.</a:t>
            </a:r>
            <a:r>
              <a:rPr lang="ja-JP" altLang="en-US" kern="0" dirty="0">
                <a:solidFill>
                  <a:schemeClr val="accent1"/>
                </a:solidFill>
                <a:latin typeface="HG創英角ｺﾞｼｯｸUB" pitchFamily="49" charset="-128"/>
                <a:ea typeface="HG創英角ｺﾞｼｯｸUB" pitchFamily="49" charset="-128"/>
                <a:cs typeface="+mj-cs"/>
              </a:rPr>
              <a:t>税の国際比較①</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1508" name="AutoShape 9"/>
          <p:cNvSpPr>
            <a:spLocks noChangeArrowheads="1"/>
          </p:cNvSpPr>
          <p:nvPr/>
        </p:nvSpPr>
        <p:spPr bwMode="auto">
          <a:xfrm>
            <a:off x="192088" y="1254125"/>
            <a:ext cx="1824037" cy="736600"/>
          </a:xfrm>
          <a:prstGeom prst="roundRect">
            <a:avLst>
              <a:gd name="adj" fmla="val 9639"/>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1509" name="Rectangle 5"/>
          <p:cNvSpPr>
            <a:spLocks noChangeArrowheads="1"/>
          </p:cNvSpPr>
          <p:nvPr/>
        </p:nvSpPr>
        <p:spPr bwMode="auto">
          <a:xfrm>
            <a:off x="211138" y="1281113"/>
            <a:ext cx="1751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諸外国の税金を知ることにより，税の在り方を考える目安とする。</a:t>
            </a:r>
          </a:p>
        </p:txBody>
      </p:sp>
      <p:sp>
        <p:nvSpPr>
          <p:cNvPr id="21510" name="Rectangle 57"/>
          <p:cNvSpPr>
            <a:spLocks noChangeArrowheads="1"/>
          </p:cNvSpPr>
          <p:nvPr/>
        </p:nvSpPr>
        <p:spPr bwMode="auto">
          <a:xfrm>
            <a:off x="8799513" y="6477000"/>
            <a:ext cx="377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13</a:t>
            </a:r>
          </a:p>
        </p:txBody>
      </p:sp>
      <p:sp>
        <p:nvSpPr>
          <p:cNvPr id="21511"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1512"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1513" name="Text Box 23"/>
          <p:cNvSpPr txBox="1">
            <a:spLocks noChangeArrowheads="1"/>
          </p:cNvSpPr>
          <p:nvPr/>
        </p:nvSpPr>
        <p:spPr bwMode="auto">
          <a:xfrm>
            <a:off x="1968500" y="4992688"/>
            <a:ext cx="5791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 typeface="Wingdings" panose="05000000000000000000" pitchFamily="2" charset="2"/>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■国民負担率の国際比較</a:t>
            </a:r>
            <a:endParaRPr lang="ja-JP" altLang="en-US" sz="1000">
              <a:solidFill>
                <a:srgbClr val="CC33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None/>
            </a:pPr>
            <a:r>
              <a:rPr lang="ja-JP" altLang="en-US" sz="900">
                <a:solidFill>
                  <a:srgbClr val="000000"/>
                </a:solidFill>
                <a:latin typeface="HG創英角ｺﾞｼｯｸUB" panose="020B0909000000000000" pitchFamily="49" charset="-128"/>
                <a:ea typeface="HG創英角ｺﾞｼｯｸUB" panose="020B0909000000000000" pitchFamily="49" charset="-128"/>
              </a:rPr>
              <a:t>　　国民負担率とは，租税負担と社会保障負担（社会保険料など）の合計が，国民所得に占める割合のこと。</a:t>
            </a:r>
            <a:endParaRPr lang="en-US" altLang="ja-JP" sz="900">
              <a:solidFill>
                <a:srgbClr val="0000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900">
                <a:solidFill>
                  <a:srgbClr val="000000"/>
                </a:solidFill>
                <a:latin typeface="HG創英角ｺﾞｼｯｸUB" panose="020B0909000000000000" pitchFamily="49" charset="-128"/>
                <a:ea typeface="HG創英角ｺﾞｼｯｸUB" panose="020B0909000000000000" pitchFamily="49" charset="-128"/>
              </a:rPr>
              <a:t>　　</a:t>
            </a:r>
            <a:r>
              <a:rPr lang="ja-JP" altLang="en-US" sz="900">
                <a:latin typeface="HG創英角ｺﾞｼｯｸUB" panose="020B0909000000000000" pitchFamily="49" charset="-128"/>
                <a:ea typeface="HG創英角ｺﾞｼｯｸUB" panose="020B0909000000000000" pitchFamily="49" charset="-128"/>
              </a:rPr>
              <a:t>社会保障の進んだ国では，社会保障の必要な老年人口の割合に比較して，国民負担率（社会保障負担率や租税負担率）が高くなっている。（高福祉・高負担）</a:t>
            </a:r>
          </a:p>
          <a:p>
            <a:pPr eaLnBrk="1" hangingPunct="1">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日本の国民負担率は，主要先進国に比べると低い水準にある。これは，公共サービスや社会資本の提供に対し，相応の負担を行わず，公債金収入で賄ってきたからである。その結果，財政赤字という形でその負担を将来の世代に先送りしていると考えられる。</a:t>
            </a:r>
          </a:p>
        </p:txBody>
      </p:sp>
      <p:sp>
        <p:nvSpPr>
          <p:cNvPr id="21514"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3" name="図 2"/>
          <p:cNvPicPr>
            <a:picLocks noChangeAspect="1"/>
          </p:cNvPicPr>
          <p:nvPr/>
        </p:nvPicPr>
        <p:blipFill>
          <a:blip r:embed="rId3"/>
          <a:stretch>
            <a:fillRect/>
          </a:stretch>
        </p:blipFill>
        <p:spPr>
          <a:xfrm>
            <a:off x="2193925" y="797987"/>
            <a:ext cx="5434031" cy="4041426"/>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5.</a:t>
            </a:r>
            <a:r>
              <a:rPr lang="ja-JP" altLang="en-US" kern="0" dirty="0">
                <a:solidFill>
                  <a:schemeClr val="accent1"/>
                </a:solidFill>
                <a:latin typeface="HG創英角ｺﾞｼｯｸUB" pitchFamily="49" charset="-128"/>
                <a:ea typeface="HG創英角ｺﾞｼｯｸUB" pitchFamily="49" charset="-128"/>
                <a:cs typeface="+mj-cs"/>
              </a:rPr>
              <a:t>税の国際比較②</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2532" name="Rectangle 5"/>
          <p:cNvSpPr>
            <a:spLocks noChangeArrowheads="1"/>
          </p:cNvSpPr>
          <p:nvPr/>
        </p:nvSpPr>
        <p:spPr bwMode="auto">
          <a:xfrm>
            <a:off x="200025" y="1344613"/>
            <a:ext cx="175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諸外国の税金を知ることにより，税の在り方を考える目安とする。</a:t>
            </a:r>
          </a:p>
        </p:txBody>
      </p:sp>
      <p:sp>
        <p:nvSpPr>
          <p:cNvPr id="22533" name="Text Box 23"/>
          <p:cNvSpPr txBox="1">
            <a:spLocks noChangeArrowheads="1"/>
          </p:cNvSpPr>
          <p:nvPr/>
        </p:nvSpPr>
        <p:spPr bwMode="auto">
          <a:xfrm>
            <a:off x="1968500" y="4926013"/>
            <a:ext cx="56165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 typeface="Wingdings" panose="05000000000000000000" pitchFamily="2" charset="2"/>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消費税（付加価値税）の標準税</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率</a:t>
            </a:r>
          </a:p>
          <a:p>
            <a:pPr eaLnBrk="1" hangingPunct="1">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我が国の消費税率は，主要国の中では，最低の水準にあります。一方，諸外国では，消費税（付加価</a:t>
            </a:r>
            <a:endParaRPr lang="en-US" altLang="ja-JP" sz="9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en-US" altLang="ja-JP" sz="900">
                <a:latin typeface="HG創英角ｺﾞｼｯｸUB" panose="020B0909000000000000" pitchFamily="49" charset="-128"/>
                <a:ea typeface="HG創英角ｺﾞｼｯｸUB" panose="020B0909000000000000" pitchFamily="49" charset="-128"/>
              </a:rPr>
              <a:t> </a:t>
            </a:r>
            <a:r>
              <a:rPr lang="ja-JP" altLang="en-US" sz="900">
                <a:latin typeface="HG創英角ｺﾞｼｯｸUB" panose="020B0909000000000000" pitchFamily="49" charset="-128"/>
                <a:ea typeface="HG創英角ｺﾞｼｯｸUB" panose="020B0909000000000000" pitchFamily="49" charset="-128"/>
              </a:rPr>
              <a:t>値税）は基幹税として主要な位置を占めており，ＥＵ加盟国では，標準税率を</a:t>
            </a:r>
            <a:r>
              <a:rPr lang="en-US" altLang="ja-JP" sz="900">
                <a:latin typeface="HG創英角ｺﾞｼｯｸUB" panose="020B0909000000000000" pitchFamily="49" charset="-128"/>
                <a:ea typeface="HG創英角ｺﾞｼｯｸUB" panose="020B0909000000000000" pitchFamily="49" charset="-128"/>
              </a:rPr>
              <a:t>15</a:t>
            </a:r>
            <a:r>
              <a:rPr lang="ja-JP" altLang="en-US" sz="900">
                <a:latin typeface="HG創英角ｺﾞｼｯｸUB" panose="020B0909000000000000" pitchFamily="49" charset="-128"/>
                <a:ea typeface="HG創英角ｺﾞｼｯｸUB" panose="020B0909000000000000" pitchFamily="49" charset="-128"/>
              </a:rPr>
              <a:t>％以上とすることが義</a:t>
            </a:r>
            <a:endParaRPr lang="en-US" altLang="ja-JP" sz="9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en-US" altLang="ja-JP" sz="900">
                <a:latin typeface="HG創英角ｺﾞｼｯｸUB" panose="020B0909000000000000" pitchFamily="49" charset="-128"/>
                <a:ea typeface="HG創英角ｺﾞｼｯｸUB" panose="020B0909000000000000" pitchFamily="49" charset="-128"/>
              </a:rPr>
              <a:t> </a:t>
            </a:r>
            <a:r>
              <a:rPr lang="ja-JP" altLang="en-US" sz="900">
                <a:latin typeface="HG創英角ｺﾞｼｯｸUB" panose="020B0909000000000000" pitchFamily="49" charset="-128"/>
                <a:ea typeface="HG創英角ｺﾞｼｯｸUB" panose="020B0909000000000000" pitchFamily="49" charset="-128"/>
              </a:rPr>
              <a:t>務づけられている。</a:t>
            </a:r>
          </a:p>
          <a:p>
            <a:pPr eaLnBrk="1" hangingPunct="1">
              <a:spcBef>
                <a:spcPct val="0"/>
              </a:spcBef>
              <a:buFont typeface="Wingdings" panose="05000000000000000000" pitchFamily="2" charset="2"/>
              <a:buChar char="l"/>
            </a:pPr>
            <a:endParaRPr lang="ja-JP" altLang="en-US" sz="900">
              <a:solidFill>
                <a:srgbClr val="0000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■所得税・住民税負担の国際比較</a:t>
            </a:r>
            <a:endParaRPr lang="ja-JP" altLang="en-US" sz="1000">
              <a:solidFill>
                <a:srgbClr val="CC33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900">
                <a:solidFill>
                  <a:srgbClr val="000000"/>
                </a:solidFill>
                <a:latin typeface="HG創英角ｺﾞｼｯｸUB" panose="020B0909000000000000" pitchFamily="49" charset="-128"/>
                <a:ea typeface="HG創英角ｺﾞｼｯｸUB" panose="020B0909000000000000" pitchFamily="49" charset="-128"/>
              </a:rPr>
              <a:t>　　所得税と住民税を合わせた金額は，収入が多くなるほど高い割合になっている。この所得が多い人ほ</a:t>
            </a:r>
            <a:endParaRPr lang="en-US" altLang="ja-JP" sz="900">
              <a:solidFill>
                <a:srgbClr val="0000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900">
                <a:solidFill>
                  <a:srgbClr val="000000"/>
                </a:solidFill>
                <a:latin typeface="HG創英角ｺﾞｼｯｸUB" panose="020B0909000000000000" pitchFamily="49" charset="-128"/>
                <a:ea typeface="HG創英角ｺﾞｼｯｸUB" panose="020B0909000000000000" pitchFamily="49" charset="-128"/>
              </a:rPr>
              <a:t>　ど税率が高くなるしくみを累進課税といい，国民にはそれぞれの所得に応じた税金を納めてもらおうと</a:t>
            </a:r>
            <a:endParaRPr lang="en-US" altLang="ja-JP" sz="900">
              <a:solidFill>
                <a:srgbClr val="0000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900">
                <a:solidFill>
                  <a:srgbClr val="000000"/>
                </a:solidFill>
                <a:latin typeface="HG創英角ｺﾞｼｯｸUB" panose="020B0909000000000000" pitchFamily="49" charset="-128"/>
                <a:ea typeface="HG創英角ｺﾞｼｯｸUB" panose="020B0909000000000000" pitchFamily="49" charset="-128"/>
              </a:rPr>
              <a:t>　いう考え方に基づいている。</a:t>
            </a:r>
          </a:p>
          <a:p>
            <a:pPr eaLnBrk="1" hangingPunct="1">
              <a:spcBef>
                <a:spcPct val="0"/>
              </a:spcBef>
              <a:buFontTx/>
              <a:buNone/>
            </a:pPr>
            <a:endParaRPr lang="ja-JP" altLang="en-US" sz="100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22534" name="AutoShape 28"/>
          <p:cNvSpPr>
            <a:spLocks noChangeArrowheads="1"/>
          </p:cNvSpPr>
          <p:nvPr/>
        </p:nvSpPr>
        <p:spPr bwMode="auto">
          <a:xfrm>
            <a:off x="165100" y="1268413"/>
            <a:ext cx="1824038" cy="854075"/>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2535" name="Rectangle 57"/>
          <p:cNvSpPr>
            <a:spLocks noChangeArrowheads="1"/>
          </p:cNvSpPr>
          <p:nvPr/>
        </p:nvSpPr>
        <p:spPr bwMode="auto">
          <a:xfrm>
            <a:off x="8799513" y="6477000"/>
            <a:ext cx="377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14</a:t>
            </a:r>
          </a:p>
        </p:txBody>
      </p:sp>
      <p:sp>
        <p:nvSpPr>
          <p:cNvPr id="22536"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2537"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2" name="図 1"/>
          <p:cNvPicPr>
            <a:picLocks noChangeAspect="1"/>
          </p:cNvPicPr>
          <p:nvPr/>
        </p:nvPicPr>
        <p:blipFill>
          <a:blip r:embed="rId3"/>
          <a:stretch>
            <a:fillRect/>
          </a:stretch>
        </p:blipFill>
        <p:spPr>
          <a:xfrm>
            <a:off x="2149157" y="936523"/>
            <a:ext cx="5435918" cy="404283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6.</a:t>
            </a:r>
            <a:r>
              <a:rPr lang="ja-JP" altLang="en-US" kern="0" dirty="0">
                <a:solidFill>
                  <a:schemeClr val="accent1"/>
                </a:solidFill>
                <a:latin typeface="HG創英角ｺﾞｼｯｸUB" pitchFamily="49" charset="-128"/>
                <a:ea typeface="HG創英角ｺﾞｼｯｸUB" pitchFamily="49" charset="-128"/>
                <a:cs typeface="+mj-cs"/>
              </a:rPr>
              <a:t>これからの社会と税を考えてみよう</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3556" name="Rectangle 5"/>
          <p:cNvSpPr>
            <a:spLocks noChangeArrowheads="1"/>
          </p:cNvSpPr>
          <p:nvPr/>
        </p:nvSpPr>
        <p:spPr bwMode="auto">
          <a:xfrm>
            <a:off x="200025" y="1085850"/>
            <a:ext cx="1793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これからの社会を考えるに当たって，日本が抱える問題の一つである「少子・高齢化」について説明する。さらに，「少子・高齢化」が進むとどんな影響が出てくるのかを理解させる。</a:t>
            </a:r>
          </a:p>
        </p:txBody>
      </p:sp>
      <p:sp>
        <p:nvSpPr>
          <p:cNvPr id="23557" name="Rectangle 9"/>
          <p:cNvSpPr>
            <a:spLocks noChangeArrowheads="1"/>
          </p:cNvSpPr>
          <p:nvPr/>
        </p:nvSpPr>
        <p:spPr bwMode="auto">
          <a:xfrm>
            <a:off x="4876800" y="4767263"/>
            <a:ext cx="351948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少子・高齢化について</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少子・高齢化の原因は，お年寄りの平均寿命が延びたことと，平均出生率が減少したことである。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少子・高齢化の問題の一つは，社会保障の費用が増えていくことであり，もう一つは，その費用を負担する働き手が減っていくことである。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老後の安定した生活や健康で文化的な社会を実現するためには，大きな費用を必要とし，その財源の中心は税金。政府からどれだけ公共サービスを受け，その費用をどう負担すべきかを考えていく必要がある。</a:t>
            </a:r>
          </a:p>
        </p:txBody>
      </p:sp>
      <p:sp>
        <p:nvSpPr>
          <p:cNvPr id="23558" name="Line 1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3559" name="Line 1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3560" name="AutoShape 29"/>
          <p:cNvSpPr>
            <a:spLocks noChangeArrowheads="1"/>
          </p:cNvSpPr>
          <p:nvPr/>
        </p:nvSpPr>
        <p:spPr bwMode="auto">
          <a:xfrm>
            <a:off x="155575" y="990600"/>
            <a:ext cx="1824038" cy="1570038"/>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3561" name="Rectangle 9"/>
          <p:cNvSpPr>
            <a:spLocks noChangeArrowheads="1"/>
          </p:cNvSpPr>
          <p:nvPr/>
        </p:nvSpPr>
        <p:spPr bwMode="auto">
          <a:xfrm>
            <a:off x="1181100" y="4767263"/>
            <a:ext cx="3519488"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社会保障給付費と社会保険料収入の推移ついて</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solidFill>
                  <a:srgbClr val="FF0000"/>
                </a:solidFill>
                <a:latin typeface="HG創英角ｺﾞｼｯｸUB" panose="020B0909000000000000" pitchFamily="49" charset="-128"/>
                <a:ea typeface="HG創英角ｺﾞｼｯｸUB" panose="020B0909000000000000" pitchFamily="49" charset="-128"/>
              </a:rPr>
              <a:t>　</a:t>
            </a:r>
            <a:r>
              <a:rPr lang="ja-JP" altLang="en-US" sz="900">
                <a:latin typeface="HG創英角ｺﾞｼｯｸUB" panose="020B0909000000000000" pitchFamily="49" charset="-128"/>
                <a:ea typeface="HG創英角ｺﾞｼｯｸUB" panose="020B0909000000000000" pitchFamily="49" charset="-128"/>
              </a:rPr>
              <a:t>我が国では，高齢化の進展等に伴って，社会保障給付費が大きく伸びてきている。一方で，社会保険料収入は，近年，横ばいで推移しているため，社会保障給付費と社会保険料収入の差額は拡大傾向にある。この差額は，主に，国や地方自治体の税負担で賄われることとなる。</a:t>
            </a:r>
          </a:p>
        </p:txBody>
      </p:sp>
      <p:sp>
        <p:nvSpPr>
          <p:cNvPr id="23562" name="Rectangle 57"/>
          <p:cNvSpPr>
            <a:spLocks noChangeArrowheads="1"/>
          </p:cNvSpPr>
          <p:nvPr/>
        </p:nvSpPr>
        <p:spPr bwMode="auto">
          <a:xfrm>
            <a:off x="8799513" y="6477000"/>
            <a:ext cx="377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15</a:t>
            </a:r>
          </a:p>
        </p:txBody>
      </p:sp>
      <p:pic>
        <p:nvPicPr>
          <p:cNvPr id="3" name="図 2"/>
          <p:cNvPicPr>
            <a:picLocks noChangeAspect="1"/>
          </p:cNvPicPr>
          <p:nvPr/>
        </p:nvPicPr>
        <p:blipFill>
          <a:blip r:embed="rId3"/>
          <a:stretch>
            <a:fillRect/>
          </a:stretch>
        </p:blipFill>
        <p:spPr>
          <a:xfrm>
            <a:off x="2664864" y="1004754"/>
            <a:ext cx="4576272" cy="3403489"/>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8786813" y="6477000"/>
            <a:ext cx="377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16</a:t>
            </a:r>
          </a:p>
        </p:txBody>
      </p:sp>
      <p:pic>
        <p:nvPicPr>
          <p:cNvPr id="24579"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6"/>
          <p:cNvSpPr>
            <a:spLocks noGrp="1" noChangeArrowheads="1"/>
          </p:cNvSpPr>
          <p:nvPr>
            <p:ph type="title" idx="4294967295"/>
          </p:nvPr>
        </p:nvSpPr>
        <p:spPr>
          <a:xfrm>
            <a:off x="76200" y="152400"/>
            <a:ext cx="7772400" cy="457200"/>
          </a:xfrm>
        </p:spPr>
        <p:txBody>
          <a:bodyPr/>
          <a:lstStyle/>
          <a:p>
            <a:pPr algn="l" eaLnBrk="1" hangingPunct="1"/>
            <a:r>
              <a:rPr lang="en-US" altLang="ja-JP" sz="2400" smtClean="0">
                <a:solidFill>
                  <a:schemeClr val="accent1"/>
                </a:solidFill>
                <a:latin typeface="HG創英角ｺﾞｼｯｸUB" panose="020B0909000000000000" pitchFamily="49" charset="-128"/>
                <a:ea typeface="HG創英角ｺﾞｼｯｸUB" panose="020B0909000000000000" pitchFamily="49" charset="-128"/>
              </a:rPr>
              <a:t>7.</a:t>
            </a:r>
            <a:r>
              <a:rPr lang="ja-JP" altLang="en-US" sz="2400" smtClean="0">
                <a:solidFill>
                  <a:schemeClr val="accent1"/>
                </a:solidFill>
                <a:latin typeface="HG創英角ｺﾞｼｯｸUB" panose="020B0909000000000000" pitchFamily="49" charset="-128"/>
                <a:ea typeface="HG創英角ｺﾞｼｯｸUB" panose="020B0909000000000000" pitchFamily="49" charset="-128"/>
              </a:rPr>
              <a:t>おわりに</a:t>
            </a:r>
            <a:endParaRPr lang="ja-JP" altLang="en-US" sz="4800" smtClean="0">
              <a:latin typeface="HG創英角ｺﾞｼｯｸUB" panose="020B0909000000000000" pitchFamily="49" charset="-128"/>
              <a:ea typeface="HG創英角ｺﾞｼｯｸUB" panose="020B0909000000000000" pitchFamily="49" charset="-128"/>
            </a:endParaRPr>
          </a:p>
        </p:txBody>
      </p:sp>
      <p:sp>
        <p:nvSpPr>
          <p:cNvPr id="24581" name="Rectangle 5"/>
          <p:cNvSpPr>
            <a:spLocks noChangeArrowheads="1"/>
          </p:cNvSpPr>
          <p:nvPr/>
        </p:nvSpPr>
        <p:spPr bwMode="auto">
          <a:xfrm>
            <a:off x="179388" y="1349375"/>
            <a:ext cx="18716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私たちが，これからも健康で文化的な生活を送るためには，税の在り方を一人ひとりが真剣に考えていく必要があることを理解させる。</a:t>
            </a:r>
          </a:p>
        </p:txBody>
      </p:sp>
      <p:sp>
        <p:nvSpPr>
          <p:cNvPr id="24582" name="AutoShape 29"/>
          <p:cNvSpPr>
            <a:spLocks noChangeArrowheads="1"/>
          </p:cNvSpPr>
          <p:nvPr/>
        </p:nvSpPr>
        <p:spPr bwMode="auto">
          <a:xfrm>
            <a:off x="179388" y="1273175"/>
            <a:ext cx="1824037" cy="1214438"/>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583"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4584"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2458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1325563"/>
            <a:ext cx="4957762" cy="37179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
            <a:chOff x="0" y="3213"/>
            <a:chExt cx="5760" cy="470"/>
          </a:xfrm>
        </p:grpSpPr>
        <p:sp>
          <p:nvSpPr>
            <p:cNvPr id="25614" name="Rectangle 3"/>
            <p:cNvSpPr>
              <a:spLocks noChangeArrowheads="1"/>
            </p:cNvSpPr>
            <p:nvPr/>
          </p:nvSpPr>
          <p:spPr bwMode="auto">
            <a:xfrm>
              <a:off x="0" y="3213"/>
              <a:ext cx="5760" cy="40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15" name="Rectangle 4"/>
            <p:cNvSpPr>
              <a:spLocks noChangeArrowheads="1"/>
            </p:cNvSpPr>
            <p:nvPr/>
          </p:nvSpPr>
          <p:spPr bwMode="auto">
            <a:xfrm>
              <a:off x="0" y="3621"/>
              <a:ext cx="5760" cy="62"/>
            </a:xfrm>
            <a:prstGeom prst="rect">
              <a:avLst/>
            </a:prstGeom>
            <a:gradFill rotWithShape="1">
              <a:gsLst>
                <a:gs pos="0">
                  <a:srgbClr val="CC0000"/>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grpSp>
      <p:sp>
        <p:nvSpPr>
          <p:cNvPr id="25603" name="Rectangle 5"/>
          <p:cNvSpPr>
            <a:spLocks noChangeArrowheads="1"/>
          </p:cNvSpPr>
          <p:nvPr/>
        </p:nvSpPr>
        <p:spPr bwMode="auto">
          <a:xfrm>
            <a:off x="8839200" y="6537325"/>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17</a:t>
            </a:r>
          </a:p>
        </p:txBody>
      </p:sp>
      <p:sp>
        <p:nvSpPr>
          <p:cNvPr id="25604" name="Rectangle 6"/>
          <p:cNvSpPr>
            <a:spLocks noChangeArrowheads="1"/>
          </p:cNvSpPr>
          <p:nvPr/>
        </p:nvSpPr>
        <p:spPr bwMode="auto">
          <a:xfrm>
            <a:off x="228600" y="1066800"/>
            <a:ext cx="167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地方の歳入の内訳がどうなっているのかを理解させる。</a:t>
            </a:r>
          </a:p>
        </p:txBody>
      </p:sp>
      <p:sp>
        <p:nvSpPr>
          <p:cNvPr id="25605" name="Rectangle 7"/>
          <p:cNvSpPr>
            <a:spLocks noChangeArrowheads="1"/>
          </p:cNvSpPr>
          <p:nvPr/>
        </p:nvSpPr>
        <p:spPr bwMode="auto">
          <a:xfrm>
            <a:off x="2124075" y="4868863"/>
            <a:ext cx="61198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地方交付税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各地方公共団体は，その地域の経済状況や規模によって，地方税収など財政力に差が生じる。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そこで、地域ごとの住民に対する公共サービスに差がでないよう，国が各地方公共団体の財政力の差を調整するために支出するものである。</a:t>
            </a:r>
          </a:p>
        </p:txBody>
      </p:sp>
      <p:sp>
        <p:nvSpPr>
          <p:cNvPr id="25606" name="Rectangle 8"/>
          <p:cNvSpPr>
            <a:spLocks noChangeArrowheads="1"/>
          </p:cNvSpPr>
          <p:nvPr/>
        </p:nvSpPr>
        <p:spPr bwMode="auto">
          <a:xfrm>
            <a:off x="2124075" y="5856288"/>
            <a:ext cx="60483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国庫支出金</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国と地方公共団体が協力して行う事業の財源にあてるため、国が補助金・負担金として支出するものである。</a:t>
            </a:r>
          </a:p>
        </p:txBody>
      </p:sp>
      <p:sp>
        <p:nvSpPr>
          <p:cNvPr id="25607" name="Line 9">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5608" name="Line 10">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5609" name="Rectangle 11"/>
          <p:cNvSpPr>
            <a:spLocks noGrp="1" noChangeArrowheads="1"/>
          </p:cNvSpPr>
          <p:nvPr>
            <p:ph type="title" idx="4294967295"/>
          </p:nvPr>
        </p:nvSpPr>
        <p:spPr bwMode="white">
          <a:xfrm>
            <a:off x="76200" y="152400"/>
            <a:ext cx="7772400" cy="457200"/>
          </a:xfrm>
        </p:spPr>
        <p:txBody>
          <a:bodyPr/>
          <a:lstStyle/>
          <a:p>
            <a:pPr algn="l" eaLnBrk="1" hangingPunct="1"/>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　</a:t>
            </a:r>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地方の財政①歳入</a:t>
            </a:r>
          </a:p>
        </p:txBody>
      </p:sp>
      <p:sp>
        <p:nvSpPr>
          <p:cNvPr id="25610" name="AutoShape 12"/>
          <p:cNvSpPr>
            <a:spLocks noChangeArrowheads="1"/>
          </p:cNvSpPr>
          <p:nvPr/>
        </p:nvSpPr>
        <p:spPr bwMode="auto">
          <a:xfrm>
            <a:off x="155575" y="990600"/>
            <a:ext cx="1824038" cy="92551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11" name="Rectangle 13"/>
          <p:cNvSpPr>
            <a:spLocks noChangeArrowheads="1"/>
          </p:cNvSpPr>
          <p:nvPr/>
        </p:nvSpPr>
        <p:spPr bwMode="white">
          <a:xfrm>
            <a:off x="152400" y="-127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100" b="1" dirty="0">
                <a:solidFill>
                  <a:schemeClr val="bg1"/>
                </a:solidFill>
                <a:latin typeface="ＭＳ ゴシック" panose="020B0609070205080204" pitchFamily="49" charset="-128"/>
              </a:rPr>
              <a:t>もっと税について調べてみよう！</a:t>
            </a:r>
          </a:p>
        </p:txBody>
      </p:sp>
      <p:sp>
        <p:nvSpPr>
          <p:cNvPr id="25612" name="Rectangle 14"/>
          <p:cNvSpPr>
            <a:spLocks noChangeArrowheads="1"/>
          </p:cNvSpPr>
          <p:nvPr/>
        </p:nvSpPr>
        <p:spPr bwMode="white">
          <a:xfrm>
            <a:off x="7092950" y="188913"/>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200" b="1" dirty="0">
                <a:solidFill>
                  <a:schemeClr val="bg1"/>
                </a:solidFill>
                <a:latin typeface="ＭＳ ゴシック" panose="020B0609070205080204" pitchFamily="49" charset="-128"/>
                <a:ea typeface="ＭＳ ゴシック" panose="020B0609070205080204" pitchFamily="49" charset="-128"/>
              </a:rPr>
              <a:t>サイドストーリー</a:t>
            </a:r>
          </a:p>
        </p:txBody>
      </p:sp>
      <p:pic>
        <p:nvPicPr>
          <p:cNvPr id="3" name="図 2"/>
          <p:cNvPicPr>
            <a:picLocks noChangeAspect="1"/>
          </p:cNvPicPr>
          <p:nvPr/>
        </p:nvPicPr>
        <p:blipFill>
          <a:blip r:embed="rId3"/>
          <a:stretch>
            <a:fillRect/>
          </a:stretch>
        </p:blipFill>
        <p:spPr>
          <a:xfrm>
            <a:off x="2263465" y="797813"/>
            <a:ext cx="5585135" cy="4005963"/>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58813" y="3403600"/>
            <a:ext cx="3138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「税の本質」</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税の使い道を監視する（関心を持つ）</a:t>
            </a:r>
          </a:p>
        </p:txBody>
      </p:sp>
      <p:sp>
        <p:nvSpPr>
          <p:cNvPr id="5123" name="AutoShape 4"/>
          <p:cNvSpPr>
            <a:spLocks noChangeArrowheads="1"/>
          </p:cNvSpPr>
          <p:nvPr/>
        </p:nvSpPr>
        <p:spPr bwMode="auto">
          <a:xfrm>
            <a:off x="584200" y="901700"/>
            <a:ext cx="3162300" cy="4102100"/>
          </a:xfrm>
          <a:prstGeom prst="roundRect">
            <a:avLst>
              <a:gd name="adj" fmla="val 16667"/>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24" name="Rectangle 5"/>
          <p:cNvSpPr>
            <a:spLocks noChangeArrowheads="1"/>
          </p:cNvSpPr>
          <p:nvPr/>
        </p:nvSpPr>
        <p:spPr bwMode="auto">
          <a:xfrm>
            <a:off x="508000" y="1143000"/>
            <a:ext cx="3175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100" b="1">
                <a:solidFill>
                  <a:srgbClr val="FF9900"/>
                </a:solidFill>
                <a:latin typeface="HG創英角ｺﾞｼｯｸUB" panose="020B0909000000000000" pitchFamily="49" charset="-128"/>
                <a:ea typeface="HG創英角ｺﾞｼｯｸUB" panose="020B0909000000000000" pitchFamily="49" charset="-128"/>
              </a:rPr>
              <a:t>パワーポイント教材を</a:t>
            </a:r>
          </a:p>
          <a:p>
            <a:pPr algn="ctr" eaLnBrk="1" hangingPunct="1">
              <a:spcBef>
                <a:spcPct val="0"/>
              </a:spcBef>
              <a:buFontTx/>
              <a:buNone/>
            </a:pPr>
            <a:r>
              <a:rPr lang="ja-JP" altLang="en-US" sz="1100" b="1">
                <a:solidFill>
                  <a:srgbClr val="FF9900"/>
                </a:solidFill>
                <a:latin typeface="HG創英角ｺﾞｼｯｸUB" panose="020B0909000000000000" pitchFamily="49" charset="-128"/>
                <a:ea typeface="HG創英角ｺﾞｼｯｸUB" panose="020B0909000000000000" pitchFamily="49" charset="-128"/>
              </a:rPr>
              <a:t>活用されるに当たってのお願い</a:t>
            </a:r>
          </a:p>
        </p:txBody>
      </p:sp>
      <p:sp>
        <p:nvSpPr>
          <p:cNvPr id="5125" name="Rectangle 6"/>
          <p:cNvSpPr>
            <a:spLocks noChangeArrowheads="1"/>
          </p:cNvSpPr>
          <p:nvPr/>
        </p:nvSpPr>
        <p:spPr bwMode="auto">
          <a:xfrm>
            <a:off x="635000" y="1611313"/>
            <a:ext cx="31623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この副教材は，生徒に「税の本質」を学ばせることを念頭において作成しています。</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基本的には，パワーポイント教材の差し替えは，授業をされる方の自由としていますが，「税の本質」を考えさせる，授業構成案の２～９については，授業に取り入れていただきますようお願いします。</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なお，学習を進めるに当たっては，生徒に自由に意見を発表させ，主体的に考えさせることに重点を置いたものになるよう配意願います。</a:t>
            </a:r>
          </a:p>
        </p:txBody>
      </p:sp>
      <p:pic>
        <p:nvPicPr>
          <p:cNvPr id="512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8">
            <a:hlinkClick r:id="" action="ppaction://hlinkshowjump?jump=previousslide"/>
          </p:cNvPr>
          <p:cNvSpPr>
            <a:spLocks noChangeShapeType="1"/>
          </p:cNvSpPr>
          <p:nvPr/>
        </p:nvSpPr>
        <p:spPr bwMode="auto">
          <a:xfrm>
            <a:off x="8547100" y="657225"/>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28" name="Line 9">
            <a:hlinkClick r:id="" action="ppaction://hlinkshowjump?jump=nextslide"/>
          </p:cNvPr>
          <p:cNvSpPr>
            <a:spLocks noChangeShapeType="1"/>
          </p:cNvSpPr>
          <p:nvPr/>
        </p:nvSpPr>
        <p:spPr bwMode="auto">
          <a:xfrm>
            <a:off x="8839200" y="657225"/>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5129" name="Rectangle 10"/>
          <p:cNvSpPr>
            <a:spLocks noGrp="1" noChangeArrowheads="1"/>
          </p:cNvSpPr>
          <p:nvPr>
            <p:ph type="title" idx="4294967295"/>
          </p:nvPr>
        </p:nvSpPr>
        <p:spPr>
          <a:xfrm>
            <a:off x="76200" y="0"/>
            <a:ext cx="7772400" cy="457200"/>
          </a:xfrm>
        </p:spPr>
        <p:txBody>
          <a:bodyPr/>
          <a:lstStyle/>
          <a:p>
            <a:pPr algn="l" eaLnBrk="1" hangingPunct="1"/>
            <a:r>
              <a:rPr lang="ja-JP" altLang="en-US" sz="1500" b="1" smtClean="0">
                <a:solidFill>
                  <a:schemeClr val="bg1"/>
                </a:solidFill>
                <a:latin typeface="HG創英角ｺﾞｼｯｸUB" panose="020B0909000000000000" pitchFamily="49" charset="-128"/>
                <a:ea typeface="HG創英角ｺﾞｼｯｸUB" panose="020B0909000000000000" pitchFamily="49" charset="-128"/>
              </a:rPr>
              <a:t>授業</a:t>
            </a:r>
            <a:r>
              <a:rPr lang="ja-JP" altLang="en-US" sz="1500" smtClean="0">
                <a:solidFill>
                  <a:schemeClr val="bg1"/>
                </a:solidFill>
                <a:latin typeface="HG創英角ｺﾞｼｯｸUB" panose="020B0909000000000000" pitchFamily="49" charset="-128"/>
                <a:ea typeface="HG創英角ｺﾞｼｯｸUB" panose="020B0909000000000000" pitchFamily="49" charset="-128"/>
              </a:rPr>
              <a:t>構成</a:t>
            </a:r>
            <a:r>
              <a:rPr lang="ja-JP" altLang="en-US" sz="1500" b="1" smtClean="0">
                <a:solidFill>
                  <a:schemeClr val="bg1"/>
                </a:solidFill>
                <a:latin typeface="HG創英角ｺﾞｼｯｸUB" panose="020B0909000000000000" pitchFamily="49" charset="-128"/>
                <a:ea typeface="HG創英角ｺﾞｼｯｸUB" panose="020B0909000000000000" pitchFamily="49" charset="-128"/>
              </a:rPr>
              <a:t>案</a:t>
            </a:r>
            <a:endParaRPr lang="ja-JP" altLang="en-US" sz="1500" smtClean="0">
              <a:solidFill>
                <a:schemeClr val="bg1"/>
              </a:solidFill>
              <a:latin typeface="HG創英角ｺﾞｼｯｸUB" panose="020B0909000000000000" pitchFamily="49" charset="-128"/>
              <a:ea typeface="HG創英角ｺﾞｼｯｸUB" panose="020B0909000000000000" pitchFamily="49" charset="-128"/>
            </a:endParaRPr>
          </a:p>
        </p:txBody>
      </p:sp>
      <p:sp>
        <p:nvSpPr>
          <p:cNvPr id="5130" name="Rectangle 12"/>
          <p:cNvSpPr>
            <a:spLocks noChangeArrowheads="1"/>
          </p:cNvSpPr>
          <p:nvPr/>
        </p:nvSpPr>
        <p:spPr bwMode="auto">
          <a:xfrm>
            <a:off x="203200" y="6210300"/>
            <a:ext cx="6057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latin typeface="ＭＳ ゴシック" panose="020B0609070205080204" pitchFamily="49" charset="-128"/>
              </a:rPr>
              <a:t>＊ビデオ教材を国税庁の</a:t>
            </a:r>
            <a:r>
              <a:rPr lang="en-US" altLang="ja-JP" sz="1200" dirty="0">
                <a:latin typeface="ＭＳ ゴシック" panose="020B0609070205080204" pitchFamily="49" charset="-128"/>
              </a:rPr>
              <a:t>HP</a:t>
            </a:r>
            <a:r>
              <a:rPr lang="ja-JP" altLang="en-US" sz="1200" dirty="0">
                <a:latin typeface="ＭＳ ゴシック" panose="020B0609070205080204" pitchFamily="49" charset="-128"/>
              </a:rPr>
              <a:t>内でご提供しています。　　　　　　　　　　　　　　　　　　　　　　</a:t>
            </a:r>
            <a:r>
              <a:rPr lang="ja-JP" altLang="en-US" sz="1200" dirty="0" smtClean="0">
                <a:latin typeface="ＭＳ ゴシック" panose="020B0609070205080204" pitchFamily="49" charset="-128"/>
              </a:rPr>
              <a:t>→</a:t>
            </a:r>
            <a:r>
              <a:rPr lang="en-US" altLang="ja-JP" sz="1200" dirty="0" smtClean="0">
                <a:latin typeface="ＭＳ ゴシック" panose="020B0609070205080204" pitchFamily="49" charset="-128"/>
              </a:rPr>
              <a:t>https://www.nta.go.jp/taxes/kids/video/index.htm#anime</a:t>
            </a:r>
            <a:endParaRPr lang="en-US" altLang="ja-JP" sz="1200" dirty="0">
              <a:latin typeface="ＭＳ ゴシック" panose="020B0609070205080204" pitchFamily="49" charset="-128"/>
            </a:endParaRPr>
          </a:p>
        </p:txBody>
      </p:sp>
      <p:sp>
        <p:nvSpPr>
          <p:cNvPr id="5131" name="Text Box 11"/>
          <p:cNvSpPr txBox="1">
            <a:spLocks noChangeArrowheads="1"/>
          </p:cNvSpPr>
          <p:nvPr/>
        </p:nvSpPr>
        <p:spPr bwMode="auto">
          <a:xfrm>
            <a:off x="4194175" y="715963"/>
            <a:ext cx="946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t>授業構成案</a:t>
            </a:r>
          </a:p>
        </p:txBody>
      </p:sp>
      <p:sp>
        <p:nvSpPr>
          <p:cNvPr id="5132" name="Rectangle 17"/>
          <p:cNvSpPr>
            <a:spLocks noChangeArrowheads="1"/>
          </p:cNvSpPr>
          <p:nvPr/>
        </p:nvSpPr>
        <p:spPr bwMode="auto">
          <a:xfrm>
            <a:off x="4486275" y="1052513"/>
            <a:ext cx="4114800" cy="242887"/>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3" name="Text Box 18"/>
          <p:cNvSpPr txBox="1">
            <a:spLocks noChangeArrowheads="1"/>
          </p:cNvSpPr>
          <p:nvPr/>
        </p:nvSpPr>
        <p:spPr bwMode="auto">
          <a:xfrm>
            <a:off x="4225925" y="1031875"/>
            <a:ext cx="3806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　 １．　わたしたちと税のかかわりについて考えてみよう①</a:t>
            </a:r>
          </a:p>
        </p:txBody>
      </p:sp>
      <p:sp>
        <p:nvSpPr>
          <p:cNvPr id="5134" name="Rectangle 19"/>
          <p:cNvSpPr>
            <a:spLocks noChangeArrowheads="1"/>
          </p:cNvSpPr>
          <p:nvPr/>
        </p:nvSpPr>
        <p:spPr bwMode="auto">
          <a:xfrm>
            <a:off x="4486275" y="1339850"/>
            <a:ext cx="4114800" cy="231775"/>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5" name="Text Box 20"/>
          <p:cNvSpPr txBox="1">
            <a:spLocks noChangeArrowheads="1"/>
          </p:cNvSpPr>
          <p:nvPr/>
        </p:nvSpPr>
        <p:spPr bwMode="auto">
          <a:xfrm>
            <a:off x="4227513" y="1304925"/>
            <a:ext cx="3806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２ 　１．　わたしたちと税のかかわりについて考えてみよう②</a:t>
            </a:r>
          </a:p>
        </p:txBody>
      </p:sp>
      <p:sp>
        <p:nvSpPr>
          <p:cNvPr id="5136" name="Rectangle 21"/>
          <p:cNvSpPr>
            <a:spLocks noChangeArrowheads="1"/>
          </p:cNvSpPr>
          <p:nvPr/>
        </p:nvSpPr>
        <p:spPr bwMode="auto">
          <a:xfrm>
            <a:off x="4486275" y="1627188"/>
            <a:ext cx="4114800" cy="220662"/>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7" name="Text Box 22"/>
          <p:cNvSpPr txBox="1">
            <a:spLocks noChangeArrowheads="1"/>
          </p:cNvSpPr>
          <p:nvPr/>
        </p:nvSpPr>
        <p:spPr bwMode="auto">
          <a:xfrm>
            <a:off x="4229100" y="1577975"/>
            <a:ext cx="3806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３　 １．　わたしたちと税のかかわりについて考えてみよう③</a:t>
            </a:r>
          </a:p>
        </p:txBody>
      </p:sp>
      <p:sp>
        <p:nvSpPr>
          <p:cNvPr id="5138" name="Rectangle 24"/>
          <p:cNvSpPr>
            <a:spLocks noChangeArrowheads="1"/>
          </p:cNvSpPr>
          <p:nvPr/>
        </p:nvSpPr>
        <p:spPr bwMode="auto">
          <a:xfrm>
            <a:off x="4486275" y="1900238"/>
            <a:ext cx="4114800" cy="223837"/>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9" name="Text Box 23"/>
          <p:cNvSpPr txBox="1">
            <a:spLocks noChangeArrowheads="1"/>
          </p:cNvSpPr>
          <p:nvPr/>
        </p:nvSpPr>
        <p:spPr bwMode="auto">
          <a:xfrm>
            <a:off x="4246563" y="1852613"/>
            <a:ext cx="3806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４　 ２．　なぜ、税を納めなければならないのだろう？①－１</a:t>
            </a:r>
          </a:p>
        </p:txBody>
      </p:sp>
      <p:sp>
        <p:nvSpPr>
          <p:cNvPr id="5140" name="Rectangle 25"/>
          <p:cNvSpPr>
            <a:spLocks noChangeArrowheads="1"/>
          </p:cNvSpPr>
          <p:nvPr/>
        </p:nvSpPr>
        <p:spPr bwMode="auto">
          <a:xfrm>
            <a:off x="4481513" y="2173288"/>
            <a:ext cx="4119562" cy="236537"/>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41" name="Text Box 26"/>
          <p:cNvSpPr txBox="1">
            <a:spLocks noChangeArrowheads="1"/>
          </p:cNvSpPr>
          <p:nvPr/>
        </p:nvSpPr>
        <p:spPr bwMode="auto">
          <a:xfrm>
            <a:off x="4233863" y="2139950"/>
            <a:ext cx="3806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５　 ２．　なぜ、税を納めなければならないのだろう？①－２</a:t>
            </a:r>
          </a:p>
        </p:txBody>
      </p:sp>
      <p:sp>
        <p:nvSpPr>
          <p:cNvPr id="5142" name="Rectangle 27"/>
          <p:cNvSpPr>
            <a:spLocks noChangeArrowheads="1"/>
          </p:cNvSpPr>
          <p:nvPr/>
        </p:nvSpPr>
        <p:spPr bwMode="auto">
          <a:xfrm>
            <a:off x="4483100" y="2460625"/>
            <a:ext cx="4108450" cy="215900"/>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43" name="Text Box 28"/>
          <p:cNvSpPr txBox="1">
            <a:spLocks noChangeArrowheads="1"/>
          </p:cNvSpPr>
          <p:nvPr/>
        </p:nvSpPr>
        <p:spPr bwMode="auto">
          <a:xfrm>
            <a:off x="4221163" y="2413000"/>
            <a:ext cx="35512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６　 ２．　なぜ、税を納めなければならないのだろう？②</a:t>
            </a:r>
          </a:p>
        </p:txBody>
      </p:sp>
      <p:sp>
        <p:nvSpPr>
          <p:cNvPr id="5144" name="Rectangle 29"/>
          <p:cNvSpPr>
            <a:spLocks noChangeArrowheads="1"/>
          </p:cNvSpPr>
          <p:nvPr/>
        </p:nvSpPr>
        <p:spPr bwMode="auto">
          <a:xfrm>
            <a:off x="4489450" y="2733675"/>
            <a:ext cx="4102100" cy="219075"/>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45" name="Text Box 30"/>
          <p:cNvSpPr txBox="1">
            <a:spLocks noChangeArrowheads="1"/>
          </p:cNvSpPr>
          <p:nvPr/>
        </p:nvSpPr>
        <p:spPr bwMode="auto">
          <a:xfrm>
            <a:off x="4237038" y="2686050"/>
            <a:ext cx="35512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７　 ２．　なぜ、税を納めなければならないのだろう？③</a:t>
            </a:r>
          </a:p>
        </p:txBody>
      </p:sp>
      <p:sp>
        <p:nvSpPr>
          <p:cNvPr id="5146" name="Rectangle 31"/>
          <p:cNvSpPr>
            <a:spLocks noChangeArrowheads="1"/>
          </p:cNvSpPr>
          <p:nvPr/>
        </p:nvSpPr>
        <p:spPr bwMode="auto">
          <a:xfrm>
            <a:off x="4495800" y="3006725"/>
            <a:ext cx="4095750" cy="222250"/>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47" name="Text Box 32"/>
          <p:cNvSpPr txBox="1">
            <a:spLocks noChangeArrowheads="1"/>
          </p:cNvSpPr>
          <p:nvPr/>
        </p:nvSpPr>
        <p:spPr bwMode="auto">
          <a:xfrm>
            <a:off x="4224338" y="2973388"/>
            <a:ext cx="2652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８　 ３．　今までの議論をまとめてみよう</a:t>
            </a:r>
          </a:p>
        </p:txBody>
      </p:sp>
      <p:sp>
        <p:nvSpPr>
          <p:cNvPr id="5148" name="Rectangle 33"/>
          <p:cNvSpPr>
            <a:spLocks noChangeArrowheads="1"/>
          </p:cNvSpPr>
          <p:nvPr/>
        </p:nvSpPr>
        <p:spPr bwMode="auto">
          <a:xfrm>
            <a:off x="4495800" y="3279775"/>
            <a:ext cx="4095750" cy="234950"/>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49" name="Text Box 34"/>
          <p:cNvSpPr txBox="1">
            <a:spLocks noChangeArrowheads="1"/>
          </p:cNvSpPr>
          <p:nvPr/>
        </p:nvSpPr>
        <p:spPr bwMode="auto">
          <a:xfrm>
            <a:off x="4221163" y="3241675"/>
            <a:ext cx="23002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９  　４．　国の財政をみてみよう</a:t>
            </a:r>
            <a:r>
              <a:rPr lang="en-US" altLang="ja-JP" sz="1000"/>
              <a:t>①</a:t>
            </a:r>
          </a:p>
        </p:txBody>
      </p:sp>
      <p:sp>
        <p:nvSpPr>
          <p:cNvPr id="5150" name="Rectangle 35"/>
          <p:cNvSpPr>
            <a:spLocks noChangeArrowheads="1"/>
          </p:cNvSpPr>
          <p:nvPr/>
        </p:nvSpPr>
        <p:spPr bwMode="auto">
          <a:xfrm>
            <a:off x="4495800" y="3567113"/>
            <a:ext cx="4086225" cy="242887"/>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51" name="Text Box 36"/>
          <p:cNvSpPr txBox="1">
            <a:spLocks noChangeArrowheads="1"/>
          </p:cNvSpPr>
          <p:nvPr/>
        </p:nvSpPr>
        <p:spPr bwMode="auto">
          <a:xfrm>
            <a:off x="4156075" y="3533775"/>
            <a:ext cx="200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１０　４．　国の財政をみてみよう②</a:t>
            </a:r>
            <a:endParaRPr lang="en-US" altLang="ja-JP" sz="1000"/>
          </a:p>
        </p:txBody>
      </p:sp>
      <p:sp>
        <p:nvSpPr>
          <p:cNvPr id="5152" name="Rectangle 37"/>
          <p:cNvSpPr>
            <a:spLocks noChangeArrowheads="1"/>
          </p:cNvSpPr>
          <p:nvPr/>
        </p:nvSpPr>
        <p:spPr bwMode="auto">
          <a:xfrm>
            <a:off x="4491038" y="3854450"/>
            <a:ext cx="4090987" cy="212725"/>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53" name="Text Box 38"/>
          <p:cNvSpPr txBox="1">
            <a:spLocks noChangeArrowheads="1"/>
          </p:cNvSpPr>
          <p:nvPr/>
        </p:nvSpPr>
        <p:spPr bwMode="auto">
          <a:xfrm>
            <a:off x="4157663" y="3806825"/>
            <a:ext cx="200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１１　４．　国の財政をみてみよう③</a:t>
            </a:r>
            <a:endParaRPr lang="en-US" altLang="ja-JP" sz="1000"/>
          </a:p>
        </p:txBody>
      </p:sp>
      <p:sp>
        <p:nvSpPr>
          <p:cNvPr id="5154" name="Rectangle 39"/>
          <p:cNvSpPr>
            <a:spLocks noChangeArrowheads="1"/>
          </p:cNvSpPr>
          <p:nvPr/>
        </p:nvSpPr>
        <p:spPr bwMode="auto">
          <a:xfrm>
            <a:off x="4492625" y="4127500"/>
            <a:ext cx="4089400" cy="215900"/>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55" name="Text Box 40"/>
          <p:cNvSpPr txBox="1">
            <a:spLocks noChangeArrowheads="1"/>
          </p:cNvSpPr>
          <p:nvPr/>
        </p:nvSpPr>
        <p:spPr bwMode="auto">
          <a:xfrm>
            <a:off x="4159250" y="4108450"/>
            <a:ext cx="200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１２　４．　国の財政をみてみよう④</a:t>
            </a:r>
            <a:endParaRPr lang="en-US" altLang="ja-JP" sz="1000"/>
          </a:p>
        </p:txBody>
      </p:sp>
      <p:sp>
        <p:nvSpPr>
          <p:cNvPr id="5156" name="Rectangle 41"/>
          <p:cNvSpPr>
            <a:spLocks noChangeArrowheads="1"/>
          </p:cNvSpPr>
          <p:nvPr/>
        </p:nvSpPr>
        <p:spPr bwMode="auto">
          <a:xfrm>
            <a:off x="4494213" y="4400550"/>
            <a:ext cx="4087812" cy="228600"/>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57" name="Text Box 42"/>
          <p:cNvSpPr txBox="1">
            <a:spLocks noChangeArrowheads="1"/>
          </p:cNvSpPr>
          <p:nvPr/>
        </p:nvSpPr>
        <p:spPr bwMode="auto">
          <a:xfrm>
            <a:off x="4160838" y="4367213"/>
            <a:ext cx="1587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１３　５．　税の国際比較</a:t>
            </a:r>
            <a:r>
              <a:rPr lang="en-US" altLang="ja-JP" sz="1000"/>
              <a:t>①</a:t>
            </a:r>
          </a:p>
        </p:txBody>
      </p:sp>
      <p:sp>
        <p:nvSpPr>
          <p:cNvPr id="5158" name="Rectangle 43"/>
          <p:cNvSpPr>
            <a:spLocks noChangeArrowheads="1"/>
          </p:cNvSpPr>
          <p:nvPr/>
        </p:nvSpPr>
        <p:spPr bwMode="auto">
          <a:xfrm>
            <a:off x="4486275" y="4687888"/>
            <a:ext cx="4095750" cy="227012"/>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59" name="Text Box 44"/>
          <p:cNvSpPr txBox="1">
            <a:spLocks noChangeArrowheads="1"/>
          </p:cNvSpPr>
          <p:nvPr/>
        </p:nvSpPr>
        <p:spPr bwMode="auto">
          <a:xfrm>
            <a:off x="4162425" y="4654550"/>
            <a:ext cx="1587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１４　５．　税の国際比較②</a:t>
            </a:r>
            <a:endParaRPr lang="en-US" altLang="ja-JP" sz="1000"/>
          </a:p>
        </p:txBody>
      </p:sp>
      <p:sp>
        <p:nvSpPr>
          <p:cNvPr id="5160" name="Rectangle 45"/>
          <p:cNvSpPr>
            <a:spLocks noChangeArrowheads="1"/>
          </p:cNvSpPr>
          <p:nvPr/>
        </p:nvSpPr>
        <p:spPr bwMode="auto">
          <a:xfrm>
            <a:off x="4487863" y="4975225"/>
            <a:ext cx="4084637" cy="215900"/>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61" name="Text Box 46"/>
          <p:cNvSpPr txBox="1">
            <a:spLocks noChangeArrowheads="1"/>
          </p:cNvSpPr>
          <p:nvPr/>
        </p:nvSpPr>
        <p:spPr bwMode="auto">
          <a:xfrm>
            <a:off x="4149725" y="4941888"/>
            <a:ext cx="300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１５　６．　これからの社会と税を考えてみよう</a:t>
            </a:r>
            <a:endParaRPr lang="en-US" altLang="ja-JP" sz="1000"/>
          </a:p>
        </p:txBody>
      </p:sp>
      <p:sp>
        <p:nvSpPr>
          <p:cNvPr id="5162" name="Rectangle 48"/>
          <p:cNvSpPr>
            <a:spLocks noChangeArrowheads="1"/>
          </p:cNvSpPr>
          <p:nvPr/>
        </p:nvSpPr>
        <p:spPr bwMode="auto">
          <a:xfrm>
            <a:off x="4484688" y="5248275"/>
            <a:ext cx="4087812" cy="219075"/>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63" name="Text Box 47"/>
          <p:cNvSpPr txBox="1">
            <a:spLocks noChangeArrowheads="1"/>
          </p:cNvSpPr>
          <p:nvPr/>
        </p:nvSpPr>
        <p:spPr bwMode="auto">
          <a:xfrm>
            <a:off x="4151313" y="5200650"/>
            <a:ext cx="1160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１６　７．　おわりに</a:t>
            </a:r>
            <a:endParaRPr lang="en-US" altLang="ja-JP" sz="1000"/>
          </a:p>
        </p:txBody>
      </p:sp>
      <p:sp>
        <p:nvSpPr>
          <p:cNvPr id="5164" name="Rectangle 49"/>
          <p:cNvSpPr>
            <a:spLocks noChangeArrowheads="1"/>
          </p:cNvSpPr>
          <p:nvPr/>
        </p:nvSpPr>
        <p:spPr bwMode="auto">
          <a:xfrm>
            <a:off x="4476750" y="5535613"/>
            <a:ext cx="4095750" cy="217487"/>
          </a:xfrm>
          <a:prstGeom prst="rect">
            <a:avLst/>
          </a:prstGeom>
          <a:noFill/>
          <a:ln w="635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65" name="Text Box 50"/>
          <p:cNvSpPr txBox="1">
            <a:spLocks noChangeArrowheads="1"/>
          </p:cNvSpPr>
          <p:nvPr/>
        </p:nvSpPr>
        <p:spPr bwMode="auto">
          <a:xfrm>
            <a:off x="4138613" y="5478463"/>
            <a:ext cx="4494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１７　　　　地方の財政①歳入　　　　　　　　　　</a:t>
            </a:r>
            <a:r>
              <a:rPr lang="ja-JP" altLang="en-US" sz="1200" b="1">
                <a:solidFill>
                  <a:srgbClr val="FFCC00"/>
                </a:solidFill>
              </a:rPr>
              <a:t>サイドストーリー</a:t>
            </a:r>
            <a:endParaRPr lang="en-US" altLang="ja-JP" sz="1200" b="1">
              <a:solidFill>
                <a:srgbClr val="FFCC00"/>
              </a:solidFill>
            </a:endParaRPr>
          </a:p>
        </p:txBody>
      </p:sp>
      <p:sp>
        <p:nvSpPr>
          <p:cNvPr id="5166" name="Rectangle 51"/>
          <p:cNvSpPr>
            <a:spLocks noChangeArrowheads="1"/>
          </p:cNvSpPr>
          <p:nvPr/>
        </p:nvSpPr>
        <p:spPr bwMode="auto">
          <a:xfrm>
            <a:off x="4478338" y="5822950"/>
            <a:ext cx="4094162" cy="206375"/>
          </a:xfrm>
          <a:prstGeom prst="rect">
            <a:avLst/>
          </a:prstGeom>
          <a:noFill/>
          <a:ln w="635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67" name="Text Box 52"/>
          <p:cNvSpPr txBox="1">
            <a:spLocks noChangeArrowheads="1"/>
          </p:cNvSpPr>
          <p:nvPr/>
        </p:nvSpPr>
        <p:spPr bwMode="auto">
          <a:xfrm>
            <a:off x="4140200" y="5765800"/>
            <a:ext cx="449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１８　　　　地方の財政②歳出　　　　　　　　　　</a:t>
            </a:r>
            <a:r>
              <a:rPr lang="ja-JP" altLang="en-US" sz="1200" b="1">
                <a:solidFill>
                  <a:srgbClr val="FFCC00"/>
                </a:solidFill>
              </a:rPr>
              <a:t>サイドストーリー</a:t>
            </a:r>
            <a:endParaRPr lang="en-US" altLang="ja-JP" sz="1200" b="1">
              <a:solidFill>
                <a:srgbClr val="FFCC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1"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p:cNvSpPr>
            <a:spLocks noChangeArrowheads="1"/>
          </p:cNvSpPr>
          <p:nvPr/>
        </p:nvSpPr>
        <p:spPr bwMode="auto">
          <a:xfrm>
            <a:off x="8839200" y="6537325"/>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18</a:t>
            </a:r>
          </a:p>
        </p:txBody>
      </p:sp>
      <p:sp>
        <p:nvSpPr>
          <p:cNvPr id="27652" name="Rectangle 5"/>
          <p:cNvSpPr>
            <a:spLocks noChangeArrowheads="1"/>
          </p:cNvSpPr>
          <p:nvPr/>
        </p:nvSpPr>
        <p:spPr bwMode="auto">
          <a:xfrm>
            <a:off x="228600" y="1066800"/>
            <a:ext cx="167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地方の歳出の内訳がどうなっているのかを理解させる。</a:t>
            </a:r>
          </a:p>
        </p:txBody>
      </p:sp>
      <p:sp>
        <p:nvSpPr>
          <p:cNvPr id="27653" name="Line 13">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7654" name="Line 14">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7655" name="Rectangle 16"/>
          <p:cNvSpPr>
            <a:spLocks noGrp="1" noChangeArrowheads="1"/>
          </p:cNvSpPr>
          <p:nvPr>
            <p:ph type="title" idx="4294967295"/>
          </p:nvPr>
        </p:nvSpPr>
        <p:spPr bwMode="white">
          <a:xfrm>
            <a:off x="76200" y="152400"/>
            <a:ext cx="7772400" cy="457200"/>
          </a:xfrm>
        </p:spPr>
        <p:txBody>
          <a:bodyPr/>
          <a:lstStyle/>
          <a:p>
            <a:pPr algn="l" eaLnBrk="1" hangingPunct="1"/>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　地方の財政②歳出</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27656" name="AutoShape 24"/>
          <p:cNvSpPr>
            <a:spLocks noChangeArrowheads="1"/>
          </p:cNvSpPr>
          <p:nvPr/>
        </p:nvSpPr>
        <p:spPr bwMode="auto">
          <a:xfrm>
            <a:off x="155575" y="990600"/>
            <a:ext cx="1824038" cy="85407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7657" name="Rectangle 34"/>
          <p:cNvSpPr>
            <a:spLocks noChangeArrowheads="1"/>
          </p:cNvSpPr>
          <p:nvPr/>
        </p:nvSpPr>
        <p:spPr bwMode="white">
          <a:xfrm>
            <a:off x="7092950" y="188913"/>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200" b="1" dirty="0">
                <a:solidFill>
                  <a:schemeClr val="accent1"/>
                </a:solidFill>
                <a:latin typeface="ＭＳ ゴシック" panose="020B0609070205080204" pitchFamily="49" charset="-128"/>
                <a:ea typeface="ＭＳ ゴシック" panose="020B0609070205080204" pitchFamily="49" charset="-128"/>
              </a:rPr>
              <a:t>サイドストーリー</a:t>
            </a:r>
          </a:p>
        </p:txBody>
      </p:sp>
      <p:sp>
        <p:nvSpPr>
          <p:cNvPr id="27658" name="Rectangle 37"/>
          <p:cNvSpPr>
            <a:spLocks noChangeArrowheads="1"/>
          </p:cNvSpPr>
          <p:nvPr/>
        </p:nvSpPr>
        <p:spPr bwMode="white">
          <a:xfrm>
            <a:off x="152400" y="-127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100" b="1" dirty="0">
                <a:solidFill>
                  <a:schemeClr val="bg1"/>
                </a:solidFill>
                <a:latin typeface="ＭＳ ゴシック" panose="020B0609070205080204" pitchFamily="49" charset="-128"/>
              </a:rPr>
              <a:t>もっと税について調べてみよう！</a:t>
            </a:r>
          </a:p>
        </p:txBody>
      </p:sp>
      <p:pic>
        <p:nvPicPr>
          <p:cNvPr id="3" name="図 2"/>
          <p:cNvPicPr>
            <a:picLocks noChangeAspect="1"/>
          </p:cNvPicPr>
          <p:nvPr/>
        </p:nvPicPr>
        <p:blipFill>
          <a:blip r:embed="rId3"/>
          <a:stretch>
            <a:fillRect/>
          </a:stretch>
        </p:blipFill>
        <p:spPr>
          <a:xfrm>
            <a:off x="2263775" y="1179512"/>
            <a:ext cx="5867400" cy="4245367"/>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9"/>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a:t>
            </a:r>
          </a:p>
        </p:txBody>
      </p:sp>
      <p:pic>
        <p:nvPicPr>
          <p:cNvPr id="6147"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70"/>
          <p:cNvSpPr>
            <a:spLocks noGrp="1" noChangeArrowheads="1"/>
          </p:cNvSpPr>
          <p:nvPr>
            <p:ph type="title" idx="4294967295"/>
          </p:nvPr>
        </p:nvSpPr>
        <p:spPr>
          <a:xfrm>
            <a:off x="76200" y="152400"/>
            <a:ext cx="7772400" cy="457200"/>
          </a:xfrm>
        </p:spPr>
        <p:txBody>
          <a:bodyPr/>
          <a:lstStyle/>
          <a:p>
            <a:pPr algn="l" eaLnBrk="1" hangingPunct="1"/>
            <a:r>
              <a:rPr lang="en-US" altLang="ja-JP" sz="2400" smtClean="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smtClean="0">
                <a:solidFill>
                  <a:srgbClr val="FFFFFF"/>
                </a:solidFill>
                <a:latin typeface="HG創英角ｺﾞｼｯｸUB" panose="020B0909000000000000" pitchFamily="49" charset="-128"/>
                <a:ea typeface="HG創英角ｺﾞｼｯｸUB" panose="020B0909000000000000" pitchFamily="49" charset="-128"/>
              </a:rPr>
              <a:t>わたしたちと税のかかわりについて考えてみよう①</a:t>
            </a:r>
          </a:p>
        </p:txBody>
      </p:sp>
      <p:sp>
        <p:nvSpPr>
          <p:cNvPr id="6151" name="Rectangle 5"/>
          <p:cNvSpPr>
            <a:spLocks noChangeArrowheads="1"/>
          </p:cNvSpPr>
          <p:nvPr/>
        </p:nvSpPr>
        <p:spPr bwMode="auto">
          <a:xfrm>
            <a:off x="129817" y="1208467"/>
            <a:ext cx="1866408" cy="2092881"/>
          </a:xfrm>
          <a:prstGeom prst="rect">
            <a:avLst/>
          </a:prstGeom>
          <a:noFill/>
          <a:ln w="9525">
            <a:noFill/>
            <a:miter lim="800000"/>
            <a:headEnd/>
            <a:tailEnd/>
          </a:ln>
        </p:spPr>
        <p:txBody>
          <a:bodyPr>
            <a:spAutoFit/>
          </a:bodyPr>
          <a:lstStyle/>
          <a:p>
            <a:pPr eaLnBrk="1" hangingPunct="1">
              <a:defRPr/>
            </a:pPr>
            <a:r>
              <a:rPr lang="en-US" altLang="ja-JP" sz="1000" dirty="0">
                <a:solidFill>
                  <a:schemeClr val="folHlink"/>
                </a:solidFill>
                <a:latin typeface="HG創英角ｺﾞｼｯｸUB" pitchFamily="49" charset="-128"/>
                <a:ea typeface="HG創英角ｺﾞｼｯｸUB" pitchFamily="49" charset="-128"/>
              </a:rPr>
              <a:t>■</a:t>
            </a:r>
            <a:r>
              <a:rPr lang="ja-JP" altLang="en-US" sz="1000" dirty="0">
                <a:solidFill>
                  <a:schemeClr val="folHlink"/>
                </a:solidFill>
                <a:latin typeface="HG創英角ｺﾞｼｯｸUB" pitchFamily="49" charset="-128"/>
                <a:ea typeface="HG創英角ｺﾞｼｯｸUB" pitchFamily="49" charset="-128"/>
              </a:rPr>
              <a:t>ねらい</a:t>
            </a:r>
            <a:endParaRPr lang="ja-JP" altLang="en-US" sz="1000" dirty="0">
              <a:latin typeface="HG創英角ｺﾞｼｯｸUB" pitchFamily="49" charset="-128"/>
              <a:ea typeface="HG創英角ｺﾞｼｯｸUB" pitchFamily="49" charset="-128"/>
            </a:endParaRPr>
          </a:p>
          <a:p>
            <a:pPr eaLnBrk="1" hangingPunct="1">
              <a:defRPr/>
            </a:pPr>
            <a:r>
              <a:rPr lang="ja-JP" altLang="en-US" sz="1000" dirty="0">
                <a:latin typeface="HG創英角ｺﾞｼｯｸUB" pitchFamily="49" charset="-128"/>
                <a:ea typeface="HG創英角ｺﾞｼｯｸUB" pitchFamily="49" charset="-128"/>
              </a:rPr>
              <a:t>　税についての学習を始めるに当たって，身近な「税」を自由に発表させることにより，まず税に興味を持たせる。</a:t>
            </a:r>
            <a:endParaRPr lang="en-US" altLang="ja-JP" sz="1000" dirty="0">
              <a:latin typeface="HG創英角ｺﾞｼｯｸUB" pitchFamily="49" charset="-128"/>
              <a:ea typeface="HG創英角ｺﾞｼｯｸUB" pitchFamily="49" charset="-128"/>
            </a:endParaRPr>
          </a:p>
          <a:p>
            <a:pPr eaLnBrk="1" hangingPunct="1">
              <a:defRPr/>
            </a:pPr>
            <a:r>
              <a:rPr lang="ja-JP" altLang="en-US" sz="1000" dirty="0">
                <a:latin typeface="HG創英角ｺﾞｼｯｸUB" pitchFamily="49" charset="-128"/>
                <a:ea typeface="HG創英角ｺﾞｼｯｸUB" pitchFamily="49" charset="-128"/>
              </a:rPr>
              <a:t>　</a:t>
            </a:r>
          </a:p>
          <a:p>
            <a:pPr eaLnBrk="1" hangingPunct="1">
              <a:defRPr/>
            </a:pPr>
            <a:r>
              <a:rPr lang="ja-JP" altLang="en-US" sz="1000" dirty="0">
                <a:solidFill>
                  <a:schemeClr val="folHlink"/>
                </a:solidFill>
                <a:latin typeface="HG創英角ｺﾞｼｯｸUB" pitchFamily="49" charset="-128"/>
                <a:ea typeface="HG創英角ｺﾞｼｯｸUB" pitchFamily="49" charset="-128"/>
              </a:rPr>
              <a:t>■学習内容</a:t>
            </a:r>
            <a:endParaRPr lang="ja-JP" altLang="en-US" sz="1000" dirty="0">
              <a:latin typeface="HG創英角ｺﾞｼｯｸUB" pitchFamily="49" charset="-128"/>
              <a:ea typeface="HG創英角ｺﾞｼｯｸUB" pitchFamily="49" charset="-128"/>
            </a:endParaRPr>
          </a:p>
          <a:p>
            <a:pPr eaLnBrk="1" hangingPunct="1">
              <a:defRPr/>
            </a:pPr>
            <a:r>
              <a:rPr lang="ja-JP" altLang="en-US" sz="1000" dirty="0">
                <a:latin typeface="HG創英角ｺﾞｼｯｸUB" pitchFamily="49" charset="-128"/>
                <a:ea typeface="HG創英角ｺﾞｼｯｸUB" pitchFamily="49" charset="-128"/>
              </a:rPr>
              <a:t>　税の種類や仕組み，その特徴にも触れながら「税」が私たちの生活にどのように関わっているのかを理解させ，なぜ，いろいろな税があるのかを考えさせる。</a:t>
            </a:r>
            <a:endParaRPr lang="ja-JP" altLang="en-US" sz="1000" strike="sngStrike" dirty="0">
              <a:solidFill>
                <a:srgbClr val="FF0000"/>
              </a:solidFill>
              <a:latin typeface="HG創英角ｺﾞｼｯｸUB" pitchFamily="49" charset="-128"/>
              <a:ea typeface="HG創英角ｺﾞｼｯｸUB" pitchFamily="49" charset="-128"/>
            </a:endParaRPr>
          </a:p>
        </p:txBody>
      </p:sp>
      <p:sp>
        <p:nvSpPr>
          <p:cNvPr id="6150" name="AutoShape 6"/>
          <p:cNvSpPr>
            <a:spLocks noChangeArrowheads="1"/>
          </p:cNvSpPr>
          <p:nvPr/>
        </p:nvSpPr>
        <p:spPr bwMode="auto">
          <a:xfrm>
            <a:off x="155575" y="1119188"/>
            <a:ext cx="1825625" cy="2409825"/>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 name="Rectangle 10"/>
          <p:cNvSpPr>
            <a:spLocks noChangeArrowheads="1"/>
          </p:cNvSpPr>
          <p:nvPr/>
        </p:nvSpPr>
        <p:spPr bwMode="auto">
          <a:xfrm>
            <a:off x="1920875" y="5270500"/>
            <a:ext cx="4267200" cy="3810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52" name="Rectangle 11"/>
          <p:cNvSpPr>
            <a:spLocks noChangeArrowheads="1"/>
          </p:cNvSpPr>
          <p:nvPr/>
        </p:nvSpPr>
        <p:spPr bwMode="auto">
          <a:xfrm>
            <a:off x="1920875" y="5257800"/>
            <a:ext cx="365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900">
                <a:latin typeface="ＭＳ ゴシック" panose="020B0609070205080204" pitchFamily="49" charset="-128"/>
              </a:rPr>
              <a:t>所得税，法人税，相続税，贈与税，消費税，酒税，たばこ税，</a:t>
            </a:r>
          </a:p>
          <a:p>
            <a:pPr eaLnBrk="1" hangingPunct="1">
              <a:lnSpc>
                <a:spcPct val="110000"/>
              </a:lnSpc>
              <a:spcBef>
                <a:spcPct val="0"/>
              </a:spcBef>
              <a:buFontTx/>
              <a:buNone/>
            </a:pPr>
            <a:r>
              <a:rPr lang="ja-JP" altLang="en-US" sz="900">
                <a:latin typeface="ＭＳ ゴシック" panose="020B0609070205080204" pitchFamily="49" charset="-128"/>
              </a:rPr>
              <a:t>自動車重量税，印紙税，登録免許税，関税など</a:t>
            </a:r>
          </a:p>
        </p:txBody>
      </p:sp>
      <p:sp>
        <p:nvSpPr>
          <p:cNvPr id="6153" name="Rectangle 12"/>
          <p:cNvSpPr>
            <a:spLocks noChangeArrowheads="1"/>
          </p:cNvSpPr>
          <p:nvPr/>
        </p:nvSpPr>
        <p:spPr bwMode="auto">
          <a:xfrm>
            <a:off x="1920875" y="5715000"/>
            <a:ext cx="4267200" cy="381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54" name="Rectangle 13"/>
          <p:cNvSpPr>
            <a:spLocks noChangeArrowheads="1"/>
          </p:cNvSpPr>
          <p:nvPr/>
        </p:nvSpPr>
        <p:spPr bwMode="auto">
          <a:xfrm>
            <a:off x="1920875" y="6172200"/>
            <a:ext cx="4267200" cy="38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55" name="Rectangle 14"/>
          <p:cNvSpPr>
            <a:spLocks noChangeArrowheads="1"/>
          </p:cNvSpPr>
          <p:nvPr/>
        </p:nvSpPr>
        <p:spPr bwMode="auto">
          <a:xfrm>
            <a:off x="1920875" y="5702300"/>
            <a:ext cx="4343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900">
                <a:latin typeface="ＭＳ ゴシック" panose="020B0609070205080204" pitchFamily="49" charset="-128"/>
              </a:rPr>
              <a:t>道府県民税，事業税，自動車税，固定資産税（特例分），地方消費税，</a:t>
            </a:r>
          </a:p>
          <a:p>
            <a:pPr eaLnBrk="1" hangingPunct="1">
              <a:lnSpc>
                <a:spcPct val="110000"/>
              </a:lnSpc>
              <a:spcBef>
                <a:spcPct val="0"/>
              </a:spcBef>
              <a:buFontTx/>
              <a:buNone/>
            </a:pPr>
            <a:r>
              <a:rPr lang="ja-JP" altLang="en-US" sz="900">
                <a:latin typeface="ＭＳ ゴシック" panose="020B0609070205080204" pitchFamily="49" charset="-128"/>
              </a:rPr>
              <a:t>不動産取得税，道府県たばこ税，ゴルフ場利用税，自動車取得税など</a:t>
            </a:r>
          </a:p>
        </p:txBody>
      </p:sp>
      <p:sp>
        <p:nvSpPr>
          <p:cNvPr id="6156" name="Rectangle 15"/>
          <p:cNvSpPr>
            <a:spLocks noChangeArrowheads="1"/>
          </p:cNvSpPr>
          <p:nvPr/>
        </p:nvSpPr>
        <p:spPr bwMode="auto">
          <a:xfrm>
            <a:off x="1920875" y="6234113"/>
            <a:ext cx="4621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900">
                <a:latin typeface="ＭＳ ゴシック" panose="020B0609070205080204" pitchFamily="49" charset="-128"/>
              </a:rPr>
              <a:t>市町村民税，固定資産税，事業所税，軽自動車税，市町村たばこ税，入湯税など</a:t>
            </a:r>
          </a:p>
        </p:txBody>
      </p:sp>
      <p:sp>
        <p:nvSpPr>
          <p:cNvPr id="6157" name="Rectangle 16"/>
          <p:cNvSpPr>
            <a:spLocks noChangeArrowheads="1"/>
          </p:cNvSpPr>
          <p:nvPr/>
        </p:nvSpPr>
        <p:spPr bwMode="auto">
          <a:xfrm>
            <a:off x="777875" y="5270500"/>
            <a:ext cx="1066800" cy="3810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58" name="Rectangle 17"/>
          <p:cNvSpPr>
            <a:spLocks noChangeArrowheads="1"/>
          </p:cNvSpPr>
          <p:nvPr/>
        </p:nvSpPr>
        <p:spPr bwMode="auto">
          <a:xfrm>
            <a:off x="1158875" y="5715000"/>
            <a:ext cx="685800" cy="381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59" name="Rectangle 18"/>
          <p:cNvSpPr>
            <a:spLocks noChangeArrowheads="1"/>
          </p:cNvSpPr>
          <p:nvPr/>
        </p:nvSpPr>
        <p:spPr bwMode="auto">
          <a:xfrm>
            <a:off x="1158875" y="6172200"/>
            <a:ext cx="685800" cy="38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60" name="Rectangle 19"/>
          <p:cNvSpPr>
            <a:spLocks noChangeArrowheads="1"/>
          </p:cNvSpPr>
          <p:nvPr/>
        </p:nvSpPr>
        <p:spPr bwMode="auto">
          <a:xfrm>
            <a:off x="1158875" y="5791200"/>
            <a:ext cx="641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b="1">
                <a:latin typeface="ＭＳ ゴシック" panose="020B0609070205080204" pitchFamily="49" charset="-128"/>
              </a:rPr>
              <a:t>道府県税</a:t>
            </a:r>
          </a:p>
        </p:txBody>
      </p:sp>
      <p:sp>
        <p:nvSpPr>
          <p:cNvPr id="6161" name="Rectangle 20"/>
          <p:cNvSpPr>
            <a:spLocks noChangeArrowheads="1"/>
          </p:cNvSpPr>
          <p:nvPr/>
        </p:nvSpPr>
        <p:spPr bwMode="auto">
          <a:xfrm>
            <a:off x="1158875" y="6248400"/>
            <a:ext cx="641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b="1">
                <a:latin typeface="ＭＳ ゴシック" panose="020B0609070205080204" pitchFamily="49" charset="-128"/>
              </a:rPr>
              <a:t>市町村税</a:t>
            </a:r>
          </a:p>
        </p:txBody>
      </p:sp>
      <p:sp>
        <p:nvSpPr>
          <p:cNvPr id="6162" name="Rectangle 21"/>
          <p:cNvSpPr>
            <a:spLocks noChangeArrowheads="1"/>
          </p:cNvSpPr>
          <p:nvPr/>
        </p:nvSpPr>
        <p:spPr bwMode="auto">
          <a:xfrm>
            <a:off x="1082675" y="5375275"/>
            <a:ext cx="412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70000"/>
              </a:lnSpc>
              <a:spcBef>
                <a:spcPct val="0"/>
              </a:spcBef>
              <a:buFontTx/>
              <a:buNone/>
            </a:pPr>
            <a:r>
              <a:rPr lang="ja-JP" altLang="en-US" sz="900" b="1">
                <a:latin typeface="ＭＳ ゴシック" panose="020B0609070205080204" pitchFamily="49" charset="-128"/>
              </a:rPr>
              <a:t>国税</a:t>
            </a:r>
          </a:p>
        </p:txBody>
      </p:sp>
      <p:sp>
        <p:nvSpPr>
          <p:cNvPr id="6163" name="Rectangle 22"/>
          <p:cNvSpPr>
            <a:spLocks noChangeArrowheads="1"/>
          </p:cNvSpPr>
          <p:nvPr/>
        </p:nvSpPr>
        <p:spPr bwMode="auto">
          <a:xfrm>
            <a:off x="777875" y="5715000"/>
            <a:ext cx="304800" cy="838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64" name="Rectangle 23"/>
          <p:cNvSpPr>
            <a:spLocks noChangeArrowheads="1"/>
          </p:cNvSpPr>
          <p:nvPr/>
        </p:nvSpPr>
        <p:spPr bwMode="auto">
          <a:xfrm>
            <a:off x="762000" y="5867400"/>
            <a:ext cx="320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b="1">
                <a:latin typeface="ＭＳ ゴシック" panose="020B0609070205080204" pitchFamily="49" charset="-128"/>
              </a:rPr>
              <a:t>地方税</a:t>
            </a:r>
          </a:p>
        </p:txBody>
      </p:sp>
      <p:sp>
        <p:nvSpPr>
          <p:cNvPr id="6165" name="Rectangle 24"/>
          <p:cNvSpPr>
            <a:spLocks noChangeArrowheads="1"/>
          </p:cNvSpPr>
          <p:nvPr/>
        </p:nvSpPr>
        <p:spPr bwMode="auto">
          <a:xfrm>
            <a:off x="685800" y="5032375"/>
            <a:ext cx="819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税の種類</a:t>
            </a:r>
          </a:p>
        </p:txBody>
      </p:sp>
      <p:sp>
        <p:nvSpPr>
          <p:cNvPr id="6166" name="Rectangle 27"/>
          <p:cNvSpPr>
            <a:spLocks noChangeArrowheads="1"/>
          </p:cNvSpPr>
          <p:nvPr/>
        </p:nvSpPr>
        <p:spPr bwMode="auto">
          <a:xfrm>
            <a:off x="609600" y="4876800"/>
            <a:ext cx="692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参考</a:t>
            </a:r>
            <a:r>
              <a:rPr lang="en-US" altLang="ja-JP" sz="1000">
                <a:latin typeface="HG創英角ｺﾞｼｯｸUB" panose="020B0909000000000000" pitchFamily="49" charset="-128"/>
                <a:ea typeface="HG創英角ｺﾞｼｯｸUB" panose="020B0909000000000000" pitchFamily="49" charset="-128"/>
              </a:rPr>
              <a:t>〕</a:t>
            </a:r>
            <a:endParaRPr lang="en-US" altLang="ja-JP" sz="1000">
              <a:solidFill>
                <a:srgbClr val="C00000"/>
              </a:solidFill>
              <a:latin typeface="HG創英角ｺﾞｼｯｸUB" panose="020B0909000000000000" pitchFamily="49" charset="-128"/>
              <a:ea typeface="HG創英角ｺﾞｼｯｸUB" panose="020B0909000000000000" pitchFamily="49" charset="-128"/>
            </a:endParaRPr>
          </a:p>
        </p:txBody>
      </p:sp>
      <p:sp>
        <p:nvSpPr>
          <p:cNvPr id="6167" name="Rectangle 46"/>
          <p:cNvSpPr>
            <a:spLocks noChangeArrowheads="1"/>
          </p:cNvSpPr>
          <p:nvPr/>
        </p:nvSpPr>
        <p:spPr bwMode="auto">
          <a:xfrm>
            <a:off x="6523038" y="5076825"/>
            <a:ext cx="23510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税の分類方法</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「どこに納めるか」による分類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→国税・地方税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「何に対して課税するか」による分類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→所得課税・消費課税・資産課税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「納め方」による分類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→直接税・間接税</a:t>
            </a:r>
          </a:p>
        </p:txBody>
      </p:sp>
      <p:sp>
        <p:nvSpPr>
          <p:cNvPr id="6168" name="Rectangle 47"/>
          <p:cNvSpPr>
            <a:spLocks noChangeArrowheads="1"/>
          </p:cNvSpPr>
          <p:nvPr/>
        </p:nvSpPr>
        <p:spPr bwMode="auto">
          <a:xfrm>
            <a:off x="7077075" y="1131888"/>
            <a:ext cx="16002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消費税</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10</a:t>
            </a:r>
            <a:r>
              <a:rPr lang="en-US" altLang="ja-JP" sz="900" dirty="0" smtClean="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の消費税のうち</a:t>
            </a:r>
          </a:p>
          <a:p>
            <a:pPr eaLnBrk="1" hangingPunct="1">
              <a:lnSpc>
                <a:spcPct val="120000"/>
              </a:lnSpc>
              <a:spcBef>
                <a:spcPct val="0"/>
              </a:spcBef>
              <a:buFontTx/>
              <a:buNone/>
            </a:pPr>
            <a:r>
              <a:rPr lang="ja-JP" altLang="en-US" sz="900" dirty="0" smtClean="0">
                <a:latin typeface="HG創英角ｺﾞｼｯｸUB" panose="020B0909000000000000" pitchFamily="49" charset="-128"/>
                <a:ea typeface="HG創英角ｺﾞｼｯｸUB" panose="020B0909000000000000" pitchFamily="49" charset="-128"/>
              </a:rPr>
              <a:t>→</a:t>
            </a:r>
            <a:r>
              <a:rPr lang="en-US" altLang="ja-JP" sz="900" dirty="0" smtClean="0">
                <a:latin typeface="HG創英角ｺﾞｼｯｸUB" panose="020B0909000000000000" pitchFamily="49" charset="-128"/>
                <a:ea typeface="HG創英角ｺﾞｼｯｸUB" panose="020B0909000000000000" pitchFamily="49" charset="-128"/>
              </a:rPr>
              <a:t>7.8%</a:t>
            </a:r>
            <a:r>
              <a:rPr lang="ja-JP" altLang="en-US" sz="900" dirty="0">
                <a:latin typeface="HG創英角ｺﾞｼｯｸUB" panose="020B0909000000000000" pitchFamily="49" charset="-128"/>
                <a:ea typeface="HG創英角ｺﾞｼｯｸUB" panose="020B0909000000000000" pitchFamily="49" charset="-128"/>
              </a:rPr>
              <a:t>は国へ</a:t>
            </a:r>
          </a:p>
          <a:p>
            <a:pPr eaLnBrk="1" hangingPunct="1">
              <a:lnSpc>
                <a:spcPct val="120000"/>
              </a:lnSpc>
              <a:spcBef>
                <a:spcPct val="0"/>
              </a:spcBef>
              <a:buFontTx/>
              <a:buNone/>
            </a:pPr>
            <a:r>
              <a:rPr lang="ja-JP" altLang="en-US" sz="900" dirty="0" smtClean="0">
                <a:latin typeface="HG創英角ｺﾞｼｯｸUB" panose="020B0909000000000000" pitchFamily="49" charset="-128"/>
                <a:ea typeface="HG創英角ｺﾞｼｯｸUB" panose="020B0909000000000000" pitchFamily="49" charset="-128"/>
              </a:rPr>
              <a:t>→</a:t>
            </a:r>
            <a:r>
              <a:rPr lang="en-US" altLang="ja-JP" sz="900" dirty="0" smtClean="0">
                <a:latin typeface="HG創英角ｺﾞｼｯｸUB" panose="020B0909000000000000" pitchFamily="49" charset="-128"/>
                <a:ea typeface="HG創英角ｺﾞｼｯｸUB" panose="020B0909000000000000" pitchFamily="49" charset="-128"/>
              </a:rPr>
              <a:t>2.2%</a:t>
            </a:r>
            <a:r>
              <a:rPr lang="ja-JP" altLang="en-US" sz="900" dirty="0">
                <a:latin typeface="HG創英角ｺﾞｼｯｸUB" panose="020B0909000000000000" pitchFamily="49" charset="-128"/>
                <a:ea typeface="HG創英角ｺﾞｼｯｸUB" panose="020B0909000000000000" pitchFamily="49" charset="-128"/>
              </a:rPr>
              <a:t>は都道府県へ</a:t>
            </a:r>
            <a:endParaRPr lang="ja-JP" altLang="en-US" sz="1000" dirty="0">
              <a:latin typeface="HG創英角ｺﾞｼｯｸUB" panose="020B0909000000000000" pitchFamily="49" charset="-128"/>
              <a:ea typeface="HG創英角ｺﾞｼｯｸUB" panose="020B0909000000000000" pitchFamily="49" charset="-128"/>
            </a:endParaRPr>
          </a:p>
        </p:txBody>
      </p:sp>
      <p:sp>
        <p:nvSpPr>
          <p:cNvPr id="6169" name="Rectangle 48"/>
          <p:cNvSpPr>
            <a:spLocks noChangeArrowheads="1"/>
          </p:cNvSpPr>
          <p:nvPr/>
        </p:nvSpPr>
        <p:spPr bwMode="auto">
          <a:xfrm>
            <a:off x="7077075" y="2022475"/>
            <a:ext cx="1908175" cy="159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消費税の歴史</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1988</a:t>
            </a:r>
            <a:r>
              <a:rPr lang="ja-JP" altLang="en-US" sz="900" dirty="0">
                <a:latin typeface="HG創英角ｺﾞｼｯｸUB" panose="020B0909000000000000" pitchFamily="49" charset="-128"/>
                <a:ea typeface="HG創英角ｺﾞｼｯｸUB" panose="020B0909000000000000" pitchFamily="49" charset="-128"/>
              </a:rPr>
              <a:t>年　消費税法成立</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1989</a:t>
            </a:r>
            <a:r>
              <a:rPr lang="ja-JP" altLang="en-US" sz="900" dirty="0">
                <a:latin typeface="HG創英角ｺﾞｼｯｸUB" panose="020B0909000000000000" pitchFamily="49" charset="-128"/>
                <a:ea typeface="HG創英角ｺﾞｼｯｸUB" panose="020B0909000000000000" pitchFamily="49" charset="-128"/>
              </a:rPr>
              <a:t>年　消費税法施行 税率</a:t>
            </a:r>
            <a:r>
              <a:rPr lang="en-US" altLang="ja-JP" sz="900" dirty="0">
                <a:latin typeface="HG創英角ｺﾞｼｯｸUB" panose="020B0909000000000000" pitchFamily="49" charset="-128"/>
                <a:ea typeface="HG創英角ｺﾞｼｯｸUB" panose="020B0909000000000000" pitchFamily="49" charset="-128"/>
              </a:rPr>
              <a:t>3%</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1997</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5%</a:t>
            </a:r>
            <a:r>
              <a:rPr lang="ja-JP" altLang="en-US" sz="900" dirty="0">
                <a:latin typeface="HG創英角ｺﾞｼｯｸUB" panose="020B0909000000000000" pitchFamily="49" charset="-128"/>
                <a:ea typeface="HG創英角ｺﾞｼｯｸUB" panose="020B0909000000000000" pitchFamily="49" charset="-128"/>
              </a:rPr>
              <a:t>に引き上げ</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2004</a:t>
            </a:r>
            <a:r>
              <a:rPr lang="ja-JP" altLang="en-US" sz="900" dirty="0">
                <a:latin typeface="HG創英角ｺﾞｼｯｸUB" panose="020B0909000000000000" pitchFamily="49" charset="-128"/>
                <a:ea typeface="HG創英角ｺﾞｼｯｸUB" panose="020B0909000000000000" pitchFamily="49" charset="-128"/>
              </a:rPr>
              <a:t>年　「税別」表示から</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「総額表示」義務付け</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2014</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8%</a:t>
            </a:r>
            <a:r>
              <a:rPr lang="ja-JP" altLang="en-US" sz="900" dirty="0">
                <a:latin typeface="HG創英角ｺﾞｼｯｸUB" panose="020B0909000000000000" pitchFamily="49" charset="-128"/>
                <a:ea typeface="HG創英角ｺﾞｼｯｸUB" panose="020B0909000000000000" pitchFamily="49" charset="-128"/>
              </a:rPr>
              <a:t>に</a:t>
            </a:r>
            <a:r>
              <a:rPr lang="ja-JP" altLang="en-US" sz="900" dirty="0" smtClean="0">
                <a:latin typeface="HG創英角ｺﾞｼｯｸUB" panose="020B0909000000000000" pitchFamily="49" charset="-128"/>
                <a:ea typeface="HG創英角ｺﾞｼｯｸUB" panose="020B0909000000000000" pitchFamily="49" charset="-128"/>
              </a:rPr>
              <a:t>引き上げ</a:t>
            </a:r>
            <a:endParaRPr lang="en-US" altLang="ja-JP" sz="900" dirty="0" smtClean="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smtClean="0">
                <a:latin typeface="HG創英角ｺﾞｼｯｸUB" panose="020B0909000000000000" pitchFamily="49" charset="-128"/>
                <a:ea typeface="HG創英角ｺﾞｼｯｸUB" panose="020B0909000000000000" pitchFamily="49" charset="-128"/>
              </a:rPr>
              <a:t>2019</a:t>
            </a:r>
            <a:r>
              <a:rPr lang="ja-JP" altLang="en-US" sz="900" dirty="0" smtClean="0">
                <a:latin typeface="HG創英角ｺﾞｼｯｸUB" panose="020B0909000000000000" pitchFamily="49" charset="-128"/>
                <a:ea typeface="HG創英角ｺﾞｼｯｸUB" panose="020B0909000000000000" pitchFamily="49" charset="-128"/>
              </a:rPr>
              <a:t>年　税率</a:t>
            </a:r>
            <a:r>
              <a:rPr lang="en-US" altLang="ja-JP" sz="900" dirty="0" smtClean="0">
                <a:latin typeface="HG創英角ｺﾞｼｯｸUB" panose="020B0909000000000000" pitchFamily="49" charset="-128"/>
                <a:ea typeface="HG創英角ｺﾞｼｯｸUB" panose="020B0909000000000000" pitchFamily="49" charset="-128"/>
              </a:rPr>
              <a:t>10%</a:t>
            </a:r>
            <a:r>
              <a:rPr lang="ja-JP" altLang="en-US" sz="900" dirty="0" smtClean="0">
                <a:latin typeface="HG創英角ｺﾞｼｯｸUB" panose="020B0909000000000000" pitchFamily="49" charset="-128"/>
                <a:ea typeface="HG創英角ｺﾞｼｯｸUB" panose="020B0909000000000000" pitchFamily="49" charset="-128"/>
              </a:rPr>
              <a:t>に引き上げ</a:t>
            </a:r>
            <a:endParaRPr lang="en-US" altLang="ja-JP" sz="900" dirty="0" smtClean="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a:t>
            </a:r>
            <a:r>
              <a:rPr lang="ja-JP" altLang="en-US" sz="900" dirty="0" smtClean="0">
                <a:latin typeface="HG創英角ｺﾞｼｯｸUB" panose="020B0909000000000000" pitchFamily="49" charset="-128"/>
                <a:ea typeface="HG創英角ｺﾞｼｯｸUB" panose="020B0909000000000000" pitchFamily="49" charset="-128"/>
              </a:rPr>
              <a:t>　　　（軽減税率</a:t>
            </a:r>
            <a:r>
              <a:rPr lang="en-US" altLang="ja-JP" sz="900" dirty="0" smtClean="0">
                <a:latin typeface="HG創英角ｺﾞｼｯｸUB" panose="020B0909000000000000" pitchFamily="49" charset="-128"/>
                <a:ea typeface="HG創英角ｺﾞｼｯｸUB" panose="020B0909000000000000" pitchFamily="49" charset="-128"/>
              </a:rPr>
              <a:t>8%</a:t>
            </a:r>
            <a:r>
              <a:rPr lang="ja-JP" altLang="en-US" sz="900" dirty="0" smtClean="0">
                <a:latin typeface="HG創英角ｺﾞｼｯｸUB" panose="020B0909000000000000" pitchFamily="49" charset="-128"/>
                <a:ea typeface="HG創英角ｺﾞｼｯｸUB" panose="020B0909000000000000" pitchFamily="49" charset="-128"/>
              </a:rPr>
              <a:t>導入）</a:t>
            </a:r>
            <a:endParaRPr lang="ja-JP" altLang="en-US" sz="900" dirty="0">
              <a:latin typeface="HG創英角ｺﾞｼｯｸUB" panose="020B0909000000000000" pitchFamily="49" charset="-128"/>
              <a:ea typeface="HG創英角ｺﾞｼｯｸUB" panose="020B0909000000000000" pitchFamily="49" charset="-128"/>
            </a:endParaRPr>
          </a:p>
        </p:txBody>
      </p:sp>
      <p:sp>
        <p:nvSpPr>
          <p:cNvPr id="6170"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6171"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6172"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1213" y="1119188"/>
            <a:ext cx="5010150" cy="3757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8864600" y="655637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a:t>
            </a:r>
          </a:p>
        </p:txBody>
      </p:sp>
      <p:pic>
        <p:nvPicPr>
          <p:cNvPr id="717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4"/>
          <p:cNvSpPr>
            <a:spLocks noGrp="1" noChangeArrowheads="1"/>
          </p:cNvSpPr>
          <p:nvPr>
            <p:ph type="title" idx="4294967295"/>
          </p:nvPr>
        </p:nvSpPr>
        <p:spPr>
          <a:xfrm>
            <a:off x="76200" y="152400"/>
            <a:ext cx="7772400" cy="457200"/>
          </a:xfrm>
        </p:spPr>
        <p:txBody>
          <a:bodyPr/>
          <a:lstStyle/>
          <a:p>
            <a:pPr algn="l" eaLnBrk="1" hangingPunct="1"/>
            <a:r>
              <a:rPr lang="en-US" altLang="ja-JP" sz="2400" smtClean="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smtClean="0">
                <a:solidFill>
                  <a:srgbClr val="FFFFFF"/>
                </a:solidFill>
                <a:latin typeface="HG創英角ｺﾞｼｯｸUB" panose="020B0909000000000000" pitchFamily="49" charset="-128"/>
                <a:ea typeface="HG創英角ｺﾞｼｯｸUB" panose="020B0909000000000000" pitchFamily="49" charset="-128"/>
              </a:rPr>
              <a:t>わたしたちと税のかかわりについて考えてみよう②</a:t>
            </a:r>
          </a:p>
        </p:txBody>
      </p:sp>
      <p:sp>
        <p:nvSpPr>
          <p:cNvPr id="7173" name="Rectangle 52"/>
          <p:cNvSpPr>
            <a:spLocks noChangeArrowheads="1"/>
          </p:cNvSpPr>
          <p:nvPr/>
        </p:nvSpPr>
        <p:spPr bwMode="auto">
          <a:xfrm>
            <a:off x="228600" y="4660900"/>
            <a:ext cx="43561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公的サービスと政府の役割</a:t>
            </a:r>
            <a:endParaRPr lang="en-US" altLang="ja-JP" sz="1000" dirty="0">
              <a:solidFill>
                <a:srgbClr val="C00000"/>
              </a:solidFill>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　</a:t>
            </a:r>
            <a:r>
              <a:rPr lang="ja-JP" altLang="en-US" sz="1000" dirty="0">
                <a:latin typeface="HG創英角ｺﾞｼｯｸUB" panose="020B0909000000000000" pitchFamily="49" charset="-128"/>
                <a:ea typeface="HG創英角ｺﾞｼｯｸUB" panose="020B0909000000000000" pitchFamily="49" charset="-128"/>
              </a:rPr>
              <a:t>日々の生活に必要な様々な財やサービスが消費されている。この中に</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は市場メカニズムに委ねておいては十分に提供されないものがあり，</a:t>
            </a:r>
            <a:r>
              <a:rPr lang="ja-JP" altLang="en-US" sz="1000" dirty="0" err="1">
                <a:latin typeface="HG創英角ｺﾞｼｯｸUB" panose="020B0909000000000000" pitchFamily="49" charset="-128"/>
                <a:ea typeface="HG創英角ｺﾞｼｯｸUB" panose="020B0909000000000000" pitchFamily="49" charset="-128"/>
              </a:rPr>
              <a:t>そ</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err="1">
                <a:latin typeface="HG創英角ｺﾞｼｯｸUB" panose="020B0909000000000000" pitchFamily="49" charset="-128"/>
                <a:ea typeface="HG創英角ｺﾞｼｯｸUB" panose="020B0909000000000000" pitchFamily="49" charset="-128"/>
              </a:rPr>
              <a:t>れらは</a:t>
            </a:r>
            <a:r>
              <a:rPr lang="ja-JP" altLang="en-US" sz="1000" dirty="0">
                <a:latin typeface="HG創英角ｺﾞｼｯｸUB" panose="020B0909000000000000" pitchFamily="49" charset="-128"/>
                <a:ea typeface="HG創英角ｺﾞｼｯｸUB" panose="020B0909000000000000" pitchFamily="49" charset="-128"/>
              </a:rPr>
              <a:t>政府が「公共サービス」として提供している。外交，防衛や警察，</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消防，司法などは，誰もがその負担の有無にかかわらず便益を受け，</a:t>
            </a:r>
            <a:r>
              <a:rPr lang="ja-JP" altLang="en-US" sz="1000" dirty="0" err="1">
                <a:latin typeface="HG創英角ｺﾞｼｯｸUB" panose="020B0909000000000000" pitchFamily="49" charset="-128"/>
                <a:ea typeface="HG創英角ｺﾞｼｯｸUB" panose="020B0909000000000000" pitchFamily="49" charset="-128"/>
              </a:rPr>
              <a:t>あ</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る人が便益を受けても他の便益を妨げないという性格から，市場から全</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err="1">
                <a:latin typeface="HG創英角ｺﾞｼｯｸUB" panose="020B0909000000000000" pitchFamily="49" charset="-128"/>
                <a:ea typeface="HG創英角ｺﾞｼｯｸUB" panose="020B0909000000000000" pitchFamily="49" charset="-128"/>
              </a:rPr>
              <a:t>く提</a:t>
            </a:r>
            <a:r>
              <a:rPr lang="ja-JP" altLang="en-US" sz="1000" dirty="0">
                <a:latin typeface="HG創英角ｺﾞｼｯｸUB" panose="020B0909000000000000" pitchFamily="49" charset="-128"/>
                <a:ea typeface="HG創英角ｺﾞｼｯｸUB" panose="020B0909000000000000" pitchFamily="49" charset="-128"/>
              </a:rPr>
              <a:t>供されない可能性がある。また，生活や産業を支える基盤となる水</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道や道路などの社会資本，次代を担う人材を育成するための教育，安心</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できる生活を確保するための社会保障などは，市場のみに委ねた場合に</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は必ずしも必要な量や水準が確保されないおそれがある。</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生命・財産を守り平和で安全な暮らしを確保するための公的サービス</a:t>
            </a:r>
            <a:endParaRPr lang="en-US" altLang="ja-JP" sz="1000" dirty="0">
              <a:latin typeface="HG創英角ｺﾞｼｯｸUB" panose="020B0909000000000000" pitchFamily="49" charset="-128"/>
              <a:ea typeface="HG創英角ｺﾞｼｯｸUB" panose="020B0909000000000000" pitchFamily="49" charset="-128"/>
            </a:endParaRPr>
          </a:p>
        </p:txBody>
      </p:sp>
      <p:sp>
        <p:nvSpPr>
          <p:cNvPr id="7174" name="Rectangle 47"/>
          <p:cNvSpPr>
            <a:spLocks noChangeArrowheads="1"/>
          </p:cNvSpPr>
          <p:nvPr/>
        </p:nvSpPr>
        <p:spPr bwMode="auto">
          <a:xfrm>
            <a:off x="6908800" y="889000"/>
            <a:ext cx="20574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公共施設</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公立学校や公園，道路など，誰もが利用できる施設。</a:t>
            </a:r>
          </a:p>
        </p:txBody>
      </p:sp>
      <p:sp>
        <p:nvSpPr>
          <p:cNvPr id="7175" name="Rectangle 50"/>
          <p:cNvSpPr>
            <a:spLocks noChangeArrowheads="1"/>
          </p:cNvSpPr>
          <p:nvPr/>
        </p:nvSpPr>
        <p:spPr bwMode="auto">
          <a:xfrm>
            <a:off x="6981825" y="3679825"/>
            <a:ext cx="2057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公共サービス</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ゴミの収集や処理，警察や消防など，生活に欠くことができないもので，民間の経済活動では生み出せないサービス。</a:t>
            </a:r>
          </a:p>
        </p:txBody>
      </p:sp>
      <p:sp>
        <p:nvSpPr>
          <p:cNvPr id="7176" name="Rectangle 47"/>
          <p:cNvSpPr>
            <a:spLocks noChangeArrowheads="1"/>
          </p:cNvSpPr>
          <p:nvPr/>
        </p:nvSpPr>
        <p:spPr bwMode="auto">
          <a:xfrm>
            <a:off x="133350" y="2878138"/>
            <a:ext cx="19621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solidFill>
                  <a:schemeClr val="folHlink"/>
                </a:solidFill>
                <a:latin typeface="HG創英角ｺﾞｼｯｸUB" panose="020B0909000000000000" pitchFamily="49" charset="-128"/>
                <a:ea typeface="HG創英角ｺﾞｼｯｸUB" panose="020B0909000000000000" pitchFamily="49" charset="-128"/>
              </a:rPr>
              <a:t> ■学習</a:t>
            </a:r>
            <a:r>
              <a:rPr lang="ja-JP" altLang="en-US" sz="1000">
                <a:solidFill>
                  <a:srgbClr val="FF9900"/>
                </a:solidFill>
                <a:latin typeface="HG創英角ｺﾞｼｯｸUB" panose="020B0909000000000000" pitchFamily="49" charset="-128"/>
                <a:ea typeface="HG創英角ｺﾞｼｯｸUB" panose="020B0909000000000000" pitchFamily="49" charset="-128"/>
              </a:rPr>
              <a:t>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具体的に身近な財政支出の例を挙げて，多くのコストがかかっていることを理解させる。</a:t>
            </a:r>
          </a:p>
        </p:txBody>
      </p:sp>
      <p:sp>
        <p:nvSpPr>
          <p:cNvPr id="7177" name="AutoShape 51"/>
          <p:cNvSpPr>
            <a:spLocks noChangeArrowheads="1"/>
          </p:cNvSpPr>
          <p:nvPr/>
        </p:nvSpPr>
        <p:spPr bwMode="auto">
          <a:xfrm>
            <a:off x="190500" y="966788"/>
            <a:ext cx="1825625" cy="2909887"/>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062" name="Rectangle 55"/>
          <p:cNvSpPr>
            <a:spLocks noChangeArrowheads="1"/>
          </p:cNvSpPr>
          <p:nvPr/>
        </p:nvSpPr>
        <p:spPr bwMode="auto">
          <a:xfrm>
            <a:off x="193675" y="1095375"/>
            <a:ext cx="1868488" cy="1784350"/>
          </a:xfrm>
          <a:prstGeom prst="rect">
            <a:avLst/>
          </a:prstGeom>
          <a:noFill/>
          <a:ln w="9525">
            <a:noFill/>
            <a:miter lim="800000"/>
            <a:headEnd/>
            <a:tailEnd/>
          </a:ln>
        </p:spPr>
        <p:txBody>
          <a:bodyPr>
            <a:spAutoFit/>
          </a:bodyPr>
          <a:lstStyle/>
          <a:p>
            <a:pPr eaLnBrk="1" hangingPunct="1">
              <a:defRPr/>
            </a:pPr>
            <a:r>
              <a:rPr lang="en-US" altLang="ja-JP" sz="1000" dirty="0">
                <a:solidFill>
                  <a:schemeClr val="folHlink"/>
                </a:solidFill>
                <a:latin typeface="HG創英角ｺﾞｼｯｸUB" pitchFamily="49" charset="-128"/>
                <a:ea typeface="HG創英角ｺﾞｼｯｸUB" pitchFamily="49" charset="-128"/>
              </a:rPr>
              <a:t>■</a:t>
            </a:r>
            <a:r>
              <a:rPr lang="ja-JP" altLang="en-US" sz="1000" dirty="0">
                <a:solidFill>
                  <a:schemeClr val="folHlink"/>
                </a:solidFill>
                <a:latin typeface="HG創英角ｺﾞｼｯｸUB" pitchFamily="49" charset="-128"/>
                <a:ea typeface="HG創英角ｺﾞｼｯｸUB" pitchFamily="49" charset="-128"/>
              </a:rPr>
              <a:t>ねらい</a:t>
            </a:r>
            <a:endParaRPr lang="ja-JP" altLang="en-US" sz="1000" dirty="0">
              <a:latin typeface="HG創英角ｺﾞｼｯｸUB" pitchFamily="49" charset="-128"/>
              <a:ea typeface="HG創英角ｺﾞｼｯｸUB" pitchFamily="49" charset="-128"/>
            </a:endParaRPr>
          </a:p>
          <a:p>
            <a:pPr eaLnBrk="1" hangingPunct="1">
              <a:defRPr/>
            </a:pPr>
            <a:r>
              <a:rPr lang="ja-JP" altLang="en-US" sz="1000" dirty="0">
                <a:latin typeface="HG創英角ｺﾞｼｯｸUB" pitchFamily="49" charset="-128"/>
                <a:ea typeface="HG創英角ｺﾞｼｯｸUB" pitchFamily="49" charset="-128"/>
              </a:rPr>
              <a:t>  「公共サービス」や「公共施設」（いわゆる「公的サービス」）を利用するのになぜ利用料がかからないのか（利用料という形で個々の利用者から徴収しないか）を，ゴミ収集・警察・消防などを例に理解させ，これらの「公的サービス」が「税」で賄われていることを理解させる</a:t>
            </a:r>
            <a:r>
              <a:rPr lang="ja-JP" altLang="en-US" sz="1000" spc="-30" dirty="0">
                <a:latin typeface="HG創英角ｺﾞｼｯｸUB" pitchFamily="49" charset="-128"/>
                <a:ea typeface="HG創英角ｺﾞｼｯｸUB" pitchFamily="49" charset="-128"/>
              </a:rPr>
              <a:t>。</a:t>
            </a:r>
            <a:endParaRPr lang="en-US" altLang="ja-JP" sz="1000" spc="-30" dirty="0">
              <a:latin typeface="HG創英角ｺﾞｼｯｸUB" pitchFamily="49" charset="-128"/>
              <a:ea typeface="HG創英角ｺﾞｼｯｸUB" pitchFamily="49" charset="-128"/>
            </a:endParaRPr>
          </a:p>
        </p:txBody>
      </p:sp>
      <p:cxnSp>
        <p:nvCxnSpPr>
          <p:cNvPr id="7179" name="直線コネクタ 22"/>
          <p:cNvCxnSpPr>
            <a:cxnSpLocks noChangeShapeType="1"/>
          </p:cNvCxnSpPr>
          <p:nvPr/>
        </p:nvCxnSpPr>
        <p:spPr bwMode="auto">
          <a:xfrm rot="5400000">
            <a:off x="3625851" y="5759450"/>
            <a:ext cx="1790700" cy="3175"/>
          </a:xfrm>
          <a:prstGeom prst="line">
            <a:avLst/>
          </a:prstGeom>
          <a:noFill/>
          <a:ln w="6350" algn="ctr">
            <a:solidFill>
              <a:srgbClr val="FF6600"/>
            </a:solidFill>
            <a:round/>
            <a:headEnd/>
            <a:tailEnd/>
          </a:ln>
          <a:extLst>
            <a:ext uri="{909E8E84-426E-40DD-AFC4-6F175D3DCCD1}">
              <a14:hiddenFill xmlns:a14="http://schemas.microsoft.com/office/drawing/2010/main">
                <a:noFill/>
              </a14:hiddenFill>
            </a:ext>
          </a:extLst>
        </p:spPr>
      </p:cxnSp>
      <p:sp>
        <p:nvSpPr>
          <p:cNvPr id="7180" name="Rectangle 52"/>
          <p:cNvSpPr>
            <a:spLocks noChangeArrowheads="1"/>
          </p:cNvSpPr>
          <p:nvPr/>
        </p:nvSpPr>
        <p:spPr bwMode="auto">
          <a:xfrm>
            <a:off x="4483100" y="4660900"/>
            <a:ext cx="44434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endParaRPr lang="en-US" altLang="ja-JP" sz="1000" dirty="0">
              <a:solidFill>
                <a:srgbClr val="C00000"/>
              </a:solidFill>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は，なくてはならないものである。これらは，およそ国というものが形成されるようになって以来，その基本的な役割とされてきた。水道や道路といった社会資本は，便利で快適な生活を送ったり，産業を発展させ経済的に豊かな社会を築いたりするために，また，自然環境を守ったり災害を防いだりするために，重要な役割を果たすものである。さらに，教育によって子どもたちが社会生活に必要な能力を取得していくこと，社会保障によって，貧しい人を社会全体で支えたり，病気，障がい，老齢などに伴う生活上の不安を取り除いたりすることなどを通じて，より安定した社会を築いていくことが可能となる。</a:t>
            </a:r>
            <a:endParaRPr lang="en-US" altLang="ja-JP" sz="1000" dirty="0">
              <a:latin typeface="HG創英角ｺﾞｼｯｸUB" panose="020B0909000000000000" pitchFamily="49" charset="-128"/>
              <a:ea typeface="HG創英角ｺﾞｼｯｸUB" panose="020B0909000000000000" pitchFamily="49" charset="-128"/>
            </a:endParaRPr>
          </a:p>
        </p:txBody>
      </p:sp>
      <p:sp>
        <p:nvSpPr>
          <p:cNvPr id="7181"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7182"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2164" name="Group 116"/>
          <p:cNvGraphicFramePr>
            <a:graphicFrameLocks noGrp="1"/>
          </p:cNvGraphicFramePr>
          <p:nvPr>
            <p:extLst>
              <p:ext uri="{D42A27DB-BD31-4B8C-83A1-F6EECF244321}">
                <p14:modId xmlns:p14="http://schemas.microsoft.com/office/powerpoint/2010/main" val="299079567"/>
              </p:ext>
            </p:extLst>
          </p:nvPr>
        </p:nvGraphicFramePr>
        <p:xfrm>
          <a:off x="7069138" y="1724025"/>
          <a:ext cx="1870075" cy="1822450"/>
        </p:xfrm>
        <a:graphic>
          <a:graphicData uri="http://schemas.openxmlformats.org/drawingml/2006/table">
            <a:tbl>
              <a:tblPr/>
              <a:tblGrid>
                <a:gridCol w="817562"/>
                <a:gridCol w="1052513"/>
              </a:tblGrid>
              <a:tr h="2603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平成</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31</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年</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月現在</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警察署</a:t>
                      </a:r>
                      <a:endParaRPr kumimoji="1" lang="ja-JP" altLang="en-US" sz="900" b="0" i="0" u="none" strike="noStrike" cap="none" normalizeH="0" baseline="0" dirty="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1,160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交番</a:t>
                      </a:r>
                      <a:endParaRPr kumimoji="1" lang="ja-JP" altLang="en-US" sz="900" b="0" i="0" u="none" strike="noStrike" cap="none" normalizeH="0" baseline="0" dirty="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6,253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駐在所</a:t>
                      </a:r>
                      <a:endParaRPr kumimoji="1" lang="ja-JP" altLang="en-US" sz="900" b="0" i="0" u="none" strike="noStrike" cap="none" normalizeH="0" baseline="0" dirty="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6,296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消防本部</a:t>
                      </a:r>
                      <a:endParaRPr kumimoji="1" lang="ja-JP" altLang="en-US" sz="900" b="0" i="0" u="none" strike="noStrike" cap="none" normalizeH="0" baseline="0" dirty="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726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消防署</a:t>
                      </a:r>
                      <a:endParaRPr kumimoji="1" lang="ja-JP" altLang="en-US" sz="900" b="0" i="0" u="none" strike="noStrike" cap="none" normalizeH="0" baseline="0" dirty="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1,719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消防出張所</a:t>
                      </a:r>
                      <a:endParaRPr kumimoji="1" lang="ja-JP" altLang="en-US" sz="900" b="0" i="0" u="none" strike="noStrike" cap="none" normalizeH="0" baseline="0" dirty="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3,113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209" name="Line 117"/>
          <p:cNvSpPr>
            <a:spLocks noChangeShapeType="1"/>
          </p:cNvSpPr>
          <p:nvPr/>
        </p:nvSpPr>
        <p:spPr bwMode="auto">
          <a:xfrm flipH="1" flipV="1">
            <a:off x="7069137" y="1730375"/>
            <a:ext cx="814386" cy="24130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0" name="Rectangle 47"/>
          <p:cNvSpPr>
            <a:spLocks noChangeArrowheads="1"/>
          </p:cNvSpPr>
          <p:nvPr/>
        </p:nvSpPr>
        <p:spPr bwMode="auto">
          <a:xfrm>
            <a:off x="6908800" y="1470025"/>
            <a:ext cx="12017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公共施設の数</a:t>
            </a:r>
            <a:endParaRPr lang="ja-JP" altLang="en-US" sz="900">
              <a:solidFill>
                <a:srgbClr val="C00000"/>
              </a:solidFill>
              <a:latin typeface="HG創英角ｺﾞｼｯｸUB" panose="020B0909000000000000" pitchFamily="49" charset="-128"/>
              <a:ea typeface="HG創英角ｺﾞｼｯｸUB" panose="020B0909000000000000" pitchFamily="49" charset="-128"/>
            </a:endParaRPr>
          </a:p>
        </p:txBody>
      </p:sp>
      <p:pic>
        <p:nvPicPr>
          <p:cNvPr id="3" name="図 2"/>
          <p:cNvPicPr>
            <a:picLocks noChangeAspect="1"/>
          </p:cNvPicPr>
          <p:nvPr/>
        </p:nvPicPr>
        <p:blipFill>
          <a:blip r:embed="rId4"/>
          <a:stretch>
            <a:fillRect/>
          </a:stretch>
        </p:blipFill>
        <p:spPr>
          <a:xfrm>
            <a:off x="2152650" y="958988"/>
            <a:ext cx="4652218" cy="3516175"/>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3</a:t>
            </a:r>
          </a:p>
        </p:txBody>
      </p:sp>
      <p:pic>
        <p:nvPicPr>
          <p:cNvPr id="9219"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4"/>
          <p:cNvSpPr>
            <a:spLocks noGrp="1" noChangeArrowheads="1"/>
          </p:cNvSpPr>
          <p:nvPr>
            <p:ph type="title" idx="4294967295"/>
          </p:nvPr>
        </p:nvSpPr>
        <p:spPr>
          <a:xfrm>
            <a:off x="76200" y="152400"/>
            <a:ext cx="7772400" cy="457200"/>
          </a:xfrm>
        </p:spPr>
        <p:txBody>
          <a:bodyPr/>
          <a:lstStyle/>
          <a:p>
            <a:pPr algn="l" eaLnBrk="1" hangingPunct="1"/>
            <a:r>
              <a:rPr lang="en-US" altLang="ja-JP" sz="2400" smtClean="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2400" smtClean="0">
                <a:solidFill>
                  <a:schemeClr val="accent1"/>
                </a:solidFill>
                <a:latin typeface="HG創英角ｺﾞｼｯｸUB" panose="020B0909000000000000" pitchFamily="49" charset="-128"/>
                <a:ea typeface="HG創英角ｺﾞｼｯｸUB" panose="020B0909000000000000" pitchFamily="49" charset="-128"/>
              </a:rPr>
              <a:t>わたしたちと税のかかわりについて考えてみよう③</a:t>
            </a:r>
            <a:endParaRPr lang="ja-JP" altLang="en-US" sz="2400" smtClean="0">
              <a:latin typeface="HG創英角ｺﾞｼｯｸUB" panose="020B0909000000000000" pitchFamily="49" charset="-128"/>
              <a:ea typeface="HG創英角ｺﾞｼｯｸUB" panose="020B0909000000000000" pitchFamily="49" charset="-128"/>
            </a:endParaRPr>
          </a:p>
        </p:txBody>
      </p:sp>
      <p:sp>
        <p:nvSpPr>
          <p:cNvPr id="9221" name="Rectangle 14"/>
          <p:cNvSpPr>
            <a:spLocks noChangeArrowheads="1"/>
          </p:cNvSpPr>
          <p:nvPr/>
        </p:nvSpPr>
        <p:spPr bwMode="auto">
          <a:xfrm>
            <a:off x="219075" y="4706938"/>
            <a:ext cx="4953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年間教育費の公費負担額（公立学校の児童・生徒</a:t>
            </a: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1</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人当たり）：</a:t>
            </a:r>
            <a:r>
              <a:rPr lang="ja-JP" altLang="en-US" sz="1000" dirty="0" smtClean="0">
                <a:solidFill>
                  <a:srgbClr val="C00000"/>
                </a:solidFill>
                <a:latin typeface="HG創英角ｺﾞｼｯｸUB" panose="020B0909000000000000" pitchFamily="49" charset="-128"/>
                <a:ea typeface="HG創英角ｺﾞｼｯｸUB" panose="020B0909000000000000" pitchFamily="49" charset="-128"/>
              </a:rPr>
              <a:t>平成</a:t>
            </a:r>
            <a:r>
              <a:rPr lang="en-US" altLang="ja-JP" sz="1000" dirty="0" smtClean="0">
                <a:solidFill>
                  <a:srgbClr val="C00000"/>
                </a:solidFill>
                <a:latin typeface="HG創英角ｺﾞｼｯｸUB" panose="020B0909000000000000" pitchFamily="49" charset="-128"/>
                <a:ea typeface="HG創英角ｺﾞｼｯｸUB" panose="020B0909000000000000" pitchFamily="49" charset="-128"/>
              </a:rPr>
              <a:t>29</a:t>
            </a:r>
            <a:r>
              <a:rPr lang="ja-JP" altLang="en-US" sz="1000" dirty="0" smtClean="0">
                <a:solidFill>
                  <a:srgbClr val="C00000"/>
                </a:solidFill>
                <a:latin typeface="HG創英角ｺﾞｼｯｸUB" panose="020B0909000000000000" pitchFamily="49" charset="-128"/>
                <a:ea typeface="HG創英角ｺﾞｼｯｸUB" panose="020B0909000000000000" pitchFamily="49" charset="-128"/>
              </a:rPr>
              <a:t>年度</a:t>
            </a:r>
            <a:endParaRPr lang="ja-JP" altLang="en-US" sz="1000" dirty="0">
              <a:solidFill>
                <a:srgbClr val="C00000"/>
              </a:solidFill>
              <a:latin typeface="HG創英角ｺﾞｼｯｸUB" panose="020B0909000000000000" pitchFamily="49" charset="-128"/>
              <a:ea typeface="HG創英角ｺﾞｼｯｸUB" panose="020B0909000000000000" pitchFamily="49" charset="-128"/>
            </a:endParaRPr>
          </a:p>
        </p:txBody>
      </p:sp>
      <p:grpSp>
        <p:nvGrpSpPr>
          <p:cNvPr id="9222" name="Group 52"/>
          <p:cNvGrpSpPr>
            <a:grpSpLocks/>
          </p:cNvGrpSpPr>
          <p:nvPr/>
        </p:nvGrpSpPr>
        <p:grpSpPr bwMode="auto">
          <a:xfrm>
            <a:off x="393700" y="5126038"/>
            <a:ext cx="4613275" cy="1300162"/>
            <a:chOff x="1143" y="3404"/>
            <a:chExt cx="2980" cy="679"/>
          </a:xfrm>
        </p:grpSpPr>
        <p:sp>
          <p:nvSpPr>
            <p:cNvPr id="9259" name="Rectangle 15"/>
            <p:cNvSpPr>
              <a:spLocks noChangeArrowheads="1"/>
            </p:cNvSpPr>
            <p:nvPr/>
          </p:nvSpPr>
          <p:spPr bwMode="auto">
            <a:xfrm>
              <a:off x="1152" y="3404"/>
              <a:ext cx="1234" cy="192"/>
            </a:xfrm>
            <a:prstGeom prst="rect">
              <a:avLst/>
            </a:prstGeom>
            <a:solidFill>
              <a:srgbClr val="FFCC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9260" name="Rectangle 16"/>
            <p:cNvSpPr>
              <a:spLocks noChangeArrowheads="1"/>
            </p:cNvSpPr>
            <p:nvPr/>
          </p:nvSpPr>
          <p:spPr bwMode="auto">
            <a:xfrm>
              <a:off x="1152" y="3644"/>
              <a:ext cx="1234" cy="192"/>
            </a:xfrm>
            <a:prstGeom prst="rect">
              <a:avLst/>
            </a:prstGeom>
            <a:solidFill>
              <a:srgbClr val="94FF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9261" name="Rectangle 17"/>
            <p:cNvSpPr>
              <a:spLocks noChangeArrowheads="1"/>
            </p:cNvSpPr>
            <p:nvPr/>
          </p:nvSpPr>
          <p:spPr bwMode="auto">
            <a:xfrm>
              <a:off x="1152" y="3888"/>
              <a:ext cx="1234" cy="192"/>
            </a:xfrm>
            <a:prstGeom prst="rect">
              <a:avLst/>
            </a:prstGeom>
            <a:solidFill>
              <a:srgbClr val="BBE0E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9262" name="Rectangle 18"/>
            <p:cNvSpPr>
              <a:spLocks noChangeArrowheads="1"/>
            </p:cNvSpPr>
            <p:nvPr/>
          </p:nvSpPr>
          <p:spPr bwMode="auto">
            <a:xfrm>
              <a:off x="1152" y="3441"/>
              <a:ext cx="4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小学生</a:t>
              </a:r>
            </a:p>
          </p:txBody>
        </p:sp>
        <p:sp>
          <p:nvSpPr>
            <p:cNvPr id="9263" name="Rectangle 19"/>
            <p:cNvSpPr>
              <a:spLocks noChangeArrowheads="1"/>
            </p:cNvSpPr>
            <p:nvPr/>
          </p:nvSpPr>
          <p:spPr bwMode="auto">
            <a:xfrm>
              <a:off x="1152" y="3678"/>
              <a:ext cx="4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中学生</a:t>
              </a:r>
            </a:p>
          </p:txBody>
        </p:sp>
        <p:sp>
          <p:nvSpPr>
            <p:cNvPr id="9264" name="Rectangle 20"/>
            <p:cNvSpPr>
              <a:spLocks noChangeArrowheads="1"/>
            </p:cNvSpPr>
            <p:nvPr/>
          </p:nvSpPr>
          <p:spPr bwMode="auto">
            <a:xfrm>
              <a:off x="1143" y="3922"/>
              <a:ext cx="100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高校生（全日制）</a:t>
              </a:r>
            </a:p>
          </p:txBody>
        </p:sp>
        <p:sp>
          <p:nvSpPr>
            <p:cNvPr id="9265" name="Rectangle 21"/>
            <p:cNvSpPr>
              <a:spLocks noChangeArrowheads="1"/>
            </p:cNvSpPr>
            <p:nvPr/>
          </p:nvSpPr>
          <p:spPr bwMode="auto">
            <a:xfrm>
              <a:off x="1767" y="3436"/>
              <a:ext cx="61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885,000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9266" name="Rectangle 22"/>
            <p:cNvSpPr>
              <a:spLocks noChangeArrowheads="1"/>
            </p:cNvSpPr>
            <p:nvPr/>
          </p:nvSpPr>
          <p:spPr bwMode="auto">
            <a:xfrm>
              <a:off x="1685" y="3677"/>
              <a:ext cx="70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1,043,000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9267" name="Rectangle 23"/>
            <p:cNvSpPr>
              <a:spLocks noChangeArrowheads="1"/>
            </p:cNvSpPr>
            <p:nvPr/>
          </p:nvSpPr>
          <p:spPr bwMode="auto">
            <a:xfrm>
              <a:off x="1788" y="3921"/>
              <a:ext cx="6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smtClean="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988,000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9268" name="AutoShape 24"/>
            <p:cNvSpPr>
              <a:spLocks/>
            </p:cNvSpPr>
            <p:nvPr/>
          </p:nvSpPr>
          <p:spPr bwMode="auto">
            <a:xfrm>
              <a:off x="2434" y="3452"/>
              <a:ext cx="96" cy="336"/>
            </a:xfrm>
            <a:prstGeom prst="rightBrace">
              <a:avLst>
                <a:gd name="adj1" fmla="val 29167"/>
                <a:gd name="adj2" fmla="val 50000"/>
              </a:avLst>
            </a:pr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9269" name="Rectangle 25"/>
            <p:cNvSpPr>
              <a:spLocks noChangeArrowheads="1"/>
            </p:cNvSpPr>
            <p:nvPr/>
          </p:nvSpPr>
          <p:spPr bwMode="auto">
            <a:xfrm>
              <a:off x="2578" y="3524"/>
              <a:ext cx="154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smtClean="0">
                  <a:solidFill>
                    <a:srgbClr val="FF9900"/>
                  </a:solidFill>
                  <a:latin typeface="HG創英角ｺﾞｼｯｸUB" panose="020B0909000000000000" pitchFamily="49" charset="-128"/>
                  <a:ea typeface="HG創英角ｺﾞｼｯｸUB" panose="020B0909000000000000" pitchFamily="49" charset="-128"/>
                </a:rPr>
                <a:t>885,000</a:t>
              </a:r>
              <a:r>
                <a:rPr lang="ja-JP" altLang="en-US" sz="1000" dirty="0">
                  <a:solidFill>
                    <a:srgbClr val="FF9900"/>
                  </a:solidFill>
                  <a:latin typeface="HG創英角ｺﾞｼｯｸUB" panose="020B0909000000000000" pitchFamily="49" charset="-128"/>
                  <a:ea typeface="HG創英角ｺﾞｼｯｸUB" panose="020B0909000000000000" pitchFamily="49" charset="-128"/>
                </a:rPr>
                <a:t>円</a:t>
              </a:r>
              <a:r>
                <a:rPr lang="en-US" altLang="ja-JP" sz="1000" dirty="0">
                  <a:solidFill>
                    <a:srgbClr val="FF9900"/>
                  </a:solidFill>
                  <a:latin typeface="HG創英角ｺﾞｼｯｸUB" panose="020B0909000000000000" pitchFamily="49" charset="-128"/>
                  <a:ea typeface="HG創英角ｺﾞｼｯｸUB" panose="020B0909000000000000" pitchFamily="49" charset="-128"/>
                </a:rPr>
                <a:t>×6</a:t>
              </a:r>
              <a:r>
                <a:rPr lang="ja-JP" altLang="en-US" sz="1000" dirty="0">
                  <a:solidFill>
                    <a:srgbClr val="FF9900"/>
                  </a:solidFill>
                  <a:latin typeface="HG創英角ｺﾞｼｯｸUB" panose="020B0909000000000000" pitchFamily="49" charset="-128"/>
                  <a:ea typeface="HG創英角ｺﾞｼｯｸUB" panose="020B0909000000000000" pitchFamily="49" charset="-128"/>
                </a:rPr>
                <a:t>年 </a:t>
              </a:r>
              <a:r>
                <a:rPr lang="en-US" altLang="ja-JP" sz="1000" dirty="0">
                  <a:latin typeface="HG創英角ｺﾞｼｯｸUB" panose="020B0909000000000000" pitchFamily="49" charset="-128"/>
                  <a:ea typeface="HG創英角ｺﾞｼｯｸUB" panose="020B0909000000000000" pitchFamily="49" charset="-128"/>
                </a:rPr>
                <a:t>+ </a:t>
              </a:r>
              <a:r>
                <a:rPr lang="en-US" altLang="ja-JP" sz="1000" dirty="0" smtClean="0">
                  <a:solidFill>
                    <a:srgbClr val="00C000"/>
                  </a:solidFill>
                  <a:latin typeface="HG創英角ｺﾞｼｯｸUB" panose="020B0909000000000000" pitchFamily="49" charset="-128"/>
                  <a:ea typeface="HG創英角ｺﾞｼｯｸUB" panose="020B0909000000000000" pitchFamily="49" charset="-128"/>
                </a:rPr>
                <a:t>1,043,000</a:t>
              </a:r>
              <a:r>
                <a:rPr lang="ja-JP" altLang="en-US" sz="1000" dirty="0">
                  <a:solidFill>
                    <a:srgbClr val="00C000"/>
                  </a:solidFill>
                  <a:latin typeface="HG創英角ｺﾞｼｯｸUB" panose="020B0909000000000000" pitchFamily="49" charset="-128"/>
                  <a:ea typeface="HG創英角ｺﾞｼｯｸUB" panose="020B0909000000000000" pitchFamily="49" charset="-128"/>
                </a:rPr>
                <a:t>円</a:t>
              </a:r>
              <a:r>
                <a:rPr lang="en-US" altLang="ja-JP" sz="1000" dirty="0">
                  <a:solidFill>
                    <a:srgbClr val="00C000"/>
                  </a:solidFill>
                  <a:latin typeface="HG創英角ｺﾞｼｯｸUB" panose="020B0909000000000000" pitchFamily="49" charset="-128"/>
                  <a:ea typeface="HG創英角ｺﾞｼｯｸUB" panose="020B0909000000000000" pitchFamily="49" charset="-128"/>
                </a:rPr>
                <a:t>×3</a:t>
              </a:r>
              <a:r>
                <a:rPr lang="ja-JP" altLang="en-US" sz="1000" dirty="0">
                  <a:solidFill>
                    <a:srgbClr val="00C000"/>
                  </a:solidFill>
                  <a:latin typeface="HG創英角ｺﾞｼｯｸUB" panose="020B0909000000000000" pitchFamily="49" charset="-128"/>
                  <a:ea typeface="HG創英角ｺﾞｼｯｸUB" panose="020B0909000000000000" pitchFamily="49" charset="-128"/>
                </a:rPr>
                <a:t>年</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a:t>
              </a:r>
              <a:r>
                <a:rPr lang="en-US" altLang="ja-JP" sz="1000" dirty="0" smtClean="0">
                  <a:latin typeface="HG創英角ｺﾞｼｯｸUB" panose="020B0909000000000000" pitchFamily="49" charset="-128"/>
                  <a:ea typeface="HG創英角ｺﾞｼｯｸUB" panose="020B0909000000000000" pitchFamily="49" charset="-128"/>
                </a:rPr>
                <a:t>8,439,000</a:t>
              </a:r>
              <a:r>
                <a:rPr lang="ja-JP" altLang="en-US" sz="1000" dirty="0">
                  <a:latin typeface="HG創英角ｺﾞｼｯｸUB" panose="020B0909000000000000" pitchFamily="49" charset="-128"/>
                  <a:ea typeface="HG創英角ｺﾞｼｯｸUB" panose="020B0909000000000000" pitchFamily="49" charset="-128"/>
                </a:rPr>
                <a:t>円</a:t>
              </a:r>
            </a:p>
          </p:txBody>
        </p:sp>
        <p:sp>
          <p:nvSpPr>
            <p:cNvPr id="9270" name="Rectangle 26"/>
            <p:cNvSpPr>
              <a:spLocks noChangeArrowheads="1"/>
            </p:cNvSpPr>
            <p:nvPr/>
          </p:nvSpPr>
          <p:spPr bwMode="auto">
            <a:xfrm>
              <a:off x="2578" y="3404"/>
              <a:ext cx="7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義務教育</a:t>
              </a:r>
              <a:r>
                <a:rPr lang="en-US" altLang="ja-JP" sz="900">
                  <a:latin typeface="HG創英角ｺﾞｼｯｸUB" panose="020B0909000000000000" pitchFamily="49" charset="-128"/>
                  <a:ea typeface="HG創英角ｺﾞｼｯｸUB" panose="020B0909000000000000" pitchFamily="49" charset="-128"/>
                </a:rPr>
                <a:t>9</a:t>
              </a:r>
              <a:r>
                <a:rPr lang="ja-JP" altLang="en-US" sz="900">
                  <a:latin typeface="HG創英角ｺﾞｼｯｸUB" panose="020B0909000000000000" pitchFamily="49" charset="-128"/>
                  <a:ea typeface="HG創英角ｺﾞｼｯｸUB" panose="020B0909000000000000" pitchFamily="49" charset="-128"/>
                </a:rPr>
                <a:t>年間で</a:t>
              </a:r>
            </a:p>
          </p:txBody>
        </p:sp>
      </p:grpSp>
      <p:sp>
        <p:nvSpPr>
          <p:cNvPr id="9223" name="Rectangle 5"/>
          <p:cNvSpPr>
            <a:spLocks noChangeArrowheads="1"/>
          </p:cNvSpPr>
          <p:nvPr/>
        </p:nvSpPr>
        <p:spPr bwMode="auto">
          <a:xfrm>
            <a:off x="244475" y="936625"/>
            <a:ext cx="1858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「税」とはなにか，なぜ必要かを議論を通じて理解させる。</a:t>
            </a:r>
          </a:p>
        </p:txBody>
      </p:sp>
      <p:sp>
        <p:nvSpPr>
          <p:cNvPr id="9224" name="Rectangle 42"/>
          <p:cNvSpPr>
            <a:spLocks noChangeArrowheads="1"/>
          </p:cNvSpPr>
          <p:nvPr/>
        </p:nvSpPr>
        <p:spPr bwMode="auto">
          <a:xfrm>
            <a:off x="244475" y="1720850"/>
            <a:ext cx="18002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学習内容</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「税」は公共サービスの対価であること。</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国や地方は「公共サービス」を提供するための費用を「税」という形で調達していること。</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「公共サービス」を受け取るのに１円も支払っていないので無料のようだが，みんなで負担した税で「公共サービス」が提供されていること。</a:t>
            </a:r>
          </a:p>
        </p:txBody>
      </p:sp>
      <p:sp>
        <p:nvSpPr>
          <p:cNvPr id="9225" name="Rectangle 43"/>
          <p:cNvSpPr>
            <a:spLocks noChangeArrowheads="1"/>
          </p:cNvSpPr>
          <p:nvPr/>
        </p:nvSpPr>
        <p:spPr bwMode="auto">
          <a:xfrm>
            <a:off x="230188" y="3875088"/>
            <a:ext cx="1903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以上のことを，生徒たちに議論させることを通じて理解させる。</a:t>
            </a:r>
          </a:p>
        </p:txBody>
      </p:sp>
      <p:sp>
        <p:nvSpPr>
          <p:cNvPr id="9226" name="AutoShape 48"/>
          <p:cNvSpPr>
            <a:spLocks noChangeArrowheads="1"/>
          </p:cNvSpPr>
          <p:nvPr/>
        </p:nvSpPr>
        <p:spPr bwMode="auto">
          <a:xfrm>
            <a:off x="220663" y="808038"/>
            <a:ext cx="1825625" cy="3698875"/>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9227"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9228"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3195" name="Group 123"/>
          <p:cNvGraphicFramePr>
            <a:graphicFrameLocks noGrp="1"/>
          </p:cNvGraphicFramePr>
          <p:nvPr/>
        </p:nvGraphicFramePr>
        <p:xfrm>
          <a:off x="5081588" y="4987925"/>
          <a:ext cx="3090862" cy="1301750"/>
        </p:xfrm>
        <a:graphic>
          <a:graphicData uri="http://schemas.openxmlformats.org/drawingml/2006/table">
            <a:tbl>
              <a:tblPr/>
              <a:tblGrid>
                <a:gridCol w="1573212"/>
                <a:gridCol w="781050"/>
                <a:gridCol w="736600"/>
              </a:tblGrid>
              <a:tr h="260350">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1000" b="0" i="0" u="none" strike="noStrike" cap="none" normalizeH="0" baseline="0" dirty="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負担割合</a:t>
                      </a:r>
                      <a:endParaRPr kumimoji="1" lang="ja-JP" altLang="en-US" sz="1000" b="0" i="0" u="none" strike="noStrike" cap="none" normalizeH="0" baseline="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60350">
                <a:tc vMerge="1">
                  <a:txBody>
                    <a:bodyPr/>
                    <a:lstStyle/>
                    <a:p>
                      <a:endParaRPr kumimoji="1" lang="ja-JP"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国</a:t>
                      </a:r>
                      <a:endParaRPr kumimoji="1" lang="ja-JP" altLang="en-US" sz="1000" b="0" i="0" u="none" strike="noStrike" cap="none" normalizeH="0" baseline="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地方</a:t>
                      </a:r>
                      <a:endParaRPr kumimoji="1" lang="ja-JP" altLang="en-US" sz="1000" b="0" i="0" u="none" strike="noStrike" cap="none" normalizeH="0" baseline="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先生の給料</a:t>
                      </a:r>
                      <a:endParaRPr kumimoji="1" lang="ja-JP" altLang="en-US" sz="1000" b="0" i="0" u="none" strike="noStrike" cap="none" normalizeH="0" baseline="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endParaRPr kumimoji="1" lang="en-US" altLang="ja-JP" sz="1000" b="0" i="0" u="none" strike="noStrike" cap="none" normalizeH="0" baseline="0" dirty="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２</a:t>
                      </a:r>
                      <a:endParaRPr kumimoji="1" lang="en-US" altLang="ja-JP" sz="1000" b="0" i="0" u="none" strike="noStrike" cap="none" normalizeH="0" baseline="0" dirty="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教科書</a:t>
                      </a:r>
                      <a:endParaRPr kumimoji="1" lang="ja-JP" altLang="en-US" sz="1000" b="0" i="0" u="none" strike="noStrike" cap="none" normalizeH="0" baseline="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０　</a:t>
                      </a:r>
                      <a:endParaRPr kumimoji="1" lang="ja-JP" altLang="en-US" sz="1000" b="0" i="0" u="none" strike="noStrike" cap="none" normalizeH="0" baseline="0" dirty="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実験器具等購入（注２）</a:t>
                      </a:r>
                      <a:endParaRPr kumimoji="1" lang="ja-JP" altLang="en-US" sz="1000" b="0" i="0" u="none" strike="noStrike" cap="none" normalizeH="0" baseline="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endParaRPr kumimoji="1" lang="en-US" altLang="ja-JP" sz="1000" b="0" i="0" u="none" strike="noStrike" cap="none" normalizeH="0" baseline="0" dirty="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１</a:t>
                      </a:r>
                      <a:endParaRPr kumimoji="1" lang="en-US" altLang="ja-JP" sz="1000" b="0" i="0" u="none" strike="noStrike" cap="none" normalizeH="0" baseline="0" dirty="0" smtClean="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253" name="Rectangle 14"/>
          <p:cNvSpPr>
            <a:spLocks noChangeArrowheads="1"/>
          </p:cNvSpPr>
          <p:nvPr/>
        </p:nvSpPr>
        <p:spPr bwMode="auto">
          <a:xfrm>
            <a:off x="4981575" y="4705350"/>
            <a:ext cx="3305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教育費の行政機関別負担割合</a:t>
            </a:r>
            <a:r>
              <a:rPr lang="ja-JP" altLang="en-US" sz="1000" dirty="0" smtClean="0">
                <a:solidFill>
                  <a:srgbClr val="C00000"/>
                </a:solidFill>
                <a:latin typeface="HG創英角ｺﾞｼｯｸUB" panose="020B0909000000000000" pitchFamily="49" charset="-128"/>
                <a:ea typeface="HG創英角ｺﾞｼｯｸUB" panose="020B0909000000000000" pitchFamily="49" charset="-128"/>
              </a:rPr>
              <a:t>（令和</a:t>
            </a:r>
            <a:r>
              <a:rPr lang="en-US" altLang="ja-JP" sz="1000" dirty="0" smtClean="0">
                <a:solidFill>
                  <a:srgbClr val="C00000"/>
                </a:solidFill>
                <a:latin typeface="HG創英角ｺﾞｼｯｸUB" panose="020B0909000000000000" pitchFamily="49" charset="-128"/>
                <a:ea typeface="HG創英角ｺﾞｼｯｸUB" panose="020B0909000000000000" pitchFamily="49" charset="-128"/>
              </a:rPr>
              <a:t>2</a:t>
            </a:r>
            <a:r>
              <a:rPr lang="ja-JP" altLang="en-US" sz="1000" dirty="0" smtClean="0">
                <a:solidFill>
                  <a:srgbClr val="C00000"/>
                </a:solidFill>
                <a:latin typeface="HG創英角ｺﾞｼｯｸUB" panose="020B0909000000000000" pitchFamily="49" charset="-128"/>
                <a:ea typeface="HG創英角ｺﾞｼｯｸUB" panose="020B0909000000000000" pitchFamily="49" charset="-128"/>
              </a:rPr>
              <a:t>年</a:t>
            </a: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4</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月現在）</a:t>
            </a:r>
          </a:p>
        </p:txBody>
      </p:sp>
      <p:sp>
        <p:nvSpPr>
          <p:cNvPr id="9254" name="Text Box 125"/>
          <p:cNvSpPr txBox="1">
            <a:spLocks noChangeArrowheads="1"/>
          </p:cNvSpPr>
          <p:nvPr/>
        </p:nvSpPr>
        <p:spPr bwMode="auto">
          <a:xfrm>
            <a:off x="4994275" y="6303963"/>
            <a:ext cx="332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a:t>（注）　１　小･中学校の教育費の負担割合</a:t>
            </a:r>
          </a:p>
          <a:p>
            <a:pPr eaLnBrk="1" hangingPunct="1">
              <a:spcBef>
                <a:spcPct val="0"/>
              </a:spcBef>
              <a:buFontTx/>
              <a:buNone/>
            </a:pPr>
            <a:r>
              <a:rPr lang="ja-JP" altLang="en-US" sz="900"/>
              <a:t>　　　　２　ただし、国の補助を受けるためには一定の要件が必要。</a:t>
            </a:r>
          </a:p>
        </p:txBody>
      </p:sp>
      <p:sp>
        <p:nvSpPr>
          <p:cNvPr id="9255" name="Line 126"/>
          <p:cNvSpPr>
            <a:spLocks noChangeShapeType="1"/>
          </p:cNvSpPr>
          <p:nvPr/>
        </p:nvSpPr>
        <p:spPr bwMode="auto">
          <a:xfrm flipH="1" flipV="1">
            <a:off x="5067300" y="4981575"/>
            <a:ext cx="1581150" cy="52387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56" name="Text Box 59"/>
          <p:cNvSpPr txBox="1">
            <a:spLocks noChangeArrowheads="1"/>
          </p:cNvSpPr>
          <p:nvPr/>
        </p:nvSpPr>
        <p:spPr bwMode="auto">
          <a:xfrm>
            <a:off x="2590800" y="5818188"/>
            <a:ext cx="812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高校</a:t>
            </a:r>
            <a:r>
              <a:rPr lang="en-US" altLang="ja-JP" sz="900">
                <a:latin typeface="HG創英角ｺﾞｼｯｸUB" panose="020B0909000000000000" pitchFamily="49" charset="-128"/>
                <a:ea typeface="HG創英角ｺﾞｼｯｸUB" panose="020B0909000000000000" pitchFamily="49" charset="-128"/>
              </a:rPr>
              <a:t>3</a:t>
            </a:r>
            <a:r>
              <a:rPr lang="ja-JP" altLang="en-US" sz="900">
                <a:latin typeface="HG創英角ｺﾞｼｯｸUB" panose="020B0909000000000000" pitchFamily="49" charset="-128"/>
                <a:ea typeface="HG創英角ｺﾞｼｯｸUB" panose="020B0909000000000000" pitchFamily="49" charset="-128"/>
              </a:rPr>
              <a:t>年間で</a:t>
            </a:r>
          </a:p>
        </p:txBody>
      </p:sp>
      <p:sp>
        <p:nvSpPr>
          <p:cNvPr id="9257" name="Rectangle 62"/>
          <p:cNvSpPr>
            <a:spLocks noChangeArrowheads="1"/>
          </p:cNvSpPr>
          <p:nvPr/>
        </p:nvSpPr>
        <p:spPr bwMode="auto">
          <a:xfrm>
            <a:off x="2605088" y="5964238"/>
            <a:ext cx="1841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smtClean="0">
                <a:solidFill>
                  <a:srgbClr val="FF8000"/>
                </a:solidFill>
                <a:latin typeface="HG創英角ｺﾞｼｯｸUB" panose="020B0909000000000000" pitchFamily="49" charset="-128"/>
                <a:ea typeface="HG創英角ｺﾞｼｯｸUB" panose="020B0909000000000000" pitchFamily="49" charset="-128"/>
              </a:rPr>
              <a:t>988,000</a:t>
            </a:r>
            <a:r>
              <a:rPr lang="ja-JP" altLang="en-US" sz="1000" dirty="0">
                <a:solidFill>
                  <a:srgbClr val="FF8000"/>
                </a:solidFill>
                <a:latin typeface="HG創英角ｺﾞｼｯｸUB" panose="020B0909000000000000" pitchFamily="49" charset="-128"/>
                <a:ea typeface="HG創英角ｺﾞｼｯｸUB" panose="020B0909000000000000" pitchFamily="49" charset="-128"/>
              </a:rPr>
              <a:t>円</a:t>
            </a:r>
            <a:r>
              <a:rPr lang="en-US" altLang="ja-JP" sz="1000" dirty="0">
                <a:solidFill>
                  <a:srgbClr val="FF8000"/>
                </a:solidFill>
                <a:latin typeface="HG創英角ｺﾞｼｯｸUB" panose="020B0909000000000000" pitchFamily="49" charset="-128"/>
                <a:ea typeface="HG創英角ｺﾞｼｯｸUB" panose="020B0909000000000000" pitchFamily="49" charset="-128"/>
              </a:rPr>
              <a:t>×3</a:t>
            </a:r>
            <a:r>
              <a:rPr lang="ja-JP" altLang="en-US" sz="1000" dirty="0">
                <a:solidFill>
                  <a:srgbClr val="FF8000"/>
                </a:solidFill>
                <a:latin typeface="HG創英角ｺﾞｼｯｸUB" panose="020B0909000000000000" pitchFamily="49" charset="-128"/>
                <a:ea typeface="HG創英角ｺﾞｼｯｸUB" panose="020B0909000000000000" pitchFamily="49" charset="-128"/>
              </a:rPr>
              <a:t>年</a:t>
            </a:r>
          </a:p>
          <a:p>
            <a:pPr eaLnBrk="1" hangingPunct="1">
              <a:lnSpc>
                <a:spcPct val="110000"/>
              </a:lnSpc>
              <a:spcBef>
                <a:spcPct val="0"/>
              </a:spcBef>
              <a:buFontTx/>
              <a:buNone/>
            </a:pPr>
            <a:r>
              <a:rPr lang="ja-JP" altLang="en-US" sz="1000" dirty="0" smtClean="0">
                <a:latin typeface="HG創英角ｺﾞｼｯｸUB" panose="020B0909000000000000" pitchFamily="49" charset="-128"/>
                <a:ea typeface="HG創英角ｺﾞｼｯｸUB" panose="020B0909000000000000" pitchFamily="49" charset="-128"/>
              </a:rPr>
              <a:t>＝</a:t>
            </a:r>
            <a:r>
              <a:rPr lang="en-US" altLang="ja-JP" sz="1000" dirty="0" smtClean="0">
                <a:latin typeface="HG創英角ｺﾞｼｯｸUB" panose="020B0909000000000000" pitchFamily="49" charset="-128"/>
                <a:ea typeface="HG創英角ｺﾞｼｯｸUB" panose="020B0909000000000000" pitchFamily="49" charset="-128"/>
              </a:rPr>
              <a:t>2,964,000</a:t>
            </a:r>
            <a:r>
              <a:rPr lang="ja-JP" altLang="en-US" sz="1000" dirty="0">
                <a:latin typeface="HG創英角ｺﾞｼｯｸUB" panose="020B0909000000000000" pitchFamily="49" charset="-128"/>
                <a:ea typeface="HG創英角ｺﾞｼｯｸUB" panose="020B0909000000000000" pitchFamily="49" charset="-128"/>
              </a:rPr>
              <a:t>円</a:t>
            </a:r>
          </a:p>
        </p:txBody>
      </p:sp>
      <p:pic>
        <p:nvPicPr>
          <p:cNvPr id="2" name="図 1"/>
          <p:cNvPicPr>
            <a:picLocks noChangeAspect="1"/>
          </p:cNvPicPr>
          <p:nvPr/>
        </p:nvPicPr>
        <p:blipFill>
          <a:blip r:embed="rId3"/>
          <a:stretch>
            <a:fillRect/>
          </a:stretch>
        </p:blipFill>
        <p:spPr>
          <a:xfrm>
            <a:off x="2895600" y="965374"/>
            <a:ext cx="4676775" cy="3494393"/>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4</a:t>
            </a:r>
          </a:p>
        </p:txBody>
      </p:sp>
      <p:pic>
        <p:nvPicPr>
          <p:cNvPr id="1024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1"/>
          <p:cNvSpPr>
            <a:spLocks noGrp="1" noChangeArrowheads="1"/>
          </p:cNvSpPr>
          <p:nvPr>
            <p:ph type="title" idx="4294967295"/>
          </p:nvPr>
        </p:nvSpPr>
        <p:spPr>
          <a:xfrm>
            <a:off x="76200" y="152400"/>
            <a:ext cx="7772400" cy="457200"/>
          </a:xfrm>
        </p:spPr>
        <p:txBody>
          <a:bodyPr/>
          <a:lstStyle/>
          <a:p>
            <a:pPr algn="l" eaLnBrk="1" hangingPunct="1"/>
            <a:r>
              <a:rPr lang="en-US" altLang="ja-JP" sz="240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smtClean="0">
                <a:solidFill>
                  <a:schemeClr val="accent1"/>
                </a:solidFill>
                <a:latin typeface="HG創英角ｺﾞｼｯｸUB" panose="020B0909000000000000" pitchFamily="49" charset="-128"/>
                <a:ea typeface="HG創英角ｺﾞｼｯｸUB" panose="020B0909000000000000" pitchFamily="49" charset="-128"/>
              </a:rPr>
              <a:t>-1</a:t>
            </a:r>
            <a:endParaRPr lang="en-US" altLang="ja-JP" sz="4800" smtClean="0">
              <a:latin typeface="HG創英角ｺﾞｼｯｸUB" panose="020B0909000000000000" pitchFamily="49" charset="-128"/>
              <a:ea typeface="HG創英角ｺﾞｼｯｸUB" panose="020B0909000000000000" pitchFamily="49" charset="-128"/>
            </a:endParaRPr>
          </a:p>
        </p:txBody>
      </p:sp>
      <p:sp>
        <p:nvSpPr>
          <p:cNvPr id="10245" name="Rectangle 5"/>
          <p:cNvSpPr>
            <a:spLocks noChangeArrowheads="1"/>
          </p:cNvSpPr>
          <p:nvPr/>
        </p:nvSpPr>
        <p:spPr bwMode="auto">
          <a:xfrm>
            <a:off x="203200" y="1130300"/>
            <a:ext cx="16906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アメリカを例に，アメリカ独立の根底にある，市民の税に対する考え方を理解させる。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chemeClr val="folHlink"/>
                </a:solidFill>
                <a:latin typeface="HG創英角ｺﾞｼｯｸUB" panose="020B0909000000000000" pitchFamily="49" charset="-128"/>
                <a:ea typeface="HG創英角ｺﾞｼｯｸUB" panose="020B0909000000000000" pitchFamily="49" charset="-128"/>
              </a:rPr>
              <a:t>■学習内容</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「代表なくして課税なし」の言葉に込められた意味を考え話し合う。</a:t>
            </a:r>
          </a:p>
        </p:txBody>
      </p:sp>
      <p:sp>
        <p:nvSpPr>
          <p:cNvPr id="10246" name="Rectangle 9"/>
          <p:cNvSpPr>
            <a:spLocks noChangeArrowheads="1"/>
          </p:cNvSpPr>
          <p:nvPr/>
        </p:nvSpPr>
        <p:spPr bwMode="auto">
          <a:xfrm>
            <a:off x="7162800" y="1052513"/>
            <a:ext cx="1981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アメリカ人の税に対する思い</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税がきっかけとなり，アメリカ独立戦争は起こった。そのため，アメリカ人には，自分たちの国を築き上げたという自覚・思いがあるので，税を進んで支払い，その使い道にも強い関心を持っている。</a:t>
            </a:r>
          </a:p>
        </p:txBody>
      </p:sp>
      <p:sp>
        <p:nvSpPr>
          <p:cNvPr id="10247" name="Rectangle 10"/>
          <p:cNvSpPr>
            <a:spLocks noChangeArrowheads="1"/>
          </p:cNvSpPr>
          <p:nvPr/>
        </p:nvSpPr>
        <p:spPr bwMode="auto">
          <a:xfrm>
            <a:off x="444500" y="4572000"/>
            <a:ext cx="207645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パトリック・ヘンリー</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1736〜1799</a:t>
            </a:r>
            <a:r>
              <a:rPr lang="ja-JP" altLang="en-US" sz="900">
                <a:latin typeface="HG創英角ｺﾞｼｯｸUB" panose="020B0909000000000000" pitchFamily="49" charset="-128"/>
                <a:ea typeface="HG創英角ｺﾞｼｯｸUB" panose="020B0909000000000000" pitchFamily="49" charset="-128"/>
              </a:rPr>
              <a:t>年。アメリカの政治家。（ヴァージニア代表。リンカーンと並んでアメリカ合衆国最大の演説の名手の一人に数えられる。）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「我に自由を与えよ！しからずんば死を」（</a:t>
            </a:r>
            <a:r>
              <a:rPr lang="en-US" altLang="ja-JP" sz="900">
                <a:latin typeface="HG創英角ｺﾞｼｯｸUB" panose="020B0909000000000000" pitchFamily="49" charset="-128"/>
                <a:ea typeface="HG創英角ｺﾞｼｯｸUB" panose="020B0909000000000000" pitchFamily="49" charset="-128"/>
              </a:rPr>
              <a:t>1775</a:t>
            </a:r>
            <a:r>
              <a:rPr lang="ja-JP" altLang="en-US" sz="900">
                <a:latin typeface="HG創英角ｺﾞｼｯｸUB" panose="020B0909000000000000" pitchFamily="49" charset="-128"/>
                <a:ea typeface="HG創英角ｺﾞｼｯｸUB" panose="020B0909000000000000" pitchFamily="49" charset="-128"/>
              </a:rPr>
              <a:t>年</a:t>
            </a:r>
            <a:r>
              <a:rPr lang="en-US" altLang="ja-JP" sz="900">
                <a:latin typeface="HG創英角ｺﾞｼｯｸUB" panose="020B0909000000000000" pitchFamily="49" charset="-128"/>
                <a:ea typeface="HG創英角ｺﾞｼｯｸUB" panose="020B0909000000000000" pitchFamily="49" charset="-128"/>
              </a:rPr>
              <a:t>3</a:t>
            </a:r>
            <a:r>
              <a:rPr lang="ja-JP" altLang="en-US" sz="900">
                <a:latin typeface="HG創英角ｺﾞｼｯｸUB" panose="020B0909000000000000" pitchFamily="49" charset="-128"/>
                <a:ea typeface="HG創英角ｺﾞｼｯｸUB" panose="020B0909000000000000" pitchFamily="49" charset="-128"/>
              </a:rPr>
              <a:t>月</a:t>
            </a:r>
            <a:r>
              <a:rPr lang="en-US" altLang="ja-JP" sz="900">
                <a:latin typeface="HG創英角ｺﾞｼｯｸUB" panose="020B0909000000000000" pitchFamily="49" charset="-128"/>
                <a:ea typeface="HG創英角ｺﾞｼｯｸUB" panose="020B0909000000000000" pitchFamily="49" charset="-128"/>
              </a:rPr>
              <a:t>23</a:t>
            </a:r>
            <a:r>
              <a:rPr lang="ja-JP" altLang="en-US" sz="900">
                <a:latin typeface="HG創英角ｺﾞｼｯｸUB" panose="020B0909000000000000" pitchFamily="49" charset="-128"/>
                <a:ea typeface="HG創英角ｺﾞｼｯｸUB" panose="020B0909000000000000" pitchFamily="49" charset="-128"/>
              </a:rPr>
              <a:t>日，ヴァージニア植民地協議会での有名な演説の一節。アメリカ独立の気運を盛り上げていった。）</a:t>
            </a:r>
          </a:p>
        </p:txBody>
      </p:sp>
      <p:sp>
        <p:nvSpPr>
          <p:cNvPr id="10248" name="AutoShape 29"/>
          <p:cNvSpPr>
            <a:spLocks noChangeArrowheads="1"/>
          </p:cNvSpPr>
          <p:nvPr/>
        </p:nvSpPr>
        <p:spPr bwMode="auto">
          <a:xfrm>
            <a:off x="155575" y="1081088"/>
            <a:ext cx="1751013" cy="1816100"/>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grpSp>
        <p:nvGrpSpPr>
          <p:cNvPr id="10249" name="グループ化 11"/>
          <p:cNvGrpSpPr>
            <a:grpSpLocks/>
          </p:cNvGrpSpPr>
          <p:nvPr/>
        </p:nvGrpSpPr>
        <p:grpSpPr bwMode="auto">
          <a:xfrm>
            <a:off x="2751138" y="4802188"/>
            <a:ext cx="5924550" cy="1428750"/>
            <a:chOff x="1627188" y="5246688"/>
            <a:chExt cx="5924550" cy="1428750"/>
          </a:xfrm>
        </p:grpSpPr>
        <p:sp>
          <p:nvSpPr>
            <p:cNvPr id="10253" name="AutoShape 43"/>
            <p:cNvSpPr>
              <a:spLocks noChangeArrowheads="1"/>
            </p:cNvSpPr>
            <p:nvPr/>
          </p:nvSpPr>
          <p:spPr bwMode="auto">
            <a:xfrm>
              <a:off x="1627188" y="5246688"/>
              <a:ext cx="5876925" cy="1428750"/>
            </a:xfrm>
            <a:prstGeom prst="roundRect">
              <a:avLst>
                <a:gd name="adj" fmla="val 10667"/>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0254" name="Rectangle 14"/>
            <p:cNvSpPr>
              <a:spLocks noChangeArrowheads="1"/>
            </p:cNvSpPr>
            <p:nvPr/>
          </p:nvSpPr>
          <p:spPr bwMode="auto">
            <a:xfrm>
              <a:off x="1651000" y="5510213"/>
              <a:ext cx="3627438"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defTabSz="361950">
                <a:spcBef>
                  <a:spcPct val="20000"/>
                </a:spcBef>
                <a:buChar char="•"/>
                <a:defRPr kumimoji="1" sz="3200">
                  <a:solidFill>
                    <a:schemeClr val="tx1"/>
                  </a:solidFill>
                  <a:latin typeface="Times" panose="02020603050405020304" pitchFamily="18" charset="0"/>
                  <a:ea typeface="Osaka" charset="-128"/>
                </a:defRPr>
              </a:lvl1pPr>
              <a:lvl2pPr marL="742950" indent="-285750" defTabSz="361950">
                <a:spcBef>
                  <a:spcPct val="20000"/>
                </a:spcBef>
                <a:buChar char="–"/>
                <a:defRPr kumimoji="1" sz="2800">
                  <a:solidFill>
                    <a:schemeClr val="tx1"/>
                  </a:solidFill>
                  <a:latin typeface="Times" panose="02020603050405020304" pitchFamily="18" charset="0"/>
                  <a:ea typeface="Osaka" charset="-128"/>
                </a:defRPr>
              </a:lvl2pPr>
              <a:lvl3pPr marL="1143000" indent="-228600" defTabSz="361950">
                <a:spcBef>
                  <a:spcPct val="20000"/>
                </a:spcBef>
                <a:buChar char="•"/>
                <a:defRPr kumimoji="1" sz="2400">
                  <a:solidFill>
                    <a:schemeClr val="tx1"/>
                  </a:solidFill>
                  <a:latin typeface="Times" panose="02020603050405020304" pitchFamily="18" charset="0"/>
                  <a:ea typeface="Osaka" charset="-128"/>
                </a:defRPr>
              </a:lvl3pPr>
              <a:lvl4pPr marL="1600200" indent="-228600" defTabSz="361950">
                <a:spcBef>
                  <a:spcPct val="20000"/>
                </a:spcBef>
                <a:buChar char="–"/>
                <a:defRPr kumimoji="1" sz="2000">
                  <a:solidFill>
                    <a:schemeClr val="tx1"/>
                  </a:solidFill>
                  <a:latin typeface="Times" panose="02020603050405020304" pitchFamily="18" charset="0"/>
                  <a:ea typeface="Osaka" charset="-128"/>
                </a:defRPr>
              </a:lvl4pPr>
              <a:lvl5pPr marL="2057400" indent="-228600" defTabSz="361950">
                <a:spcBef>
                  <a:spcPct val="20000"/>
                </a:spcBef>
                <a:buChar char="»"/>
                <a:defRPr kumimoji="1" sz="2000">
                  <a:solidFill>
                    <a:schemeClr val="tx1"/>
                  </a:solidFill>
                  <a:latin typeface="Times" panose="02020603050405020304" pitchFamily="18" charset="0"/>
                  <a:ea typeface="Osaka" charset="-128"/>
                </a:defRPr>
              </a:lvl5pPr>
              <a:lvl6pPr marL="25146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1765</a:t>
              </a:r>
              <a:r>
                <a:rPr lang="ja-JP" altLang="en-US" sz="800">
                  <a:latin typeface="HG創英角ｺﾞｼｯｸUB" panose="020B0909000000000000" pitchFamily="49" charset="-128"/>
                  <a:ea typeface="HG創英角ｺﾞｼｯｸUB" panose="020B0909000000000000" pitchFamily="49" charset="-128"/>
                </a:rPr>
                <a:t>年	●英・印紙条例制定（新聞，書類等への課税）</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●印紙条例反対決議案</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（ヴァージニア植民地協議会代表パトリック・ヘンリーら）</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a:t>
              </a:r>
              <a:r>
                <a:rPr lang="ja-JP" altLang="en-US" sz="800">
                  <a:solidFill>
                    <a:srgbClr val="CC3300"/>
                  </a:solidFill>
                  <a:latin typeface="HG創英角ｺﾞｼｯｸUB" panose="020B0909000000000000" pitchFamily="49" charset="-128"/>
                  <a:ea typeface="HG創英角ｺﾞｼｯｸUB" panose="020B0909000000000000" pitchFamily="49" charset="-128"/>
                </a:rPr>
                <a:t>→</a:t>
              </a:r>
              <a:r>
                <a:rPr lang="ja-JP" altLang="en-US" sz="800" b="1">
                  <a:solidFill>
                    <a:srgbClr val="CC3300"/>
                  </a:solidFill>
                  <a:latin typeface="HG創英角ｺﾞｼｯｸUB" panose="020B0909000000000000" pitchFamily="49" charset="-128"/>
                  <a:ea typeface="HG創英角ｺﾞｼｯｸUB" panose="020B0909000000000000" pitchFamily="49" charset="-128"/>
                </a:rPr>
                <a:t>「代表なくして課税なし」</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●各地でイギリスに対するボイコット運動</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1766</a:t>
              </a:r>
              <a:r>
                <a:rPr lang="ja-JP" altLang="en-US" sz="800">
                  <a:latin typeface="HG創英角ｺﾞｼｯｸUB" panose="020B0909000000000000" pitchFamily="49" charset="-128"/>
                  <a:ea typeface="HG創英角ｺﾞｼｯｸUB" panose="020B0909000000000000" pitchFamily="49" charset="-128"/>
                </a:rPr>
                <a:t>年	●英・印紙条例廃止</a:t>
              </a:r>
            </a:p>
          </p:txBody>
        </p:sp>
        <p:sp>
          <p:nvSpPr>
            <p:cNvPr id="10255" name="Rectangle 27"/>
            <p:cNvSpPr>
              <a:spLocks noChangeArrowheads="1"/>
            </p:cNvSpPr>
            <p:nvPr/>
          </p:nvSpPr>
          <p:spPr bwMode="auto">
            <a:xfrm>
              <a:off x="4829175" y="5510213"/>
              <a:ext cx="272256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defTabSz="361950">
                <a:spcBef>
                  <a:spcPct val="20000"/>
                </a:spcBef>
                <a:buChar char="•"/>
                <a:defRPr kumimoji="1" sz="3200">
                  <a:solidFill>
                    <a:schemeClr val="tx1"/>
                  </a:solidFill>
                  <a:latin typeface="Times" panose="02020603050405020304" pitchFamily="18" charset="0"/>
                  <a:ea typeface="Osaka" charset="-128"/>
                </a:defRPr>
              </a:lvl1pPr>
              <a:lvl2pPr marL="742950" indent="-285750" defTabSz="361950">
                <a:spcBef>
                  <a:spcPct val="20000"/>
                </a:spcBef>
                <a:buChar char="–"/>
                <a:defRPr kumimoji="1" sz="2800">
                  <a:solidFill>
                    <a:schemeClr val="tx1"/>
                  </a:solidFill>
                  <a:latin typeface="Times" panose="02020603050405020304" pitchFamily="18" charset="0"/>
                  <a:ea typeface="Osaka" charset="-128"/>
                </a:defRPr>
              </a:lvl2pPr>
              <a:lvl3pPr marL="1143000" indent="-228600" defTabSz="361950">
                <a:spcBef>
                  <a:spcPct val="20000"/>
                </a:spcBef>
                <a:buChar char="•"/>
                <a:defRPr kumimoji="1" sz="2400">
                  <a:solidFill>
                    <a:schemeClr val="tx1"/>
                  </a:solidFill>
                  <a:latin typeface="Times" panose="02020603050405020304" pitchFamily="18" charset="0"/>
                  <a:ea typeface="Osaka" charset="-128"/>
                </a:defRPr>
              </a:lvl3pPr>
              <a:lvl4pPr marL="1600200" indent="-228600" defTabSz="361950">
                <a:spcBef>
                  <a:spcPct val="20000"/>
                </a:spcBef>
                <a:buChar char="–"/>
                <a:defRPr kumimoji="1" sz="2000">
                  <a:solidFill>
                    <a:schemeClr val="tx1"/>
                  </a:solidFill>
                  <a:latin typeface="Times" panose="02020603050405020304" pitchFamily="18" charset="0"/>
                  <a:ea typeface="Osaka" charset="-128"/>
                </a:defRPr>
              </a:lvl4pPr>
              <a:lvl5pPr marL="2057400" indent="-228600" defTabSz="361950">
                <a:spcBef>
                  <a:spcPct val="20000"/>
                </a:spcBef>
                <a:buChar char="»"/>
                <a:defRPr kumimoji="1" sz="2000">
                  <a:solidFill>
                    <a:schemeClr val="tx1"/>
                  </a:solidFill>
                  <a:latin typeface="Times" panose="02020603050405020304" pitchFamily="18" charset="0"/>
                  <a:ea typeface="Osaka" charset="-128"/>
                </a:defRPr>
              </a:lvl5pPr>
              <a:lvl6pPr marL="25146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1767</a:t>
              </a:r>
              <a:r>
                <a:rPr lang="ja-JP" altLang="en-US" sz="800">
                  <a:latin typeface="HG創英角ｺﾞｼｯｸUB" panose="020B0909000000000000" pitchFamily="49" charset="-128"/>
                  <a:ea typeface="HG創英角ｺﾞｼｯｸUB" panose="020B0909000000000000" pitchFamily="49" charset="-128"/>
                </a:rPr>
                <a:t>年	●英・タウンゼント条例</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（茶，紙，ガラス等への課税）</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1770</a:t>
              </a:r>
              <a:r>
                <a:rPr lang="ja-JP" altLang="en-US" sz="800">
                  <a:latin typeface="HG創英角ｺﾞｼｯｸUB" panose="020B0909000000000000" pitchFamily="49" charset="-128"/>
                  <a:ea typeface="HG創英角ｺﾞｼｯｸUB" panose="020B0909000000000000" pitchFamily="49" charset="-128"/>
                </a:rPr>
                <a:t>年	●ボストン大虐殺→茶以外の課税停止</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1773</a:t>
              </a:r>
              <a:r>
                <a:rPr lang="ja-JP" altLang="en-US" sz="800">
                  <a:latin typeface="HG創英角ｺﾞｼｯｸUB" panose="020B0909000000000000" pitchFamily="49" charset="-128"/>
                  <a:ea typeface="HG創英角ｺﾞｼｯｸUB" panose="020B0909000000000000" pitchFamily="49" charset="-128"/>
                </a:rPr>
                <a:t>年	●ボストン茶会事件</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1774</a:t>
              </a:r>
              <a:r>
                <a:rPr lang="ja-JP" altLang="en-US" sz="800">
                  <a:latin typeface="HG創英角ｺﾞｼｯｸUB" panose="020B0909000000000000" pitchFamily="49" charset="-128"/>
                  <a:ea typeface="HG創英角ｺﾞｼｯｸUB" panose="020B0909000000000000" pitchFamily="49" charset="-128"/>
                </a:rPr>
                <a:t>年	●英・ボストン港閉鎖</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1775</a:t>
              </a:r>
              <a:r>
                <a:rPr lang="ja-JP" altLang="en-US" sz="800">
                  <a:latin typeface="HG創英角ｺﾞｼｯｸUB" panose="020B0909000000000000" pitchFamily="49" charset="-128"/>
                  <a:ea typeface="HG創英角ｺﾞｼｯｸUB" panose="020B0909000000000000" pitchFamily="49" charset="-128"/>
                </a:rPr>
                <a:t>年	</a:t>
              </a:r>
              <a:r>
                <a:rPr lang="zh-CN" altLang="en-US" sz="800">
                  <a:latin typeface="HG創英角ｺﾞｼｯｸUB" panose="020B0909000000000000" pitchFamily="49" charset="-128"/>
                  <a:ea typeface="HG創英角ｺﾞｼｯｸUB" panose="020B0909000000000000" pitchFamily="49" charset="-128"/>
                </a:rPr>
                <a:t>●独立戦争（</a:t>
              </a:r>
              <a:r>
                <a:rPr lang="en-US" altLang="zh-CN" sz="800">
                  <a:latin typeface="HG創英角ｺﾞｼｯｸUB" panose="020B0909000000000000" pitchFamily="49" charset="-128"/>
                  <a:ea typeface="HG創英角ｺﾞｼｯｸUB" panose="020B0909000000000000" pitchFamily="49" charset="-128"/>
                </a:rPr>
                <a:t>〜1783</a:t>
              </a:r>
              <a:r>
                <a:rPr lang="zh-CN" altLang="en-US" sz="800">
                  <a:latin typeface="HG創英角ｺﾞｼｯｸUB" panose="020B0909000000000000" pitchFamily="49" charset="-128"/>
                  <a:ea typeface="HG創英角ｺﾞｼｯｸUB" panose="020B0909000000000000" pitchFamily="49" charset="-128"/>
                </a:rPr>
                <a:t>年）</a:t>
              </a:r>
              <a:endParaRPr lang="ja-JP" altLang="en-US" sz="8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1776</a:t>
              </a:r>
              <a:r>
                <a:rPr lang="ja-JP" altLang="en-US" sz="800">
                  <a:latin typeface="HG創英角ｺﾞｼｯｸUB" panose="020B0909000000000000" pitchFamily="49" charset="-128"/>
                  <a:ea typeface="HG創英角ｺﾞｼｯｸUB" panose="020B0909000000000000" pitchFamily="49" charset="-128"/>
                </a:rPr>
                <a:t>年	●米・独立宣言</a:t>
              </a:r>
            </a:p>
          </p:txBody>
        </p:sp>
        <p:sp>
          <p:nvSpPr>
            <p:cNvPr id="10256" name="Text Box 30"/>
            <p:cNvSpPr txBox="1">
              <a:spLocks noChangeArrowheads="1"/>
            </p:cNvSpPr>
            <p:nvPr/>
          </p:nvSpPr>
          <p:spPr bwMode="auto">
            <a:xfrm>
              <a:off x="1689100" y="5262563"/>
              <a:ext cx="5783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000">
                  <a:solidFill>
                    <a:srgbClr val="CC3300"/>
                  </a:solidFill>
                  <a:ea typeface="HG創英角ｺﾞｼｯｸUB" panose="020B0909000000000000" pitchFamily="49" charset="-128"/>
                </a:rPr>
                <a:t>～　アメリカ独立までのあゆみ　～</a:t>
              </a:r>
            </a:p>
          </p:txBody>
        </p:sp>
      </p:grpSp>
      <p:sp>
        <p:nvSpPr>
          <p:cNvPr id="10250"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0251"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1025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933450"/>
            <a:ext cx="4930775" cy="36988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5</a:t>
            </a:r>
          </a:p>
        </p:txBody>
      </p:sp>
      <p:pic>
        <p:nvPicPr>
          <p:cNvPr id="122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7"/>
          <p:cNvSpPr>
            <a:spLocks noGrp="1" noChangeArrowheads="1"/>
          </p:cNvSpPr>
          <p:nvPr>
            <p:ph type="title" idx="4294967295"/>
          </p:nvPr>
        </p:nvSpPr>
        <p:spPr>
          <a:xfrm>
            <a:off x="76200" y="152400"/>
            <a:ext cx="7772400" cy="457200"/>
          </a:xfrm>
        </p:spPr>
        <p:txBody>
          <a:bodyPr/>
          <a:lstStyle/>
          <a:p>
            <a:pPr algn="l" eaLnBrk="1" hangingPunct="1"/>
            <a:r>
              <a:rPr lang="en-US" altLang="ja-JP" sz="2400" smtClean="0">
                <a:solidFill>
                  <a:srgbClr val="FFFFFF"/>
                </a:solidFill>
                <a:latin typeface="HG創英角ｺﾞｼｯｸUB" panose="020B0909000000000000" pitchFamily="49" charset="-128"/>
                <a:ea typeface="HG創英角ｺﾞｼｯｸUB" panose="020B0909000000000000" pitchFamily="49" charset="-128"/>
              </a:rPr>
              <a:t>2.</a:t>
            </a:r>
            <a:r>
              <a:rPr lang="ja-JP" altLang="en-US" sz="2400" smtClean="0">
                <a:solidFill>
                  <a:srgbClr val="FFFFFF"/>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smtClean="0">
                <a:solidFill>
                  <a:srgbClr val="FFFFFF"/>
                </a:solidFill>
                <a:latin typeface="HG創英角ｺﾞｼｯｸUB" panose="020B0909000000000000" pitchFamily="49" charset="-128"/>
                <a:ea typeface="HG創英角ｺﾞｼｯｸUB" panose="020B0909000000000000" pitchFamily="49" charset="-128"/>
              </a:rPr>
              <a:t>-2</a:t>
            </a:r>
            <a:endParaRPr lang="en-US" altLang="ja-JP" sz="4800" smtClean="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12293" name="Rectangle 5"/>
          <p:cNvSpPr>
            <a:spLocks noChangeArrowheads="1"/>
          </p:cNvSpPr>
          <p:nvPr/>
        </p:nvSpPr>
        <p:spPr bwMode="auto">
          <a:xfrm>
            <a:off x="177800" y="1273175"/>
            <a:ext cx="17287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生徒に「なぜ納税が必要なのか」を考えさせるためのヒントとして，福澤諭吉が著書「学問のすすめ」の中で，欧米の租税思想を紹介し，「税は約束」と説いていることを説明する。</a:t>
            </a:r>
          </a:p>
        </p:txBody>
      </p:sp>
      <p:sp>
        <p:nvSpPr>
          <p:cNvPr id="12294" name="Rectangle 9"/>
          <p:cNvSpPr>
            <a:spLocks noChangeArrowheads="1"/>
          </p:cNvSpPr>
          <p:nvPr/>
        </p:nvSpPr>
        <p:spPr bwMode="auto">
          <a:xfrm>
            <a:off x="2124075" y="5373688"/>
            <a:ext cx="4911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訳</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「政府は法令を設けて悪人を取り締まり，善人を保護する（人々の生活や安全を守る）。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しかし，それを行うには多くの費用が必要になるが，政府自体にはそのお金がないので，</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税金としてみんなに負担してもらう。これは政府と国民双方が一致した約束である。」</a:t>
            </a:r>
          </a:p>
        </p:txBody>
      </p:sp>
      <p:sp>
        <p:nvSpPr>
          <p:cNvPr id="12295" name="Rectangle 10"/>
          <p:cNvSpPr>
            <a:spLocks noChangeArrowheads="1"/>
          </p:cNvSpPr>
          <p:nvPr/>
        </p:nvSpPr>
        <p:spPr bwMode="auto">
          <a:xfrm>
            <a:off x="2124075" y="4868863"/>
            <a:ext cx="47529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福澤諭吉</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1835〜1901</a:t>
            </a:r>
            <a:r>
              <a:rPr lang="ja-JP" altLang="en-US" sz="900">
                <a:latin typeface="HG創英角ｺﾞｼｯｸUB" panose="020B0909000000000000" pitchFamily="49" charset="-128"/>
                <a:ea typeface="HG創英角ｺﾞｼｯｸUB" panose="020B0909000000000000" pitchFamily="49" charset="-128"/>
              </a:rPr>
              <a:t>年。明治時代の啓蒙思想家・教育家。慶應義塾大学創設者。</a:t>
            </a:r>
          </a:p>
        </p:txBody>
      </p:sp>
      <p:sp>
        <p:nvSpPr>
          <p:cNvPr id="12296" name="Rectangle 11"/>
          <p:cNvSpPr>
            <a:spLocks noChangeArrowheads="1"/>
          </p:cNvSpPr>
          <p:nvPr/>
        </p:nvSpPr>
        <p:spPr bwMode="auto">
          <a:xfrm>
            <a:off x="7004050" y="1052513"/>
            <a:ext cx="21272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「学問のすすめ」</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1872</a:t>
            </a:r>
            <a:r>
              <a:rPr lang="ja-JP" altLang="en-US" sz="900">
                <a:latin typeface="HG創英角ｺﾞｼｯｸUB" panose="020B0909000000000000" pitchFamily="49" charset="-128"/>
                <a:ea typeface="HG創英角ｺﾞｼｯｸUB" panose="020B0909000000000000" pitchFamily="49" charset="-128"/>
              </a:rPr>
              <a:t>年から</a:t>
            </a:r>
            <a:r>
              <a:rPr lang="en-US" altLang="ja-JP" sz="900">
                <a:latin typeface="HG創英角ｺﾞｼｯｸUB" panose="020B0909000000000000" pitchFamily="49" charset="-128"/>
                <a:ea typeface="HG創英角ｺﾞｼｯｸUB" panose="020B0909000000000000" pitchFamily="49" charset="-128"/>
              </a:rPr>
              <a:t>1876</a:t>
            </a:r>
            <a:r>
              <a:rPr lang="ja-JP" altLang="en-US" sz="900">
                <a:latin typeface="HG創英角ｺﾞｼｯｸUB" panose="020B0909000000000000" pitchFamily="49" charset="-128"/>
                <a:ea typeface="HG創英角ｺﾞｼｯｸUB" panose="020B0909000000000000" pitchFamily="49" charset="-128"/>
              </a:rPr>
              <a:t>年までに発表した</a:t>
            </a:r>
            <a:r>
              <a:rPr lang="en-US" altLang="ja-JP" sz="900">
                <a:latin typeface="HG創英角ｺﾞｼｯｸUB" panose="020B0909000000000000" pitchFamily="49" charset="-128"/>
                <a:ea typeface="HG創英角ｺﾞｼｯｸUB" panose="020B0909000000000000" pitchFamily="49" charset="-128"/>
              </a:rPr>
              <a:t>17</a:t>
            </a:r>
            <a:r>
              <a:rPr lang="ja-JP" altLang="en-US" sz="900">
                <a:latin typeface="HG創英角ｺﾞｼｯｸUB" panose="020B0909000000000000" pitchFamily="49" charset="-128"/>
                <a:ea typeface="HG創英角ｺﾞｼｯｸUB" panose="020B0909000000000000" pitchFamily="49" charset="-128"/>
              </a:rPr>
              <a:t>編の小冊子。当時の大ベストセラーとなり，</a:t>
            </a:r>
            <a:r>
              <a:rPr lang="en-US" altLang="ja-JP" sz="900">
                <a:latin typeface="HG創英角ｺﾞｼｯｸUB" panose="020B0909000000000000" pitchFamily="49" charset="-128"/>
                <a:ea typeface="HG創英角ｺﾞｼｯｸUB" panose="020B0909000000000000" pitchFamily="49" charset="-128"/>
              </a:rPr>
              <a:t>1880</a:t>
            </a:r>
            <a:r>
              <a:rPr lang="ja-JP" altLang="en-US" sz="900">
                <a:latin typeface="HG創英角ｺﾞｼｯｸUB" panose="020B0909000000000000" pitchFamily="49" charset="-128"/>
                <a:ea typeface="HG創英角ｺﾞｼｯｸUB" panose="020B0909000000000000" pitchFamily="49" charset="-128"/>
              </a:rPr>
              <a:t>年までに</a:t>
            </a:r>
            <a:r>
              <a:rPr lang="en-US" altLang="ja-JP" sz="900">
                <a:latin typeface="HG創英角ｺﾞｼｯｸUB" panose="020B0909000000000000" pitchFamily="49" charset="-128"/>
                <a:ea typeface="HG創英角ｺﾞｼｯｸUB" panose="020B0909000000000000" pitchFamily="49" charset="-128"/>
              </a:rPr>
              <a:t>70</a:t>
            </a:r>
            <a:r>
              <a:rPr lang="ja-JP" altLang="en-US" sz="900">
                <a:latin typeface="HG創英角ｺﾞｼｯｸUB" panose="020B0909000000000000" pitchFamily="49" charset="-128"/>
                <a:ea typeface="HG創英角ｺﾞｼｯｸUB" panose="020B0909000000000000" pitchFamily="49" charset="-128"/>
              </a:rPr>
              <a:t>万部に及んだと伝えられる。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福澤が初めて新しい時代の方向を示す思想を展開し，人間平等，実学の重要性，国家の独立，新しい社会の建設を説いている。</a:t>
            </a:r>
          </a:p>
        </p:txBody>
      </p:sp>
      <p:sp>
        <p:nvSpPr>
          <p:cNvPr id="12297" name="Line 2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2298" name="Line 2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2299" name="AutoShape 33"/>
          <p:cNvSpPr>
            <a:spLocks noChangeArrowheads="1"/>
          </p:cNvSpPr>
          <p:nvPr/>
        </p:nvSpPr>
        <p:spPr bwMode="auto">
          <a:xfrm>
            <a:off x="142875" y="1184275"/>
            <a:ext cx="1825625" cy="1571625"/>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1230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1079500"/>
            <a:ext cx="4933950" cy="370046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6</a:t>
            </a:r>
          </a:p>
        </p:txBody>
      </p:sp>
      <p:pic>
        <p:nvPicPr>
          <p:cNvPr id="14339"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8"/>
          <p:cNvSpPr>
            <a:spLocks noGrp="1" noChangeArrowheads="1"/>
          </p:cNvSpPr>
          <p:nvPr>
            <p:ph type="title" idx="4294967295"/>
          </p:nvPr>
        </p:nvSpPr>
        <p:spPr>
          <a:xfrm>
            <a:off x="76200" y="152400"/>
            <a:ext cx="7772400" cy="457200"/>
          </a:xfrm>
        </p:spPr>
        <p:txBody>
          <a:bodyPr/>
          <a:lstStyle/>
          <a:p>
            <a:pPr algn="l" eaLnBrk="1" hangingPunct="1"/>
            <a:r>
              <a:rPr lang="en-US" altLang="ja-JP" sz="240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なぜ，税を納めなければならないのだろう？②</a:t>
            </a:r>
            <a:endParaRPr lang="ja-JP" altLang="en-US" sz="480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4341" name="Rectangle 3"/>
          <p:cNvSpPr>
            <a:spLocks noChangeArrowheads="1"/>
          </p:cNvSpPr>
          <p:nvPr/>
        </p:nvSpPr>
        <p:spPr bwMode="auto">
          <a:xfrm>
            <a:off x="179388" y="1052513"/>
            <a:ext cx="17287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まつわるエピソード」も参考に，国民の生活と福祉の向上を図るため，国の支出の在り方を自らの代表者が決めることと，国を支える税を国民が負担することは，民主主義の基本であるという「税の本質」を理解させる。また，納税は憲法で定められた国民の義務であること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chemeClr val="folHlink"/>
                </a:solidFill>
                <a:latin typeface="HG創英角ｺﾞｼｯｸUB" panose="020B0909000000000000" pitchFamily="49" charset="-128"/>
                <a:ea typeface="HG創英角ｺﾞｼｯｸUB" panose="020B0909000000000000" pitchFamily="49" charset="-128"/>
              </a:rPr>
              <a:t>■学習内容</a:t>
            </a:r>
            <a:endParaRPr lang="ja-JP" altLang="en-US" sz="1000">
              <a:latin typeface="HG創英角ｺﾞｼｯｸUB" panose="020B0909000000000000" pitchFamily="49" charset="-128"/>
              <a:ea typeface="HG創英角ｺﾞｼｯｸUB" panose="020B0909000000000000" pitchFamily="49" charset="-128"/>
            </a:endParaRPr>
          </a:p>
        </p:txBody>
      </p:sp>
      <p:sp>
        <p:nvSpPr>
          <p:cNvPr id="14342" name="Rectangle 8"/>
          <p:cNvSpPr>
            <a:spLocks noChangeArrowheads="1"/>
          </p:cNvSpPr>
          <p:nvPr/>
        </p:nvSpPr>
        <p:spPr bwMode="auto">
          <a:xfrm>
            <a:off x="2124075" y="4868863"/>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国民の三大義務</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納税の義務（憲法第</a:t>
            </a:r>
            <a:r>
              <a:rPr lang="en-US" altLang="ja-JP" sz="900">
                <a:latin typeface="HG創英角ｺﾞｼｯｸUB" panose="020B0909000000000000" pitchFamily="49" charset="-128"/>
                <a:ea typeface="HG創英角ｺﾞｼｯｸUB" panose="020B0909000000000000" pitchFamily="49" charset="-128"/>
              </a:rPr>
              <a:t>30</a:t>
            </a:r>
            <a:r>
              <a:rPr lang="ja-JP" altLang="en-US" sz="900">
                <a:latin typeface="HG創英角ｺﾞｼｯｸUB" panose="020B0909000000000000" pitchFamily="49" charset="-128"/>
                <a:ea typeface="HG創英角ｺﾞｼｯｸUB" panose="020B0909000000000000" pitchFamily="49" charset="-128"/>
              </a:rPr>
              <a:t>条）</a:t>
            </a: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勤労の義務（憲法第</a:t>
            </a:r>
            <a:r>
              <a:rPr lang="en-US" altLang="ja-JP" sz="900">
                <a:latin typeface="HG創英角ｺﾞｼｯｸUB" panose="020B0909000000000000" pitchFamily="49" charset="-128"/>
                <a:ea typeface="HG創英角ｺﾞｼｯｸUB" panose="020B0909000000000000" pitchFamily="49" charset="-128"/>
              </a:rPr>
              <a:t>27</a:t>
            </a:r>
            <a:r>
              <a:rPr lang="ja-JP" altLang="en-US" sz="900">
                <a:latin typeface="HG創英角ｺﾞｼｯｸUB" panose="020B0909000000000000" pitchFamily="49" charset="-128"/>
                <a:ea typeface="HG創英角ｺﾞｼｯｸUB" panose="020B0909000000000000" pitchFamily="49" charset="-128"/>
              </a:rPr>
              <a:t>条）</a:t>
            </a:r>
          </a:p>
        </p:txBody>
      </p:sp>
      <p:sp>
        <p:nvSpPr>
          <p:cNvPr id="14343" name="Rectangle 9"/>
          <p:cNvSpPr>
            <a:spLocks noChangeArrowheads="1"/>
          </p:cNvSpPr>
          <p:nvPr/>
        </p:nvSpPr>
        <p:spPr bwMode="auto">
          <a:xfrm>
            <a:off x="2268538" y="5438775"/>
            <a:ext cx="226695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すべて国民は，勤労の権利を有し，義務を負ふ。</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賃金，就業時間，休息その他の勤労条件に関する基準は，法律でこれを定める。</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児童は，これを酷使してはならない。</a:t>
            </a:r>
          </a:p>
        </p:txBody>
      </p:sp>
      <p:sp>
        <p:nvSpPr>
          <p:cNvPr id="14344" name="Rectangle 10"/>
          <p:cNvSpPr>
            <a:spLocks noChangeArrowheads="1"/>
          </p:cNvSpPr>
          <p:nvPr/>
        </p:nvSpPr>
        <p:spPr bwMode="auto">
          <a:xfrm>
            <a:off x="4787900" y="5283200"/>
            <a:ext cx="22669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すべて国民は，法律の定めるところにより，その能力に応じて，等しく教育を受ける権利を有する。</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すべて国民は，法律の定めるところにより，その保護する子女に普通教育を受けさせる義務を負ふ。義務教育は，これを無償とする。</a:t>
            </a:r>
          </a:p>
        </p:txBody>
      </p:sp>
      <p:sp>
        <p:nvSpPr>
          <p:cNvPr id="14345" name="Rectangle 11"/>
          <p:cNvSpPr>
            <a:spLocks noChangeArrowheads="1"/>
          </p:cNvSpPr>
          <p:nvPr/>
        </p:nvSpPr>
        <p:spPr bwMode="auto">
          <a:xfrm>
            <a:off x="179388" y="3335338"/>
            <a:ext cx="18716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4138" indent="-84138">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納税者」は本来「税を納め，その使い道を監視する人」である。「なぜ，納税の義務が憲法で定められているのか？」を問いかけ，国民生活に大きな影響力をもつ財政を支える租税の意義と役割について考えさせる。</a:t>
            </a:r>
          </a:p>
        </p:txBody>
      </p:sp>
      <p:sp>
        <p:nvSpPr>
          <p:cNvPr id="14346" name="Rectangle 12"/>
          <p:cNvSpPr>
            <a:spLocks noChangeArrowheads="1"/>
          </p:cNvSpPr>
          <p:nvPr/>
        </p:nvSpPr>
        <p:spPr bwMode="auto">
          <a:xfrm>
            <a:off x="4645025" y="5084763"/>
            <a:ext cx="2957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9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普通教育を受けさせる義務（憲法第</a:t>
            </a:r>
            <a:r>
              <a:rPr lang="en-US" altLang="ja-JP" sz="900">
                <a:latin typeface="HG創英角ｺﾞｼｯｸUB" panose="020B0909000000000000" pitchFamily="49" charset="-128"/>
                <a:ea typeface="HG創英角ｺﾞｼｯｸUB" panose="020B0909000000000000" pitchFamily="49" charset="-128"/>
              </a:rPr>
              <a:t>26</a:t>
            </a:r>
            <a:r>
              <a:rPr lang="ja-JP" altLang="en-US" sz="900">
                <a:latin typeface="HG創英角ｺﾞｼｯｸUB" panose="020B0909000000000000" pitchFamily="49" charset="-128"/>
                <a:ea typeface="HG創英角ｺﾞｼｯｸUB" panose="020B0909000000000000" pitchFamily="49" charset="-128"/>
              </a:rPr>
              <a:t>条）</a:t>
            </a:r>
          </a:p>
        </p:txBody>
      </p:sp>
      <p:sp>
        <p:nvSpPr>
          <p:cNvPr id="14347" name="AutoShape 13"/>
          <p:cNvSpPr>
            <a:spLocks noChangeArrowheads="1"/>
          </p:cNvSpPr>
          <p:nvPr/>
        </p:nvSpPr>
        <p:spPr bwMode="auto">
          <a:xfrm>
            <a:off x="155575" y="990600"/>
            <a:ext cx="1824038" cy="3954463"/>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48" name="Rectangle 6"/>
          <p:cNvSpPr>
            <a:spLocks noChangeArrowheads="1"/>
          </p:cNvSpPr>
          <p:nvPr/>
        </p:nvSpPr>
        <p:spPr bwMode="auto">
          <a:xfrm>
            <a:off x="7021513" y="1006475"/>
            <a:ext cx="20574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国家の課税権</a:t>
            </a:r>
            <a:endParaRPr lang="ja-JP" altLang="en-US" sz="900">
              <a:solidFill>
                <a:srgbClr val="C00000"/>
              </a:solidFill>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solidFill>
                  <a:srgbClr val="FF0000"/>
                </a:solidFill>
                <a:latin typeface="HG創英角ｺﾞｼｯｸUB" panose="020B0909000000000000" pitchFamily="49" charset="-128"/>
                <a:ea typeface="HG創英角ｺﾞｼｯｸUB" panose="020B0909000000000000" pitchFamily="49" charset="-128"/>
              </a:rPr>
              <a:t>　</a:t>
            </a:r>
            <a:r>
              <a:rPr lang="ja-JP" altLang="en-US" sz="900">
                <a:latin typeface="HG創英角ｺﾞｼｯｸUB" panose="020B0909000000000000" pitchFamily="49" charset="-128"/>
                <a:ea typeface="HG創英角ｺﾞｼｯｸUB" panose="020B0909000000000000" pitchFamily="49" charset="-128"/>
              </a:rPr>
              <a:t>国を支える税は国民が負担しているが，税を納めない者がいると不公平になるため，ある種の強制力が必要。そのため，憲法で納税の義務を定めている。</a:t>
            </a:r>
            <a:endParaRPr lang="en-US" altLang="ja-JP"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（参考）大島訴訟（サラリーマン税金訴訟）判決として有名な最高裁昭和</a:t>
            </a:r>
            <a:r>
              <a:rPr lang="en-US" altLang="ja-JP" sz="900">
                <a:latin typeface="HG創英角ｺﾞｼｯｸUB" panose="020B0909000000000000" pitchFamily="49" charset="-128"/>
                <a:ea typeface="HG創英角ｺﾞｼｯｸUB" panose="020B0909000000000000" pitchFamily="49" charset="-128"/>
              </a:rPr>
              <a:t>60</a:t>
            </a:r>
            <a:r>
              <a:rPr lang="ja-JP" altLang="en-US" sz="900">
                <a:latin typeface="HG創英角ｺﾞｼｯｸUB" panose="020B0909000000000000" pitchFamily="49" charset="-128"/>
                <a:ea typeface="HG創英角ｺﾞｼｯｸUB" panose="020B0909000000000000" pitchFamily="49" charset="-128"/>
              </a:rPr>
              <a:t>年３月</a:t>
            </a:r>
            <a:r>
              <a:rPr lang="en-US" altLang="ja-JP" sz="900">
                <a:latin typeface="HG創英角ｺﾞｼｯｸUB" panose="020B0909000000000000" pitchFamily="49" charset="-128"/>
                <a:ea typeface="HG創英角ｺﾞｼｯｸUB" panose="020B0909000000000000" pitchFamily="49" charset="-128"/>
              </a:rPr>
              <a:t>27</a:t>
            </a:r>
            <a:r>
              <a:rPr lang="ja-JP" altLang="en-US" sz="900">
                <a:latin typeface="HG創英角ｺﾞｼｯｸUB" panose="020B0909000000000000" pitchFamily="49" charset="-128"/>
                <a:ea typeface="HG創英角ｺﾞｼｯｸUB" panose="020B0909000000000000" pitchFamily="49" charset="-128"/>
              </a:rPr>
              <a:t>日大法廷判決（民集</a:t>
            </a:r>
            <a:r>
              <a:rPr lang="en-US" altLang="ja-JP" sz="900">
                <a:latin typeface="HG創英角ｺﾞｼｯｸUB" panose="020B0909000000000000" pitchFamily="49" charset="-128"/>
                <a:ea typeface="HG創英角ｺﾞｼｯｸUB" panose="020B0909000000000000" pitchFamily="49" charset="-128"/>
              </a:rPr>
              <a:t>39</a:t>
            </a:r>
            <a:r>
              <a:rPr lang="ja-JP" altLang="en-US" sz="900">
                <a:latin typeface="HG創英角ｺﾞｼｯｸUB" panose="020B0909000000000000" pitchFamily="49" charset="-128"/>
                <a:ea typeface="HG創英角ｺﾞｼｯｸUB" panose="020B0909000000000000" pitchFamily="49" charset="-128"/>
              </a:rPr>
              <a:t>巻２号</a:t>
            </a:r>
            <a:r>
              <a:rPr lang="en-US" altLang="ja-JP" sz="900">
                <a:latin typeface="HG創英角ｺﾞｼｯｸUB" panose="020B0909000000000000" pitchFamily="49" charset="-128"/>
                <a:ea typeface="HG創英角ｺﾞｼｯｸUB" panose="020B0909000000000000" pitchFamily="49" charset="-128"/>
              </a:rPr>
              <a:t>247</a:t>
            </a:r>
            <a:r>
              <a:rPr lang="ja-JP" altLang="en-US" sz="900">
                <a:latin typeface="HG創英角ｺﾞｼｯｸUB" panose="020B0909000000000000" pitchFamily="49" charset="-128"/>
                <a:ea typeface="HG創英角ｺﾞｼｯｸUB" panose="020B0909000000000000" pitchFamily="49" charset="-128"/>
              </a:rPr>
              <a:t>頁）も「およそ民主主義国家にあっては，国家の維持及び活動に必要な経費は，主権者たる国民が共同の費用として代表者を通じて定めるところにより自ら負担すべきものであり，我が国の憲法も，かかる見地の下に，国民がその総意を反映する租税立法に基づいて納税の義務を負うことを定め（</a:t>
            </a:r>
            <a:r>
              <a:rPr lang="en-US" altLang="ja-JP" sz="900">
                <a:latin typeface="HG創英角ｺﾞｼｯｸUB" panose="020B0909000000000000" pitchFamily="49" charset="-128"/>
                <a:ea typeface="HG創英角ｺﾞｼｯｸUB" panose="020B0909000000000000" pitchFamily="49" charset="-128"/>
              </a:rPr>
              <a:t>30</a:t>
            </a:r>
            <a:r>
              <a:rPr lang="ja-JP" altLang="en-US" sz="900">
                <a:latin typeface="HG創英角ｺﾞｼｯｸUB" panose="020B0909000000000000" pitchFamily="49" charset="-128"/>
                <a:ea typeface="HG創英角ｺﾞｼｯｸUB" panose="020B0909000000000000" pitchFamily="49" charset="-128"/>
              </a:rPr>
              <a:t>条），新たに租税を課し又は現行の租税を変更するには，法律又は法律の定める条件によることを必要としている（</a:t>
            </a:r>
            <a:r>
              <a:rPr lang="en-US" altLang="ja-JP" sz="900">
                <a:latin typeface="HG創英角ｺﾞｼｯｸUB" panose="020B0909000000000000" pitchFamily="49" charset="-128"/>
                <a:ea typeface="HG創英角ｺﾞｼｯｸUB" panose="020B0909000000000000" pitchFamily="49" charset="-128"/>
              </a:rPr>
              <a:t>84</a:t>
            </a:r>
            <a:r>
              <a:rPr lang="ja-JP" altLang="en-US" sz="900">
                <a:latin typeface="HG創英角ｺﾞｼｯｸUB" panose="020B0909000000000000" pitchFamily="49" charset="-128"/>
                <a:ea typeface="HG創英角ｺﾞｼｯｸUB" panose="020B0909000000000000" pitchFamily="49" charset="-128"/>
              </a:rPr>
              <a:t>条）」と述べている。</a:t>
            </a:r>
            <a:endParaRPr lang="en-US" altLang="ja-JP" sz="900">
              <a:latin typeface="HG創英角ｺﾞｼｯｸUB" panose="020B0909000000000000" pitchFamily="49" charset="-128"/>
              <a:ea typeface="HG創英角ｺﾞｼｯｸUB" panose="020B0909000000000000" pitchFamily="49" charset="-128"/>
            </a:endParaRPr>
          </a:p>
        </p:txBody>
      </p:sp>
      <p:sp>
        <p:nvSpPr>
          <p:cNvPr id="14349"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4350"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14351"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6638" y="1052513"/>
            <a:ext cx="4576762" cy="3432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846388" y="990600"/>
            <a:ext cx="4575731" cy="3432204"/>
          </a:xfrm>
          <a:prstGeom prst="rect">
            <a:avLst/>
          </a:prstGeom>
          <a:ln>
            <a:solidFill>
              <a:srgbClr val="000000"/>
            </a:solidFill>
          </a:ln>
        </p:spPr>
      </p:pic>
      <p:sp>
        <p:nvSpPr>
          <p:cNvPr id="15362" name="Rectangle 6"/>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7</a:t>
            </a:r>
          </a:p>
        </p:txBody>
      </p:sp>
      <p:pic>
        <p:nvPicPr>
          <p:cNvPr id="15363"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1"/>
          <p:cNvSpPr>
            <a:spLocks noGrp="1" noChangeArrowheads="1"/>
          </p:cNvSpPr>
          <p:nvPr>
            <p:ph type="title" idx="4294967295"/>
          </p:nvPr>
        </p:nvSpPr>
        <p:spPr>
          <a:xfrm>
            <a:off x="76200" y="152400"/>
            <a:ext cx="7772400" cy="457200"/>
          </a:xfrm>
        </p:spPr>
        <p:txBody>
          <a:bodyPr/>
          <a:lstStyle/>
          <a:p>
            <a:pPr algn="l" eaLnBrk="1" hangingPunct="1"/>
            <a:r>
              <a:rPr lang="en-US" altLang="ja-JP" sz="240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なぜ，税を納めなければならないのだろう？③</a:t>
            </a:r>
            <a:endParaRPr lang="ja-JP" altLang="en-US" sz="480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5365" name="Rectangle 5"/>
          <p:cNvSpPr>
            <a:spLocks noChangeArrowheads="1"/>
          </p:cNvSpPr>
          <p:nvPr/>
        </p:nvSpPr>
        <p:spPr bwMode="auto">
          <a:xfrm>
            <a:off x="177800" y="1066800"/>
            <a:ext cx="17510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「税」についての民主主義の基本原則を理解させる。</a:t>
            </a:r>
          </a:p>
          <a:p>
            <a:pPr eaLnBrk="1" hangingPunct="1">
              <a:lnSpc>
                <a:spcPct val="110000"/>
              </a:lnSpc>
              <a:spcBef>
                <a:spcPct val="0"/>
              </a:spcBef>
              <a:buFontTx/>
              <a:buNone/>
            </a:pPr>
            <a:endParaRPr lang="ja-JP" altLang="en-US" sz="1000">
              <a:solidFill>
                <a:schemeClr val="folHlink"/>
              </a:solidFill>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chemeClr val="folHlink"/>
                </a:solidFill>
                <a:latin typeface="HG創英角ｺﾞｼｯｸUB" panose="020B0909000000000000" pitchFamily="49" charset="-128"/>
                <a:ea typeface="HG創英角ｺﾞｼｯｸUB" panose="020B0909000000000000" pitchFamily="49" charset="-128"/>
              </a:rPr>
              <a:t>■学習内容</a:t>
            </a:r>
            <a:endParaRPr lang="ja-JP" altLang="en-US" sz="1000">
              <a:latin typeface="HG創英角ｺﾞｼｯｸUB" panose="020B0909000000000000" pitchFamily="49" charset="-128"/>
              <a:ea typeface="HG創英角ｺﾞｼｯｸUB" panose="020B0909000000000000" pitchFamily="49" charset="-128"/>
            </a:endParaRPr>
          </a:p>
        </p:txBody>
      </p:sp>
      <p:sp>
        <p:nvSpPr>
          <p:cNvPr id="15366" name="Rectangle 12"/>
          <p:cNvSpPr>
            <a:spLocks noChangeArrowheads="1"/>
          </p:cNvSpPr>
          <p:nvPr/>
        </p:nvSpPr>
        <p:spPr bwMode="auto">
          <a:xfrm>
            <a:off x="2044700" y="48879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4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租税法律主義</a:t>
            </a:r>
          </a:p>
          <a:p>
            <a:pPr eaLnBrk="1" hangingPunct="1">
              <a:lnSpc>
                <a:spcPct val="14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「あらたに租税を課し，又は現行の租税を変更するには，法律又は法律の定める条件によることを必要とする。」（憲法第</a:t>
            </a:r>
            <a:r>
              <a:rPr lang="en-US" altLang="ja-JP" sz="900">
                <a:latin typeface="HG創英角ｺﾞｼｯｸUB" panose="020B0909000000000000" pitchFamily="49" charset="-128"/>
                <a:ea typeface="HG創英角ｺﾞｼｯｸUB" panose="020B0909000000000000" pitchFamily="49" charset="-128"/>
              </a:rPr>
              <a:t>84</a:t>
            </a:r>
            <a:r>
              <a:rPr lang="ja-JP" altLang="en-US" sz="900">
                <a:latin typeface="HG創英角ｺﾞｼｯｸUB" panose="020B0909000000000000" pitchFamily="49" charset="-128"/>
                <a:ea typeface="HG創英角ｺﾞｼｯｸUB" panose="020B0909000000000000" pitchFamily="49" charset="-128"/>
              </a:rPr>
              <a:t>条）</a:t>
            </a:r>
            <a:endParaRPr lang="ja-JP" altLang="ja-JP" sz="900">
              <a:latin typeface="HG創英角ｺﾞｼｯｸUB" panose="020B0909000000000000" pitchFamily="49" charset="-128"/>
              <a:ea typeface="HG創英角ｺﾞｼｯｸUB" panose="020B0909000000000000" pitchFamily="49" charset="-128"/>
            </a:endParaRPr>
          </a:p>
          <a:p>
            <a:pPr eaLnBrk="1" hangingPunct="1">
              <a:lnSpc>
                <a:spcPct val="14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⇒法律によらなければ，国家は租税を賦課徴収できず，一方国民は租税を負担することはないという原則</a:t>
            </a:r>
          </a:p>
        </p:txBody>
      </p:sp>
      <p:sp>
        <p:nvSpPr>
          <p:cNvPr id="15367" name="AutoShape 31"/>
          <p:cNvSpPr>
            <a:spLocks noChangeArrowheads="1"/>
          </p:cNvSpPr>
          <p:nvPr/>
        </p:nvSpPr>
        <p:spPr bwMode="auto">
          <a:xfrm>
            <a:off x="155575" y="990600"/>
            <a:ext cx="1824038" cy="3709988"/>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5368" name="Rectangle 35"/>
          <p:cNvSpPr>
            <a:spLocks noChangeArrowheads="1"/>
          </p:cNvSpPr>
          <p:nvPr/>
        </p:nvSpPr>
        <p:spPr bwMode="auto">
          <a:xfrm>
            <a:off x="166688" y="1916113"/>
            <a:ext cx="1800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80975" indent="-18097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AutoNum type="circleNumDbPlain"/>
            </a:pPr>
            <a:r>
              <a:rPr lang="ja-JP" altLang="en-US" sz="1000">
                <a:latin typeface="HG創英角ｺﾞｼｯｸUB" panose="020B0909000000000000" pitchFamily="49" charset="-128"/>
                <a:ea typeface="HG創英角ｺﾞｼｯｸUB" panose="020B0909000000000000" pitchFamily="49" charset="-128"/>
              </a:rPr>
              <a:t>法律に基づいて課税された税を国民が負担する。</a:t>
            </a:r>
          </a:p>
          <a:p>
            <a:pPr eaLnBrk="1" hangingPunct="1">
              <a:lnSpc>
                <a:spcPct val="110000"/>
              </a:lnSpc>
              <a:spcBef>
                <a:spcPct val="0"/>
              </a:spcBef>
              <a:buFontTx/>
              <a:buAutoNum type="circleNumDbPlain"/>
            </a:pPr>
            <a:r>
              <a:rPr lang="ja-JP" altLang="en-US" sz="1000">
                <a:latin typeface="HG創英角ｺﾞｼｯｸUB" panose="020B0909000000000000" pitchFamily="49" charset="-128"/>
                <a:ea typeface="HG創英角ｺﾞｼｯｸUB" panose="020B0909000000000000" pitchFamily="49" charset="-128"/>
              </a:rPr>
              <a:t>国の支出の在り方（どういう公共サービスを提供するのか）を決める。</a:t>
            </a:r>
          </a:p>
          <a:p>
            <a:pPr eaLnBrk="1" hangingPunct="1">
              <a:lnSpc>
                <a:spcPct val="110000"/>
              </a:lnSpc>
              <a:spcBef>
                <a:spcPct val="0"/>
              </a:spcBef>
              <a:buFontTx/>
              <a:buNone/>
            </a:pPr>
            <a:endParaRPr lang="en-US" altLang="ja-JP" sz="1000">
              <a:latin typeface="HG創英角ｺﾞｼｯｸUB" panose="020B0909000000000000" pitchFamily="49" charset="-128"/>
              <a:ea typeface="HG創英角ｺﾞｼｯｸUB" panose="020B0909000000000000" pitchFamily="49" charset="-128"/>
            </a:endParaRPr>
          </a:p>
        </p:txBody>
      </p:sp>
      <p:sp>
        <p:nvSpPr>
          <p:cNvPr id="15369" name="Rectangle 39"/>
          <p:cNvSpPr>
            <a:spLocks noChangeArrowheads="1"/>
          </p:cNvSpPr>
          <p:nvPr/>
        </p:nvSpPr>
        <p:spPr bwMode="auto">
          <a:xfrm>
            <a:off x="141288" y="2889250"/>
            <a:ext cx="1841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①</a:t>
            </a:r>
            <a:r>
              <a:rPr lang="en-US" altLang="ja-JP" sz="1000">
                <a:latin typeface="HG創英角ｺﾞｼｯｸUB" panose="020B0909000000000000" pitchFamily="49" charset="-128"/>
                <a:ea typeface="HG創英角ｺﾞｼｯｸUB" panose="020B0909000000000000" pitchFamily="49" charset="-128"/>
              </a:rPr>
              <a:t>税に関する法律，</a:t>
            </a:r>
            <a:r>
              <a:rPr lang="ja-JP" altLang="en-US" sz="1000">
                <a:latin typeface="HG創英角ｺﾞｼｯｸUB" panose="020B0909000000000000" pitchFamily="49" charset="-128"/>
                <a:ea typeface="HG創英角ｺﾞｼｯｸUB" panose="020B0909000000000000" pitchFamily="49" charset="-128"/>
              </a:rPr>
              <a:t>②</a:t>
            </a:r>
            <a:r>
              <a:rPr lang="en-US" altLang="ja-JP" sz="1000">
                <a:latin typeface="HG創英角ｺﾞｼｯｸUB" panose="020B0909000000000000" pitchFamily="49" charset="-128"/>
                <a:ea typeface="HG創英角ｺﾞｼｯｸUB" panose="020B0909000000000000" pitchFamily="49" charset="-128"/>
              </a:rPr>
              <a:t>税の使い</a:t>
            </a:r>
            <a:r>
              <a:rPr lang="ja-JP" altLang="en-US" sz="1000">
                <a:latin typeface="HG創英角ｺﾞｼｯｸUB" panose="020B0909000000000000" pitchFamily="49" charset="-128"/>
                <a:ea typeface="HG創英角ｺﾞｼｯｸUB" panose="020B0909000000000000" pitchFamily="49" charset="-128"/>
              </a:rPr>
              <a:t>道</a:t>
            </a:r>
            <a:r>
              <a:rPr lang="en-US" altLang="ja-JP" sz="1000">
                <a:latin typeface="HG創英角ｺﾞｼｯｸUB" panose="020B0909000000000000" pitchFamily="49" charset="-128"/>
                <a:ea typeface="HG創英角ｺﾞｼｯｸUB" panose="020B0909000000000000" pitchFamily="49" charset="-128"/>
              </a:rPr>
              <a:t>（予算）は国会・地方議会で，国民の代表である議員によって決定される。その議員を選ぶのは，</a:t>
            </a:r>
            <a:r>
              <a:rPr lang="ja-JP" altLang="en-US" sz="1000">
                <a:latin typeface="HG創英角ｺﾞｼｯｸUB" panose="020B0909000000000000" pitchFamily="49" charset="-128"/>
                <a:ea typeface="HG創英角ｺﾞｼｯｸUB" panose="020B0909000000000000" pitchFamily="49" charset="-128"/>
              </a:rPr>
              <a:t>③</a:t>
            </a:r>
            <a:r>
              <a:rPr lang="en-US" altLang="ja-JP" sz="1000">
                <a:latin typeface="HG創英角ｺﾞｼｯｸUB" panose="020B0909000000000000" pitchFamily="49" charset="-128"/>
                <a:ea typeface="HG創英角ｺﾞｼｯｸUB" panose="020B0909000000000000" pitchFamily="49" charset="-128"/>
              </a:rPr>
              <a:t>18</a:t>
            </a:r>
            <a:r>
              <a:rPr lang="ja-JP" altLang="en-US" sz="1000">
                <a:latin typeface="HG創英角ｺﾞｼｯｸUB" panose="020B0909000000000000" pitchFamily="49" charset="-128"/>
                <a:ea typeface="HG創英角ｺﾞｼｯｸUB" panose="020B0909000000000000" pitchFamily="49" charset="-128"/>
              </a:rPr>
              <a:t>歳以上の有権者による選挙。</a:t>
            </a:r>
            <a:endParaRPr lang="ja-JP" altLang="ja-JP" sz="1000">
              <a:latin typeface="HG創英角ｺﾞｼｯｸUB" panose="020B0909000000000000" pitchFamily="49" charset="-128"/>
              <a:ea typeface="HG創英角ｺﾞｼｯｸUB" panose="020B0909000000000000" pitchFamily="49" charset="-128"/>
            </a:endParaRPr>
          </a:p>
          <a:p>
            <a:pPr algn="just"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algn="just"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これらが，「税」についての民主主義の基本原則。</a:t>
            </a:r>
          </a:p>
        </p:txBody>
      </p:sp>
      <p:sp>
        <p:nvSpPr>
          <p:cNvPr id="15370"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5371"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a:spAutoFit/>
      </a:bodyPr>
      <a:lstStyle>
        <a:defPPr>
          <a:defRPr sz="1000">
            <a:solidFill>
              <a:schemeClr val="folHlink"/>
            </a:solidFill>
            <a:latin typeface="HG創英角ｺﾞｼｯｸUB" pitchFamily="49" charset="-128"/>
            <a:ea typeface="HG創英角ｺﾞｼｯｸUB" pitchFamily="49" charset="-128"/>
          </a:defRPr>
        </a:defPPr>
      </a:lstStyle>
    </a:spDef>
    <a:ln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1463</Words>
  <Application>Microsoft Office PowerPoint</Application>
  <PresentationFormat>画面に合わせる (4:3)</PresentationFormat>
  <Paragraphs>335</Paragraphs>
  <Slides>20</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HGPｺﾞｼｯｸM</vt:lpstr>
      <vt:lpstr>HG創英角ｺﾞｼｯｸUB</vt:lpstr>
      <vt:lpstr>ＭＳ Ｐゴシック</vt:lpstr>
      <vt:lpstr>ＭＳ ゴシック</vt:lpstr>
      <vt:lpstr>Osaka</vt:lpstr>
      <vt:lpstr>Times</vt:lpstr>
      <vt:lpstr>Wingdings</vt:lpstr>
      <vt:lpstr>新しいプレゼンテーション</vt:lpstr>
      <vt:lpstr>PowerPoint プレゼンテーション</vt:lpstr>
      <vt:lpstr>授業構成案</vt:lpstr>
      <vt:lpstr>1.わたしたちと税のかかわりについて考えてみよう①</vt:lpstr>
      <vt:lpstr>1.わたしたちと税のかかわりについて考えてみよう②</vt:lpstr>
      <vt:lpstr>1.わたしたちと税のかかわりについて考えてみよう③</vt:lpstr>
      <vt:lpstr>2.なぜ，税を納めなければならないのだろう？①-1</vt:lpstr>
      <vt:lpstr>2.なぜ，税を納めなければならないのだろう？①-2</vt:lpstr>
      <vt:lpstr>2.なぜ，税を納めなければならないのだろう？②</vt:lpstr>
      <vt:lpstr>2.なぜ，税を納めなければならないのだろう？③</vt:lpstr>
      <vt:lpstr>3.今までの議論をまとめてみよう</vt:lpstr>
      <vt:lpstr>4.国の財政をみてみよう①</vt:lpstr>
      <vt:lpstr>4.国の財政をみてみよう②</vt:lpstr>
      <vt:lpstr>4.国の財政をみてみよう③</vt:lpstr>
      <vt:lpstr>PowerPoint プレゼンテーション</vt:lpstr>
      <vt:lpstr>PowerPoint プレゼンテーション</vt:lpstr>
      <vt:lpstr>PowerPoint プレゼンテーション</vt:lpstr>
      <vt:lpstr>PowerPoint プレゼンテーション</vt:lpstr>
      <vt:lpstr>7.おわりに</vt:lpstr>
      <vt:lpstr>　地方の財政①歳入</vt:lpstr>
      <vt:lpstr>　地方の財政②歳出</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2017-06-15T05:25:00Z</dcterms:created>
  <dcterms:modified xsi:type="dcterms:W3CDTF">2020-07-02T00:15:11Z</dcterms:modified>
  <cp:category/>
</cp:coreProperties>
</file>