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handoutMasterIdLst>
    <p:handoutMasterId r:id="rId20"/>
  </p:handoutMasterIdLst>
  <p:sldIdLst>
    <p:sldId id="256" r:id="rId2"/>
    <p:sldId id="262" r:id="rId3"/>
    <p:sldId id="263" r:id="rId4"/>
    <p:sldId id="264" r:id="rId5"/>
    <p:sldId id="265" r:id="rId6"/>
    <p:sldId id="266" r:id="rId7"/>
    <p:sldId id="258" r:id="rId8"/>
    <p:sldId id="261" r:id="rId9"/>
    <p:sldId id="257" r:id="rId10"/>
    <p:sldId id="260" r:id="rId11"/>
    <p:sldId id="259" r:id="rId12"/>
    <p:sldId id="267" r:id="rId13"/>
    <p:sldId id="268" r:id="rId14"/>
    <p:sldId id="269" r:id="rId15"/>
    <p:sldId id="271" r:id="rId16"/>
    <p:sldId id="273" r:id="rId17"/>
    <p:sldId id="274" r:id="rId18"/>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77385" autoAdjust="0"/>
  </p:normalViewPr>
  <p:slideViewPr>
    <p:cSldViewPr snapToGrid="0">
      <p:cViewPr varScale="1">
        <p:scale>
          <a:sx n="58" d="100"/>
          <a:sy n="58" d="100"/>
        </p:scale>
        <p:origin x="1176" y="78"/>
      </p:cViewPr>
      <p:guideLst>
        <p:guide orient="horz" pos="2160"/>
        <p:guide pos="3840"/>
      </p:guideLst>
    </p:cSldViewPr>
  </p:slideViewPr>
  <p:outlineViewPr>
    <p:cViewPr>
      <p:scale>
        <a:sx n="33" d="100"/>
        <a:sy n="33" d="100"/>
      </p:scale>
      <p:origin x="0" y="-522"/>
    </p:cViewPr>
  </p:outlineViewPr>
  <p:notesTextViewPr>
    <p:cViewPr>
      <p:scale>
        <a:sx n="125" d="100"/>
        <a:sy n="125" d="100"/>
      </p:scale>
      <p:origin x="0" y="0"/>
    </p:cViewPr>
  </p:notesTextViewPr>
  <p:sorterViewPr>
    <p:cViewPr>
      <p:scale>
        <a:sx n="100" d="100"/>
        <a:sy n="100" d="100"/>
      </p:scale>
      <p:origin x="0" y="-3720"/>
    </p:cViewPr>
  </p:sorterViewPr>
  <p:notesViewPr>
    <p:cSldViewPr snapToGrid="0">
      <p:cViewPr varScale="1">
        <p:scale>
          <a:sx n="53" d="100"/>
          <a:sy n="53" d="100"/>
        </p:scale>
        <p:origin x="2934" y="9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6247" cy="498328"/>
          </a:xfrm>
          <a:prstGeom prst="rect">
            <a:avLst/>
          </a:prstGeom>
        </p:spPr>
        <p:txBody>
          <a:bodyPr vert="horz" lIns="92091" tIns="46048" rIns="92091" bIns="4604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827" y="2"/>
            <a:ext cx="2946246" cy="498328"/>
          </a:xfrm>
          <a:prstGeom prst="rect">
            <a:avLst/>
          </a:prstGeom>
        </p:spPr>
        <p:txBody>
          <a:bodyPr vert="horz" lIns="92091" tIns="46048" rIns="92091" bIns="46048" rtlCol="0"/>
          <a:lstStyle>
            <a:lvl1pPr algn="r">
              <a:defRPr sz="1200"/>
            </a:lvl1pPr>
          </a:lstStyle>
          <a:p>
            <a:fld id="{4EB96062-33D2-491E-BCD5-97A79EC82702}" type="datetimeFigureOut">
              <a:rPr kumimoji="1" lang="ja-JP" altLang="en-US" smtClean="0"/>
              <a:t>2020/8/17</a:t>
            </a:fld>
            <a:endParaRPr kumimoji="1" lang="ja-JP" altLang="en-US"/>
          </a:p>
        </p:txBody>
      </p:sp>
      <p:sp>
        <p:nvSpPr>
          <p:cNvPr id="4" name="フッター プレースホルダー 3"/>
          <p:cNvSpPr>
            <a:spLocks noGrp="1"/>
          </p:cNvSpPr>
          <p:nvPr>
            <p:ph type="ftr" sz="quarter" idx="2"/>
          </p:nvPr>
        </p:nvSpPr>
        <p:spPr>
          <a:xfrm>
            <a:off x="2" y="9428310"/>
            <a:ext cx="2946247" cy="498328"/>
          </a:xfrm>
          <a:prstGeom prst="rect">
            <a:avLst/>
          </a:prstGeom>
        </p:spPr>
        <p:txBody>
          <a:bodyPr vert="horz" lIns="92091" tIns="46048" rIns="92091" bIns="4604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27" y="9428310"/>
            <a:ext cx="2946246" cy="498328"/>
          </a:xfrm>
          <a:prstGeom prst="rect">
            <a:avLst/>
          </a:prstGeom>
        </p:spPr>
        <p:txBody>
          <a:bodyPr vert="horz" lIns="92091" tIns="46048" rIns="92091" bIns="46048" rtlCol="0" anchor="b"/>
          <a:lstStyle>
            <a:lvl1pPr algn="r">
              <a:defRPr sz="1200"/>
            </a:lvl1pPr>
          </a:lstStyle>
          <a:p>
            <a:fld id="{4326A556-6434-4082-A8C5-AF0FB890A92D}" type="slidenum">
              <a:rPr kumimoji="1" lang="ja-JP" altLang="en-US" smtClean="0"/>
              <a:t>‹#›</a:t>
            </a:fld>
            <a:endParaRPr kumimoji="1" lang="ja-JP" altLang="en-US"/>
          </a:p>
        </p:txBody>
      </p:sp>
    </p:spTree>
    <p:extLst>
      <p:ext uri="{BB962C8B-B14F-4D97-AF65-F5344CB8AC3E}">
        <p14:creationId xmlns:p14="http://schemas.microsoft.com/office/powerpoint/2010/main" val="244775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2"/>
            <a:ext cx="2945660" cy="496331"/>
          </a:xfrm>
          <a:prstGeom prst="rect">
            <a:avLst/>
          </a:prstGeom>
        </p:spPr>
        <p:txBody>
          <a:bodyPr vert="horz" lIns="91411" tIns="45705" rIns="91411" bIns="45705"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5" y="2"/>
            <a:ext cx="2945660" cy="496331"/>
          </a:xfrm>
          <a:prstGeom prst="rect">
            <a:avLst/>
          </a:prstGeom>
        </p:spPr>
        <p:txBody>
          <a:bodyPr vert="horz" lIns="91411" tIns="45705" rIns="91411" bIns="45705" rtlCol="0"/>
          <a:lstStyle>
            <a:lvl1pPr algn="r">
              <a:defRPr sz="1200"/>
            </a:lvl1pPr>
          </a:lstStyle>
          <a:p>
            <a:fld id="{583E8343-5102-4225-BEAC-E2698D9D47D2}" type="datetimeFigureOut">
              <a:rPr kumimoji="1" lang="ja-JP" altLang="en-US" smtClean="0"/>
              <a:pPr/>
              <a:t>2020/8/17</a:t>
            </a:fld>
            <a:endParaRPr kumimoji="1" lang="ja-JP" altLang="en-US"/>
          </a:p>
        </p:txBody>
      </p:sp>
      <p:sp>
        <p:nvSpPr>
          <p:cNvPr id="4" name="スライド イメージ プレースホル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11" tIns="45705" rIns="91411" bIns="45705" rtlCol="0" anchor="ctr"/>
          <a:lstStyle/>
          <a:p>
            <a:endParaRPr lang="ja-JP" altLang="en-US"/>
          </a:p>
        </p:txBody>
      </p:sp>
      <p:sp>
        <p:nvSpPr>
          <p:cNvPr id="5" name="ノート プレースホルダ 4"/>
          <p:cNvSpPr>
            <a:spLocks noGrp="1"/>
          </p:cNvSpPr>
          <p:nvPr>
            <p:ph type="body" sz="quarter" idx="3"/>
          </p:nvPr>
        </p:nvSpPr>
        <p:spPr>
          <a:xfrm>
            <a:off x="679768" y="4715156"/>
            <a:ext cx="5438140" cy="4466987"/>
          </a:xfrm>
          <a:prstGeom prst="rect">
            <a:avLst/>
          </a:prstGeom>
        </p:spPr>
        <p:txBody>
          <a:bodyPr vert="horz" lIns="91411" tIns="45705" rIns="91411" bIns="45705"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 y="9428585"/>
            <a:ext cx="2945660" cy="496331"/>
          </a:xfrm>
          <a:prstGeom prst="rect">
            <a:avLst/>
          </a:prstGeom>
        </p:spPr>
        <p:txBody>
          <a:bodyPr vert="horz" lIns="91411" tIns="45705" rIns="91411" bIns="4570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5" y="9428585"/>
            <a:ext cx="2945660" cy="496331"/>
          </a:xfrm>
          <a:prstGeom prst="rect">
            <a:avLst/>
          </a:prstGeom>
        </p:spPr>
        <p:txBody>
          <a:bodyPr vert="horz" lIns="91411" tIns="45705" rIns="91411" bIns="45705" rtlCol="0" anchor="b"/>
          <a:lstStyle>
            <a:lvl1pPr algn="r">
              <a:defRPr sz="1200"/>
            </a:lvl1pPr>
          </a:lstStyle>
          <a:p>
            <a:fld id="{F775E6B9-BF2B-4DF0-843F-57F35E42123F}" type="slidenum">
              <a:rPr kumimoji="1" lang="ja-JP" altLang="en-US" smtClean="0"/>
              <a:pPr/>
              <a:t>‹#›</a:t>
            </a:fld>
            <a:endParaRPr kumimoji="1" lang="ja-JP" altLang="en-US"/>
          </a:p>
        </p:txBody>
      </p:sp>
    </p:spTree>
    <p:extLst>
      <p:ext uri="{BB962C8B-B14F-4D97-AF65-F5344CB8AC3E}">
        <p14:creationId xmlns:p14="http://schemas.microsoft.com/office/powerpoint/2010/main" val="8838495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a:xfrm>
            <a:off x="679768" y="4650796"/>
            <a:ext cx="5438140" cy="5025954"/>
          </a:xfrm>
        </p:spPr>
        <p:txBody>
          <a:bodyPr>
            <a:normAutofit/>
          </a:bodyPr>
          <a:lstStyle/>
          <a:p>
            <a:r>
              <a:rPr lang="en-US" altLang="ja-JP" dirty="0"/>
              <a:t>【</a:t>
            </a:r>
            <a:r>
              <a:rPr lang="ja-JP" altLang="en-US" dirty="0"/>
              <a:t>租税教室のねらい</a:t>
            </a:r>
            <a:r>
              <a:rPr lang="en-US" altLang="ja-JP" dirty="0"/>
              <a:t>】</a:t>
            </a:r>
          </a:p>
          <a:p>
            <a:r>
              <a:rPr lang="ja-JP" altLang="en-US" dirty="0"/>
              <a:t>　「税の種類や活用方法を学び、また、税金のないくらしが幸せかどうかを考えることで、税の大切さを理解する。」</a:t>
            </a:r>
            <a:endParaRPr lang="en-US" altLang="ja-JP" dirty="0"/>
          </a:p>
          <a:p>
            <a:endParaRPr lang="en-US" altLang="ja-JP" dirty="0"/>
          </a:p>
          <a:p>
            <a:r>
              <a:rPr lang="en-US" altLang="ja-JP" dirty="0"/>
              <a:t>【</a:t>
            </a:r>
            <a:r>
              <a:rPr lang="ja-JP" altLang="en-US" dirty="0"/>
              <a:t>自己紹介</a:t>
            </a:r>
            <a:r>
              <a:rPr lang="en-US" altLang="ja-JP" dirty="0"/>
              <a:t>】</a:t>
            </a:r>
          </a:p>
          <a:p>
            <a:r>
              <a:rPr lang="ja-JP" altLang="en-US" dirty="0"/>
              <a:t>　・所属する組織（団体）名、仕事（活動）内容</a:t>
            </a:r>
            <a:endParaRPr lang="en-US" altLang="ja-JP" dirty="0"/>
          </a:p>
          <a:p>
            <a:r>
              <a:rPr lang="ja-JP" altLang="en-US" dirty="0"/>
              <a:t>　・その他（自分の出身小学校・小学生時代の話など）</a:t>
            </a:r>
            <a:endParaRPr lang="en-US" altLang="ja-JP" dirty="0"/>
          </a:p>
          <a:p>
            <a:endParaRPr lang="en-US" altLang="ja-JP" dirty="0"/>
          </a:p>
          <a:p>
            <a:r>
              <a:rPr lang="en-US" altLang="ja-JP" dirty="0"/>
              <a:t>【</a:t>
            </a:r>
            <a:r>
              <a:rPr lang="ja-JP" altLang="en-US" dirty="0"/>
              <a:t>その他</a:t>
            </a:r>
            <a:r>
              <a:rPr lang="en-US" altLang="ja-JP" dirty="0"/>
              <a:t>】</a:t>
            </a:r>
          </a:p>
          <a:p>
            <a:r>
              <a:rPr lang="ja-JP" altLang="en-US" dirty="0"/>
              <a:t>○　立ち位置</a:t>
            </a:r>
            <a:endParaRPr lang="en-US" altLang="ja-JP" dirty="0"/>
          </a:p>
          <a:p>
            <a:r>
              <a:rPr lang="ja-JP" altLang="en-US" dirty="0"/>
              <a:t>　　児童と向かいあって立つ。ついつい、スクリーンを見ながらの授業と　</a:t>
            </a:r>
            <a:endParaRPr lang="en-US" altLang="ja-JP" dirty="0"/>
          </a:p>
          <a:p>
            <a:r>
              <a:rPr lang="ja-JP" altLang="en-US" dirty="0"/>
              <a:t>　なり、児童に対して半身の姿勢となってしまうため、教壇にパソコンを　　</a:t>
            </a:r>
            <a:endParaRPr lang="en-US" altLang="ja-JP" dirty="0"/>
          </a:p>
          <a:p>
            <a:r>
              <a:rPr lang="ja-JP" altLang="en-US" dirty="0"/>
              <a:t>　置き、そのモニターを見るよう意識する。</a:t>
            </a:r>
            <a:endParaRPr lang="en-US" altLang="ja-JP" dirty="0"/>
          </a:p>
          <a:p>
            <a:endParaRPr lang="en-US" altLang="ja-JP" dirty="0"/>
          </a:p>
          <a:p>
            <a:r>
              <a:rPr lang="ja-JP" altLang="en-US" dirty="0"/>
              <a:t>○　時間</a:t>
            </a:r>
            <a:endParaRPr lang="en-US" altLang="ja-JP" dirty="0"/>
          </a:p>
          <a:p>
            <a:r>
              <a:rPr lang="ja-JP" altLang="en-US" dirty="0"/>
              <a:t>　　講師と学校で事前に打ち合わせをし、タイムテーブルを共有する。　　　</a:t>
            </a:r>
            <a:endParaRPr lang="en-US" altLang="ja-JP" dirty="0"/>
          </a:p>
          <a:p>
            <a:r>
              <a:rPr lang="ja-JP" altLang="en-US" dirty="0"/>
              <a:t>　　児童の考える時間を確保するため、</a:t>
            </a:r>
            <a:r>
              <a:rPr lang="en-US" altLang="ja-JP" dirty="0"/>
              <a:t>50</a:t>
            </a:r>
            <a:r>
              <a:rPr lang="ja-JP" altLang="en-US" dirty="0"/>
              <a:t>分授業にするのも一案。　　</a:t>
            </a:r>
            <a:endParaRPr lang="en-US" altLang="ja-JP" dirty="0"/>
          </a:p>
          <a:p>
            <a:endParaRPr lang="en-US" altLang="ja-JP" dirty="0"/>
          </a:p>
          <a:p>
            <a:r>
              <a:rPr lang="ja-JP" altLang="en-US" dirty="0"/>
              <a:t>○　自分の癖を知る</a:t>
            </a:r>
            <a:endParaRPr lang="en-US" altLang="ja-JP" dirty="0"/>
          </a:p>
          <a:p>
            <a:r>
              <a:rPr lang="ja-JP" altLang="en-US" dirty="0"/>
              <a:t>　　授業風景を撮影、あるいは他人に見て、指摘してもらうことで自身の　</a:t>
            </a:r>
            <a:endParaRPr lang="en-US" altLang="ja-JP" dirty="0"/>
          </a:p>
          <a:p>
            <a:r>
              <a:rPr lang="ja-JP" altLang="en-US" dirty="0"/>
              <a:t>　癖を直す</a:t>
            </a:r>
            <a:r>
              <a:rPr lang="ja-JP" altLang="en-US" dirty="0" smtClean="0"/>
              <a:t>。</a:t>
            </a:r>
            <a:endParaRPr lang="en-US" altLang="ja-JP" dirty="0" smtClean="0"/>
          </a:p>
          <a:p>
            <a:endParaRPr lang="en-US" altLang="ja-JP" dirty="0" smtClean="0"/>
          </a:p>
          <a:p>
            <a:r>
              <a:rPr lang="en-US" altLang="ja-JP" dirty="0">
                <a:latin typeface="+mn-ea"/>
              </a:rPr>
              <a:t>【</a:t>
            </a:r>
            <a:r>
              <a:rPr lang="ja-JP" altLang="en-US" dirty="0">
                <a:latin typeface="+mn-ea"/>
              </a:rPr>
              <a:t>★マークでクリックする</a:t>
            </a:r>
            <a:r>
              <a:rPr lang="en-US" altLang="ja-JP" dirty="0" smtClean="0">
                <a:latin typeface="+mn-ea"/>
              </a:rPr>
              <a:t>】</a:t>
            </a:r>
            <a:endParaRPr lang="en-US" altLang="ja-JP" dirty="0">
              <a:latin typeface="+mn-ea"/>
            </a:endParaRPr>
          </a:p>
          <a:p>
            <a:pPr>
              <a:spcBef>
                <a:spcPts val="601"/>
              </a:spcBef>
            </a:pPr>
            <a:r>
              <a:rPr lang="ja-JP" altLang="en-US" dirty="0">
                <a:latin typeface="+mn-ea"/>
              </a:rPr>
              <a:t>　　</a:t>
            </a:r>
            <a:r>
              <a:rPr lang="ja-JP" altLang="ja-JP" dirty="0">
                <a:latin typeface="+mn-ea"/>
              </a:rPr>
              <a:t>今日は租税教室ということで、</a:t>
            </a:r>
            <a:r>
              <a:rPr lang="ja-JP" altLang="en-US" dirty="0">
                <a:latin typeface="+mn-ea"/>
              </a:rPr>
              <a:t>皆さん</a:t>
            </a:r>
            <a:r>
              <a:rPr lang="ja-JP" altLang="ja-JP" dirty="0">
                <a:latin typeface="+mn-ea"/>
              </a:rPr>
              <a:t>と一緒に税金の役割や使い</a:t>
            </a:r>
            <a:r>
              <a:rPr lang="ja-JP" altLang="en-US" dirty="0">
                <a:latin typeface="+mn-ea"/>
              </a:rPr>
              <a:t>道</a:t>
            </a:r>
            <a:r>
              <a:rPr lang="ja-JP" altLang="ja-JP" dirty="0">
                <a:latin typeface="+mn-ea"/>
              </a:rPr>
              <a:t>について考えていきたいと思います。</a:t>
            </a:r>
            <a:endParaRPr lang="ja-JP" altLang="en-US" dirty="0">
              <a:latin typeface="+mn-ea"/>
            </a:endParaRPr>
          </a:p>
          <a:p>
            <a:pPr>
              <a:spcBef>
                <a:spcPts val="601"/>
              </a:spcBef>
            </a:pPr>
            <a:r>
              <a:rPr lang="ja-JP" altLang="en-US" dirty="0">
                <a:latin typeface="+mn-ea"/>
              </a:rPr>
              <a:t>　どうぞ、</a:t>
            </a:r>
            <a:r>
              <a:rPr lang="ja-JP" altLang="ja-JP" dirty="0">
                <a:latin typeface="+mn-ea"/>
              </a:rPr>
              <a:t>よろしくお願いします。</a:t>
            </a:r>
            <a:r>
              <a:rPr lang="ja-JP" altLang="en-US" dirty="0">
                <a:latin typeface="+mn-ea"/>
              </a:rPr>
              <a:t>　★</a:t>
            </a:r>
            <a:endParaRPr lang="en-US" altLang="ja-JP" dirty="0">
              <a:latin typeface="+mn-ea"/>
            </a:endParaRPr>
          </a:p>
          <a:p>
            <a:endParaRPr lang="ja-JP" altLang="en-US" sz="13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a:t>
            </a:fld>
            <a:endParaRPr kumimoji="1" lang="ja-JP" altLang="en-US"/>
          </a:p>
        </p:txBody>
      </p:sp>
    </p:spTree>
    <p:extLst>
      <p:ext uri="{BB962C8B-B14F-4D97-AF65-F5344CB8AC3E}">
        <p14:creationId xmlns:p14="http://schemas.microsoft.com/office/powerpoint/2010/main" val="1883861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t>
            </a:r>
            <a:r>
              <a:rPr lang="ja-JP" altLang="en-US" dirty="0"/>
              <a:t>　参考</a:t>
            </a:r>
            <a:endParaRPr lang="en-US" altLang="ja-JP" dirty="0"/>
          </a:p>
          <a:p>
            <a:r>
              <a:rPr lang="ja-JP" altLang="en-US" dirty="0"/>
              <a:t>　　　「</a:t>
            </a:r>
            <a:r>
              <a:rPr lang="en-US" altLang="ja-JP" dirty="0"/>
              <a:t>×</a:t>
            </a:r>
            <a:r>
              <a:rPr lang="ja-JP" altLang="en-US" dirty="0"/>
              <a:t>」・・</a:t>
            </a:r>
            <a:r>
              <a:rPr lang="ja-JP" altLang="en-US" dirty="0" smtClean="0"/>
              <a:t>・⑤、⑦、⑪、⑫、⑭、⑰、⑱、 </a:t>
            </a:r>
            <a:r>
              <a:rPr lang="en-US" altLang="ja-JP" sz="1100" dirty="0">
                <a:latin typeface="+mn-ea"/>
              </a:rPr>
              <a:t>21</a:t>
            </a:r>
          </a:p>
          <a:p>
            <a:endParaRPr kumimoji="1" lang="ja-JP" altLang="en-US"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10</a:t>
            </a:fld>
            <a:endParaRPr kumimoji="1" lang="ja-JP" altLang="en-US" dirty="0"/>
          </a:p>
        </p:txBody>
      </p:sp>
      <p:sp>
        <p:nvSpPr>
          <p:cNvPr id="5" name="円/楕円 4"/>
          <p:cNvSpPr/>
          <p:nvPr/>
        </p:nvSpPr>
        <p:spPr>
          <a:xfrm>
            <a:off x="3393230" y="4932173"/>
            <a:ext cx="217985" cy="21732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spcCol="0" rtlCol="0" anchor="ctr"/>
          <a:lstStyle/>
          <a:p>
            <a:pPr algn="ctr"/>
            <a:endParaRPr kumimoji="1" lang="ja-JP" altLang="en-US"/>
          </a:p>
        </p:txBody>
      </p:sp>
    </p:spTree>
    <p:extLst>
      <p:ext uri="{BB962C8B-B14F-4D97-AF65-F5344CB8AC3E}">
        <p14:creationId xmlns:p14="http://schemas.microsoft.com/office/powerpoint/2010/main" val="3515507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２つの絵を並べてみます。</a:t>
            </a:r>
          </a:p>
          <a:p>
            <a:r>
              <a:rPr lang="ja-JP" altLang="en-US" sz="1400" dirty="0"/>
              <a:t>　税金の使い方で何か気がついたことはありませんか？</a:t>
            </a:r>
          </a:p>
          <a:p>
            <a:r>
              <a:rPr lang="ja-JP" altLang="en-US" sz="1400" dirty="0"/>
              <a:t>　これもペアで相談してみましょう。★</a:t>
            </a:r>
            <a:endParaRPr lang="en-US" altLang="ja-JP" sz="1400" dirty="0"/>
          </a:p>
          <a:p>
            <a:endParaRPr lang="en-US" altLang="ja-JP" sz="1400" dirty="0"/>
          </a:p>
          <a:p>
            <a:r>
              <a:rPr lang="ja-JP" altLang="en-US" sz="1400" dirty="0"/>
              <a:t>　</a:t>
            </a:r>
            <a:r>
              <a:rPr lang="en-US" altLang="ja-JP" sz="1400" dirty="0"/>
              <a:t>※</a:t>
            </a:r>
            <a:r>
              <a:rPr lang="ja-JP" altLang="en-US" sz="1400" dirty="0"/>
              <a:t>　何組かのペアに発表させる。</a:t>
            </a:r>
            <a:endParaRPr lang="en-US" altLang="ja-JP" sz="1400" dirty="0"/>
          </a:p>
          <a:p>
            <a:r>
              <a:rPr lang="ja-JP" altLang="en-US" sz="1400" dirty="0"/>
              <a:t>　　　　短く肯定的な評価をすることを忘れない。</a:t>
            </a:r>
            <a:endParaRPr lang="en-US" altLang="ja-JP" sz="1400" dirty="0"/>
          </a:p>
          <a:p>
            <a:endParaRPr lang="en-US" altLang="ja-JP" sz="1400" dirty="0"/>
          </a:p>
          <a:p>
            <a:r>
              <a:rPr lang="ja-JP" altLang="en-US" sz="1400" dirty="0"/>
              <a:t>　</a:t>
            </a:r>
            <a:r>
              <a:rPr lang="en-US" altLang="ja-JP" sz="1400" dirty="0"/>
              <a:t>※</a:t>
            </a:r>
            <a:r>
              <a:rPr lang="ja-JP" altLang="en-US" sz="1400" dirty="0"/>
              <a:t>　参考</a:t>
            </a:r>
            <a:endParaRPr lang="en-US" altLang="ja-JP" sz="1400" dirty="0"/>
          </a:p>
          <a:p>
            <a:r>
              <a:rPr lang="ja-JP" altLang="en-US" sz="1400" dirty="0"/>
              <a:t>　　　「税金を使っているもの」（税金の機能のうち「資源配分の調整」）</a:t>
            </a:r>
            <a:endParaRPr lang="en-US" altLang="ja-JP" sz="1400" dirty="0"/>
          </a:p>
          <a:p>
            <a:r>
              <a:rPr lang="ja-JP" altLang="en-US" sz="1400" dirty="0"/>
              <a:t>　　　どれもみんなの生活になくてはならないものばかり。</a:t>
            </a:r>
            <a:endParaRPr lang="en-US" altLang="ja-JP" sz="1400" dirty="0"/>
          </a:p>
          <a:p>
            <a:r>
              <a:rPr lang="ja-JP" altLang="en-US" sz="1400" dirty="0"/>
              <a:t>　　　誰もが利用するときにお金を払わずに、当たり前のように使うこと　</a:t>
            </a:r>
            <a:endParaRPr lang="en-US" altLang="ja-JP" sz="1400" dirty="0"/>
          </a:p>
          <a:p>
            <a:r>
              <a:rPr lang="ja-JP" altLang="en-US" sz="1400" dirty="0"/>
              <a:t>　　ができる。</a:t>
            </a:r>
            <a:endParaRPr lang="en-US" altLang="ja-JP" sz="1400" dirty="0"/>
          </a:p>
          <a:p>
            <a:r>
              <a:rPr lang="ja-JP" altLang="en-US" sz="1400" dirty="0"/>
              <a:t>　　　もし、これらがなくなったら、あるいは利用したいときにお金を</a:t>
            </a:r>
            <a:r>
              <a:rPr lang="ja-JP" altLang="en-US" sz="1400" dirty="0" err="1"/>
              <a:t>払わ</a:t>
            </a:r>
            <a:endParaRPr lang="en-US" altLang="ja-JP" sz="1400" dirty="0"/>
          </a:p>
          <a:p>
            <a:r>
              <a:rPr lang="ja-JP" altLang="en-US" sz="1400" dirty="0"/>
              <a:t>　　なければいけなくなったら、みんなの生活がとても不便で暮らし</a:t>
            </a:r>
            <a:r>
              <a:rPr lang="ja-JP" altLang="en-US" sz="1400" dirty="0" err="1"/>
              <a:t>ずら</a:t>
            </a:r>
            <a:endParaRPr lang="en-US" altLang="ja-JP" sz="1400" dirty="0"/>
          </a:p>
          <a:p>
            <a:r>
              <a:rPr lang="ja-JP" altLang="en-US" sz="1400" dirty="0"/>
              <a:t>　　くなり、危険で不安な社会になってしまう。</a:t>
            </a:r>
            <a:endParaRPr lang="en-US" altLang="ja-JP" sz="1400" dirty="0"/>
          </a:p>
          <a:p>
            <a:r>
              <a:rPr lang="ja-JP" altLang="en-US" sz="1400" dirty="0"/>
              <a:t>　　　こういったものを、公共サービスという。</a:t>
            </a:r>
            <a:endParaRPr lang="en-US" altLang="ja-JP" sz="1400" dirty="0"/>
          </a:p>
          <a:p>
            <a:r>
              <a:rPr lang="ja-JP" altLang="en-US" sz="1400" dirty="0"/>
              <a:t>　　　公共サービスを行うには、たくさんのお金が必要。</a:t>
            </a:r>
            <a:endParaRPr lang="en-US" altLang="ja-JP" sz="1400" dirty="0"/>
          </a:p>
          <a:p>
            <a:r>
              <a:rPr lang="ja-JP" altLang="en-US" sz="1400" dirty="0"/>
              <a:t>　　　そこで、税金という形で</a:t>
            </a:r>
            <a:r>
              <a:rPr lang="ja-JP" altLang="en-US" sz="1400" dirty="0" err="1"/>
              <a:t>みんなで出し合って、</a:t>
            </a:r>
            <a:r>
              <a:rPr lang="ja-JP" altLang="en-US" sz="1400" dirty="0"/>
              <a:t>大きなお財布に入れ　　</a:t>
            </a:r>
            <a:endParaRPr lang="en-US" altLang="ja-JP" sz="1400" dirty="0"/>
          </a:p>
          <a:p>
            <a:r>
              <a:rPr lang="ja-JP" altLang="en-US" sz="1400" dirty="0"/>
              <a:t>　　てそこからお金を出し合っている。</a:t>
            </a:r>
            <a:endParaRPr lang="en-US" altLang="ja-JP" sz="1400" dirty="0"/>
          </a:p>
          <a:p>
            <a:r>
              <a:rPr lang="ja-JP" altLang="en-US" sz="1400" dirty="0"/>
              <a:t>　　　一人の力ではできないことでも、みんなで力を合わせればできる。</a:t>
            </a:r>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11</a:t>
            </a:fld>
            <a:endParaRPr kumimoji="1" lang="ja-JP" altLang="en-US"/>
          </a:p>
        </p:txBody>
      </p:sp>
    </p:spTree>
    <p:extLst>
      <p:ext uri="{BB962C8B-B14F-4D97-AF65-F5344CB8AC3E}">
        <p14:creationId xmlns:p14="http://schemas.microsoft.com/office/powerpoint/2010/main" val="215888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税金はおもにみんなのためになることに使われます。</a:t>
            </a:r>
          </a:p>
          <a:p>
            <a:r>
              <a:rPr lang="ja-JP" altLang="en-US" sz="1400" dirty="0"/>
              <a:t>　そこで、皆さんにも教育費として税金が使われていますが、一年間で生徒一人につかわれているでしょうか？（生徒に質問。）</a:t>
            </a:r>
          </a:p>
          <a:p>
            <a:r>
              <a:rPr lang="ja-JP" altLang="en-US" sz="1400" dirty="0"/>
              <a:t>　★小学生は約</a:t>
            </a:r>
            <a:r>
              <a:rPr lang="en-US" altLang="ja-JP" sz="1400" dirty="0"/>
              <a:t>88</a:t>
            </a:r>
            <a:r>
              <a:rPr lang="ja-JP" altLang="en-US" sz="1400" dirty="0"/>
              <a:t>万。月にすると約</a:t>
            </a:r>
            <a:r>
              <a:rPr lang="en-US" altLang="ja-JP" sz="1400" dirty="0"/>
              <a:t>73,800</a:t>
            </a:r>
            <a:r>
              <a:rPr lang="ja-JP" altLang="en-US" sz="1400" dirty="0"/>
              <a:t>円</a:t>
            </a:r>
          </a:p>
          <a:p>
            <a:r>
              <a:rPr lang="ja-JP" altLang="en-US" sz="1400" dirty="0"/>
              <a:t>　★中学生は約</a:t>
            </a:r>
            <a:r>
              <a:rPr lang="en-US" altLang="ja-JP" sz="1400" dirty="0"/>
              <a:t>104</a:t>
            </a:r>
            <a:r>
              <a:rPr lang="ja-JP" altLang="en-US" sz="1400" dirty="0"/>
              <a:t>万。月にすると約</a:t>
            </a:r>
            <a:r>
              <a:rPr lang="en-US" altLang="ja-JP" sz="1400" dirty="0"/>
              <a:t>86,900</a:t>
            </a:r>
            <a:r>
              <a:rPr lang="ja-JP" altLang="en-US" sz="1400" dirty="0"/>
              <a:t>円</a:t>
            </a:r>
          </a:p>
          <a:p>
            <a:r>
              <a:rPr lang="ja-JP" altLang="en-US" sz="1400" dirty="0"/>
              <a:t>　★高校生は約</a:t>
            </a:r>
            <a:r>
              <a:rPr lang="en-US" altLang="ja-JP" sz="1400" dirty="0"/>
              <a:t>99</a:t>
            </a:r>
            <a:r>
              <a:rPr lang="ja-JP" altLang="en-US" sz="1400" dirty="0"/>
              <a:t>万。月にすると約</a:t>
            </a:r>
            <a:r>
              <a:rPr lang="en-US" altLang="ja-JP" sz="1400" dirty="0"/>
              <a:t>82,300</a:t>
            </a:r>
            <a:r>
              <a:rPr lang="ja-JP" altLang="en-US" sz="1400" dirty="0"/>
              <a:t>円</a:t>
            </a:r>
            <a:endParaRPr lang="en-US" altLang="ja-JP" sz="1400" dirty="0"/>
          </a:p>
          <a:p>
            <a:pPr defTabSz="916985">
              <a:defRPr/>
            </a:pPr>
            <a:r>
              <a:rPr lang="ja-JP" altLang="en-US" sz="1400" dirty="0"/>
              <a:t>　　　　（児童に感想を述べさせてもよい。）</a:t>
            </a:r>
          </a:p>
          <a:p>
            <a:r>
              <a:rPr lang="ja-JP" altLang="en-US" sz="1400" dirty="0"/>
              <a:t>　</a:t>
            </a:r>
            <a:endParaRPr lang="en-US" altLang="ja-JP" sz="1400" dirty="0"/>
          </a:p>
          <a:p>
            <a:r>
              <a:rPr lang="ja-JP" altLang="en-US" sz="1400" dirty="0"/>
              <a:t>　皆さんのお父さんやお母さん、おじいさんおばあさん、地域の皆さんの税金から教育費がふたん　　</a:t>
            </a:r>
            <a:endParaRPr lang="en-US" altLang="ja-JP" sz="1400" dirty="0"/>
          </a:p>
          <a:p>
            <a:r>
              <a:rPr lang="ja-JP" altLang="en-US" sz="1400" dirty="0"/>
              <a:t>　されています。教科書や道具など大切に使いましょう。★</a:t>
            </a:r>
            <a:endParaRPr lang="en-US" altLang="ja-JP"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12</a:t>
            </a:fld>
            <a:endParaRPr kumimoji="1" lang="ja-JP" altLang="en-US"/>
          </a:p>
        </p:txBody>
      </p:sp>
    </p:spTree>
    <p:extLst>
      <p:ext uri="{BB962C8B-B14F-4D97-AF65-F5344CB8AC3E}">
        <p14:creationId xmlns:p14="http://schemas.microsoft.com/office/powerpoint/2010/main" val="363300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400" dirty="0"/>
              <a:t>【</a:t>
            </a:r>
            <a:r>
              <a:rPr lang="ja-JP" altLang="en-US" sz="1400" dirty="0"/>
              <a:t>学校教員にお願いする</a:t>
            </a:r>
            <a:r>
              <a:rPr lang="en-US" altLang="ja-JP" sz="1400" dirty="0"/>
              <a:t>】</a:t>
            </a:r>
          </a:p>
          <a:p>
            <a:endParaRPr lang="en-US" altLang="ja-JP" sz="1400" dirty="0"/>
          </a:p>
          <a:p>
            <a:r>
              <a:rPr lang="ja-JP" altLang="en-US" sz="1400" dirty="0"/>
              <a:t>　ところでみなさんは税金を払っていますか？</a:t>
            </a:r>
            <a:endParaRPr lang="en-US" altLang="ja-JP" sz="1400" dirty="0"/>
          </a:p>
          <a:p>
            <a:endParaRPr lang="en-US" altLang="ja-JP" sz="1400" dirty="0"/>
          </a:p>
          <a:p>
            <a:r>
              <a:rPr lang="ja-JP" altLang="en-US" sz="1400" dirty="0"/>
              <a:t>　</a:t>
            </a:r>
            <a:r>
              <a:rPr lang="en-US" altLang="ja-JP" sz="1400" dirty="0"/>
              <a:t>※</a:t>
            </a:r>
            <a:r>
              <a:rPr lang="ja-JP" altLang="en-US" sz="1400" dirty="0"/>
              <a:t>挙手で考えを確認する。払っているという子には簡単に理由を問う。</a:t>
            </a:r>
            <a:endParaRPr lang="en-US" altLang="ja-JP" sz="1400" dirty="0"/>
          </a:p>
          <a:p>
            <a:endParaRPr lang="en-US" altLang="ja-JP" sz="1400" dirty="0"/>
          </a:p>
          <a:p>
            <a:r>
              <a:rPr lang="ja-JP" altLang="en-US" sz="1400" dirty="0"/>
              <a:t>　★皆さんも税金を払っています。消費税です。消費税は買い物や</a:t>
            </a:r>
            <a:endParaRPr lang="en-US" altLang="ja-JP" sz="1400" dirty="0"/>
          </a:p>
          <a:p>
            <a:r>
              <a:rPr lang="ja-JP" altLang="en-US" sz="1400" dirty="0"/>
              <a:t>　　  食事などのサービスにかかる</a:t>
            </a:r>
            <a:r>
              <a:rPr lang="en-US" altLang="ja-JP" sz="1400" dirty="0"/>
              <a:t>10</a:t>
            </a:r>
            <a:r>
              <a:rPr lang="ja-JP" altLang="en-US" sz="1400" dirty="0"/>
              <a:t>％の税金です。</a:t>
            </a:r>
          </a:p>
          <a:p>
            <a:r>
              <a:rPr lang="ja-JP" altLang="en-US" sz="1400" dirty="0"/>
              <a:t>　★例えば、★</a:t>
            </a:r>
            <a:r>
              <a:rPr lang="en-US" altLang="ja-JP" sz="1400" dirty="0"/>
              <a:t>100</a:t>
            </a:r>
            <a:r>
              <a:rPr lang="ja-JP" altLang="en-US" sz="1400" dirty="0"/>
              <a:t>円の買い物をしたら</a:t>
            </a:r>
            <a:r>
              <a:rPr lang="en-US" altLang="ja-JP" sz="1400" dirty="0"/>
              <a:t>10</a:t>
            </a:r>
            <a:r>
              <a:rPr lang="ja-JP" altLang="en-US" sz="1400" dirty="0"/>
              <a:t>円、★</a:t>
            </a:r>
            <a:r>
              <a:rPr lang="en-US" altLang="ja-JP" sz="1400" dirty="0"/>
              <a:t>1000</a:t>
            </a:r>
            <a:r>
              <a:rPr lang="ja-JP" altLang="en-US" sz="1400" dirty="0"/>
              <a:t>円なら</a:t>
            </a:r>
            <a:r>
              <a:rPr lang="en-US" altLang="ja-JP" sz="1400" dirty="0"/>
              <a:t>100</a:t>
            </a:r>
            <a:r>
              <a:rPr lang="ja-JP" altLang="en-US" sz="1400" dirty="0"/>
              <a:t>円、　</a:t>
            </a:r>
            <a:endParaRPr lang="en-US" altLang="ja-JP" sz="1400" dirty="0"/>
          </a:p>
          <a:p>
            <a:r>
              <a:rPr lang="ja-JP" altLang="en-US" sz="1400" dirty="0"/>
              <a:t>　★</a:t>
            </a:r>
            <a:r>
              <a:rPr lang="en-US" altLang="ja-JP" sz="1400" dirty="0"/>
              <a:t>10000</a:t>
            </a:r>
            <a:r>
              <a:rPr lang="ja-JP" altLang="en-US" sz="1400" dirty="0"/>
              <a:t>円なら</a:t>
            </a:r>
            <a:r>
              <a:rPr lang="en-US" altLang="ja-JP" sz="1400" dirty="0"/>
              <a:t>1000</a:t>
            </a:r>
            <a:r>
              <a:rPr lang="ja-JP" altLang="en-US" sz="1400" dirty="0"/>
              <a:t>円の消費税を払います。</a:t>
            </a:r>
            <a:r>
              <a:rPr lang="en-US" altLang="ja-JP" sz="1400" dirty="0"/>
              <a:t>10</a:t>
            </a:r>
            <a:r>
              <a:rPr lang="ja-JP" altLang="en-US" sz="1400" dirty="0"/>
              <a:t>万円なら</a:t>
            </a:r>
            <a:r>
              <a:rPr lang="en-US" altLang="ja-JP" sz="1400" dirty="0"/>
              <a:t>1</a:t>
            </a:r>
            <a:r>
              <a:rPr lang="ja-JP" altLang="en-US" sz="1400" dirty="0"/>
              <a:t>万円です</a:t>
            </a:r>
            <a:r>
              <a:rPr lang="en-US" altLang="ja-JP" sz="1400" dirty="0"/>
              <a:t>｡</a:t>
            </a:r>
            <a:r>
              <a:rPr lang="ja-JP" altLang="en-US" sz="1400" dirty="0"/>
              <a:t>　</a:t>
            </a:r>
            <a:endParaRPr lang="en-US" altLang="ja-JP" sz="1400" dirty="0"/>
          </a:p>
          <a:p>
            <a:r>
              <a:rPr lang="ja-JP" altLang="en-US" sz="1400" dirty="0"/>
              <a:t>　★ </a:t>
            </a:r>
            <a:r>
              <a:rPr lang="en-US" altLang="ja-JP" sz="1400" dirty="0"/>
              <a:t>100</a:t>
            </a:r>
            <a:r>
              <a:rPr lang="ja-JP" altLang="en-US" sz="1400" dirty="0"/>
              <a:t>万円の車を買ったら</a:t>
            </a:r>
            <a:r>
              <a:rPr lang="en-US" altLang="ja-JP" sz="1400" dirty="0"/>
              <a:t>10</a:t>
            </a:r>
            <a:r>
              <a:rPr lang="ja-JP" altLang="en-US" sz="1400" dirty="0"/>
              <a:t>万円の消費税を払います。</a:t>
            </a:r>
            <a:endParaRPr lang="en-US" altLang="ja-JP" sz="1400" dirty="0"/>
          </a:p>
          <a:p>
            <a:endParaRPr lang="en-US" altLang="ja-JP" sz="1400" dirty="0"/>
          </a:p>
          <a:p>
            <a:r>
              <a:rPr lang="ja-JP" altLang="en-US" sz="1400" dirty="0"/>
              <a:t>　</a:t>
            </a:r>
            <a:r>
              <a:rPr lang="en-US" altLang="ja-JP" sz="1400" dirty="0"/>
              <a:t>10</a:t>
            </a:r>
            <a:r>
              <a:rPr lang="ja-JP" altLang="en-US" sz="1400" dirty="0"/>
              <a:t>％の消費税は高いですか，安いですか？★</a:t>
            </a:r>
            <a:endParaRPr lang="en-US" altLang="ja-JP" sz="1400" dirty="0"/>
          </a:p>
          <a:p>
            <a:endParaRPr lang="en-US" altLang="ja-JP" sz="1400" dirty="0"/>
          </a:p>
          <a:p>
            <a:r>
              <a:rPr lang="ja-JP" altLang="en-US" sz="1400" dirty="0"/>
              <a:t>　</a:t>
            </a:r>
            <a:r>
              <a:rPr lang="en-US" altLang="ja-JP" sz="1400" dirty="0"/>
              <a:t>※</a:t>
            </a:r>
            <a:r>
              <a:rPr lang="ja-JP" altLang="en-US" sz="1400" dirty="0"/>
              <a:t>　挙手で考えを確認する。</a:t>
            </a:r>
            <a:endParaRPr lang="en-US" altLang="ja-JP" sz="1400" dirty="0"/>
          </a:p>
          <a:p>
            <a:endParaRPr lang="en-US" altLang="ja-JP" sz="1400" dirty="0"/>
          </a:p>
          <a:p>
            <a:r>
              <a:rPr lang="ja-JP" altLang="en-US" sz="1400" dirty="0"/>
              <a:t>　</a:t>
            </a:r>
            <a:r>
              <a:rPr lang="en-US" altLang="ja-JP" sz="1400" dirty="0"/>
              <a:t> ※</a:t>
            </a:r>
            <a:r>
              <a:rPr lang="ja-JP" altLang="en-US" sz="1400" dirty="0"/>
              <a:t>　食品を買ったら</a:t>
            </a:r>
            <a:r>
              <a:rPr lang="en-US" altLang="ja-JP" sz="1400" dirty="0"/>
              <a:t>8</a:t>
            </a:r>
            <a:r>
              <a:rPr lang="ja-JP" altLang="en-US" sz="1400" dirty="0"/>
              <a:t>％となるので、補足説明をする。</a:t>
            </a:r>
            <a:endParaRPr lang="en-US" altLang="ja-JP" sz="1400" dirty="0"/>
          </a:p>
          <a:p>
            <a:endParaRPr lang="ja-JP" altLang="en-US"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13</a:t>
            </a:fld>
            <a:endParaRPr kumimoji="1" lang="ja-JP" altLang="en-US"/>
          </a:p>
        </p:txBody>
      </p:sp>
    </p:spTree>
    <p:extLst>
      <p:ext uri="{BB962C8B-B14F-4D97-AF65-F5344CB8AC3E}">
        <p14:creationId xmlns:p14="http://schemas.microsoft.com/office/powerpoint/2010/main" val="2423077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0488" y="746125"/>
            <a:ext cx="6616700" cy="3722688"/>
          </a:xfrm>
        </p:spPr>
      </p:sp>
      <p:sp>
        <p:nvSpPr>
          <p:cNvPr id="3" name="ノート プレースホルダ 2"/>
          <p:cNvSpPr>
            <a:spLocks noGrp="1"/>
          </p:cNvSpPr>
          <p:nvPr>
            <p:ph type="body" idx="1"/>
          </p:nvPr>
        </p:nvSpPr>
        <p:spPr/>
        <p:txBody>
          <a:bodyPr>
            <a:normAutofit/>
          </a:bodyPr>
          <a:lstStyle/>
          <a:p>
            <a:r>
              <a:rPr lang="ja-JP" altLang="en-US" sz="1400" dirty="0"/>
              <a:t>　</a:t>
            </a:r>
            <a:r>
              <a:rPr lang="ja-JP" altLang="en-US" dirty="0"/>
              <a:t>世界の国々に消費税はあります。</a:t>
            </a:r>
            <a:endParaRPr lang="en-US" altLang="ja-JP" dirty="0"/>
          </a:p>
          <a:p>
            <a:r>
              <a:rPr lang="ja-JP" altLang="en-US" dirty="0"/>
              <a:t>　日本の</a:t>
            </a:r>
            <a:r>
              <a:rPr lang="ja-JP" altLang="en-US" dirty="0" smtClean="0"/>
              <a:t>消費税</a:t>
            </a:r>
            <a:r>
              <a:rPr lang="en-US" altLang="ja-JP" dirty="0" smtClean="0"/>
              <a:t>10</a:t>
            </a:r>
            <a:r>
              <a:rPr lang="ja-JP" altLang="en-US" dirty="0" smtClean="0"/>
              <a:t>％</a:t>
            </a:r>
            <a:r>
              <a:rPr lang="ja-JP" altLang="en-US" dirty="0"/>
              <a:t>は高いですか，安いですか？</a:t>
            </a:r>
            <a:endParaRPr lang="en-US" altLang="ja-JP" dirty="0"/>
          </a:p>
          <a:p>
            <a:r>
              <a:rPr lang="ja-JP" altLang="en-US" dirty="0"/>
              <a:t>　</a:t>
            </a:r>
            <a:endParaRPr lang="en-US" altLang="ja-JP" dirty="0" smtClean="0"/>
          </a:p>
          <a:p>
            <a:r>
              <a:rPr lang="en-US" altLang="ja-JP" dirty="0" smtClean="0"/>
              <a:t>※</a:t>
            </a:r>
            <a:r>
              <a:rPr lang="ja-JP" altLang="en-US" dirty="0"/>
              <a:t>　挙手で考えを確認する</a:t>
            </a:r>
            <a:endParaRPr lang="en-US" altLang="ja-JP" dirty="0"/>
          </a:p>
          <a:p>
            <a:r>
              <a:rPr lang="ja-JP" altLang="en-US" dirty="0"/>
              <a:t>　（挙手の後、「世界の消費税グラフ」に画面移行。）</a:t>
            </a:r>
            <a:endParaRPr lang="en-US" altLang="ja-JP" dirty="0"/>
          </a:p>
          <a:p>
            <a:r>
              <a:rPr lang="ja-JP" altLang="en-US" dirty="0"/>
              <a:t>　日本は、このグラフから他の国々と比べて</a:t>
            </a:r>
            <a:r>
              <a:rPr lang="ja-JP" altLang="en-US" dirty="0" smtClean="0"/>
              <a:t>消費税税率が低い</a:t>
            </a:r>
            <a:r>
              <a:rPr lang="ja-JP" altLang="en-US" dirty="0"/>
              <a:t>国であること</a:t>
            </a:r>
            <a:r>
              <a:rPr lang="ja-JP" altLang="en-US" dirty="0" smtClean="0"/>
              <a:t>がわかります。</a:t>
            </a:r>
            <a:endParaRPr lang="en-US" altLang="ja-JP" dirty="0"/>
          </a:p>
          <a:p>
            <a:pPr>
              <a:spcBef>
                <a:spcPts val="604"/>
              </a:spcBef>
            </a:pPr>
            <a:r>
              <a:rPr lang="ja-JP" altLang="en-US" dirty="0" smtClean="0">
                <a:latin typeface="+mj-ea"/>
                <a:ea typeface="+mj-ea"/>
              </a:rPr>
              <a:t>　日本</a:t>
            </a:r>
            <a:r>
              <a:rPr lang="ja-JP" altLang="en-US" dirty="0">
                <a:latin typeface="+mj-ea"/>
                <a:ea typeface="+mj-ea"/>
              </a:rPr>
              <a:t>の消費税は、平成</a:t>
            </a:r>
            <a:r>
              <a:rPr lang="en-US" altLang="ja-JP" dirty="0">
                <a:latin typeface="+mj-ea"/>
                <a:ea typeface="+mj-ea"/>
              </a:rPr>
              <a:t>26</a:t>
            </a:r>
            <a:r>
              <a:rPr lang="ja-JP" altLang="en-US" dirty="0">
                <a:latin typeface="+mj-ea"/>
                <a:ea typeface="+mj-ea"/>
              </a:rPr>
              <a:t>年</a:t>
            </a:r>
            <a:r>
              <a:rPr lang="en-US" altLang="ja-JP" dirty="0">
                <a:latin typeface="+mj-ea"/>
                <a:ea typeface="+mj-ea"/>
              </a:rPr>
              <a:t>4</a:t>
            </a:r>
            <a:r>
              <a:rPr lang="ja-JP" altLang="en-US" dirty="0">
                <a:latin typeface="+mj-ea"/>
                <a:ea typeface="+mj-ea"/>
              </a:rPr>
              <a:t>月から５％から８％に上がり、令和元年</a:t>
            </a:r>
            <a:r>
              <a:rPr lang="en-US" altLang="ja-JP" dirty="0">
                <a:latin typeface="+mj-ea"/>
                <a:ea typeface="+mj-ea"/>
              </a:rPr>
              <a:t>10</a:t>
            </a:r>
            <a:r>
              <a:rPr lang="ja-JP" altLang="en-US" dirty="0">
                <a:latin typeface="+mj-ea"/>
                <a:ea typeface="+mj-ea"/>
              </a:rPr>
              <a:t>月から</a:t>
            </a:r>
            <a:r>
              <a:rPr lang="en-US" altLang="ja-JP" dirty="0">
                <a:latin typeface="+mj-ea"/>
                <a:ea typeface="+mj-ea"/>
              </a:rPr>
              <a:t>10</a:t>
            </a:r>
            <a:r>
              <a:rPr lang="ja-JP" altLang="en-US" dirty="0">
                <a:latin typeface="+mj-ea"/>
                <a:ea typeface="+mj-ea"/>
              </a:rPr>
              <a:t>％になり、世界の主要国の中で税率が一番低い国ではなくなりましたが、他の主要国と比較しても税率が高いわけではありません</a:t>
            </a:r>
            <a:r>
              <a:rPr lang="ja-JP" altLang="en-US" dirty="0" smtClean="0">
                <a:latin typeface="+mj-ea"/>
                <a:ea typeface="+mj-ea"/>
              </a:rPr>
              <a:t>。</a:t>
            </a:r>
            <a:endParaRPr lang="en-US" altLang="ja-JP" dirty="0" smtClean="0">
              <a:latin typeface="+mj-ea"/>
              <a:ea typeface="+mj-ea"/>
            </a:endParaRPr>
          </a:p>
          <a:p>
            <a:pPr>
              <a:spcBef>
                <a:spcPts val="604"/>
              </a:spcBef>
            </a:pPr>
            <a:r>
              <a:rPr lang="ja-JP" altLang="en-US" dirty="0">
                <a:latin typeface="+mj-ea"/>
                <a:ea typeface="+mj-ea"/>
              </a:rPr>
              <a:t>　</a:t>
            </a:r>
            <a:r>
              <a:rPr lang="ja-JP" altLang="en-US" dirty="0" smtClean="0">
                <a:latin typeface="+mj-ea"/>
                <a:ea typeface="+mj-ea"/>
              </a:rPr>
              <a:t>令和</a:t>
            </a:r>
            <a:r>
              <a:rPr lang="ja-JP" altLang="en-US" dirty="0">
                <a:latin typeface="+mj-ea"/>
                <a:ea typeface="+mj-ea"/>
              </a:rPr>
              <a:t>２年１月現在、消費税率が一番高い国はハンガリーで</a:t>
            </a:r>
            <a:r>
              <a:rPr lang="en-US" altLang="ja-JP" dirty="0">
                <a:latin typeface="+mj-ea"/>
                <a:ea typeface="+mj-ea"/>
              </a:rPr>
              <a:t>27</a:t>
            </a:r>
            <a:r>
              <a:rPr lang="ja-JP" altLang="en-US" dirty="0">
                <a:latin typeface="+mj-ea"/>
                <a:ea typeface="+mj-ea"/>
              </a:rPr>
              <a:t>％。次いでスウェーデン・ノルウェー・アイスランドと続き、これらの国の消費税率は</a:t>
            </a:r>
            <a:r>
              <a:rPr lang="en-US" altLang="ja-JP" dirty="0">
                <a:latin typeface="+mj-ea"/>
                <a:ea typeface="+mj-ea"/>
              </a:rPr>
              <a:t>24</a:t>
            </a:r>
            <a:r>
              <a:rPr lang="ja-JP" altLang="en-US" dirty="0">
                <a:latin typeface="+mj-ea"/>
                <a:ea typeface="+mj-ea"/>
              </a:rPr>
              <a:t>％以上で日本の約</a:t>
            </a:r>
            <a:r>
              <a:rPr lang="en-US" altLang="ja-JP" dirty="0">
                <a:latin typeface="+mj-ea"/>
                <a:ea typeface="+mj-ea"/>
              </a:rPr>
              <a:t>2.5</a:t>
            </a:r>
            <a:r>
              <a:rPr lang="ja-JP" altLang="en-US" dirty="0">
                <a:latin typeface="+mj-ea"/>
                <a:ea typeface="+mj-ea"/>
              </a:rPr>
              <a:t>倍となっています。（それらの国の中には消費税率が高い理由の一つとして、医療費や年金、教育などをすべて税金で負担し、お金がかからないようにしている国が多いです。）</a:t>
            </a:r>
            <a:endParaRPr lang="en-US" altLang="ja-JP" dirty="0">
              <a:latin typeface="+mj-ea"/>
              <a:ea typeface="+mj-ea"/>
            </a:endParaRPr>
          </a:p>
          <a:p>
            <a:pPr>
              <a:spcBef>
                <a:spcPts val="604"/>
              </a:spcBef>
            </a:pPr>
            <a:r>
              <a:rPr lang="ja-JP" altLang="en-US" dirty="0">
                <a:latin typeface="+mj-ea"/>
                <a:ea typeface="+mj-ea"/>
              </a:rPr>
              <a:t>　　みなさんも、今後の消費税のあり方について、どのような方法がよいと思うか考えてみてください</a:t>
            </a:r>
            <a:r>
              <a:rPr lang="ja-JP" altLang="en-US" dirty="0" smtClean="0">
                <a:latin typeface="+mj-ea"/>
                <a:ea typeface="+mj-ea"/>
              </a:rPr>
              <a:t>。</a:t>
            </a:r>
            <a:r>
              <a:rPr lang="ja-JP" altLang="en-US" sz="1400" dirty="0">
                <a:latin typeface="HG丸ｺﾞｼｯｸM-PRO" panose="020F0600000000000000" pitchFamily="50" charset="-128"/>
                <a:ea typeface="HG丸ｺﾞｼｯｸM-PRO" panose="020F0600000000000000" pitchFamily="50" charset="-128"/>
              </a:rPr>
              <a:t>★</a:t>
            </a:r>
          </a:p>
          <a:p>
            <a:endParaRPr lang="ja-JP" altLang="en-US"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14</a:t>
            </a:fld>
            <a:endParaRPr kumimoji="1" lang="ja-JP" altLang="en-US"/>
          </a:p>
        </p:txBody>
      </p:sp>
    </p:spTree>
    <p:extLst>
      <p:ext uri="{BB962C8B-B14F-4D97-AF65-F5344CB8AC3E}">
        <p14:creationId xmlns:p14="http://schemas.microsoft.com/office/powerpoint/2010/main" val="2742332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a:xfrm>
            <a:off x="679768" y="4715156"/>
            <a:ext cx="5635308" cy="4466987"/>
          </a:xfrm>
        </p:spPr>
        <p:txBody>
          <a:bodyPr>
            <a:normAutofit/>
          </a:bodyPr>
          <a:lstStyle/>
          <a:p>
            <a:r>
              <a:rPr lang="ja-JP" altLang="en-US" sz="1400" dirty="0"/>
              <a:t>　少し話題を変えて，世界の救急車について紹介します。</a:t>
            </a:r>
          </a:p>
          <a:p>
            <a:r>
              <a:rPr lang="ja-JP" altLang="en-US" sz="1400" dirty="0"/>
              <a:t>　★中国では救急車を呼ぶと３</a:t>
            </a:r>
            <a:r>
              <a:rPr lang="en-US" altLang="ja-JP" sz="1400" dirty="0"/>
              <a:t>km</a:t>
            </a:r>
            <a:r>
              <a:rPr lang="ja-JP" altLang="en-US" sz="1400" dirty="0"/>
              <a:t>以内で、約</a:t>
            </a:r>
            <a:r>
              <a:rPr lang="en-US" altLang="ja-JP" sz="1400" dirty="0"/>
              <a:t>1,500</a:t>
            </a:r>
            <a:r>
              <a:rPr lang="ja-JP" altLang="en-US" sz="1400" dirty="0"/>
              <a:t>円かかります。</a:t>
            </a:r>
          </a:p>
          <a:p>
            <a:r>
              <a:rPr lang="ja-JP" altLang="en-US" sz="1400" dirty="0"/>
              <a:t>　★アメリカのニューヨーク州は、</a:t>
            </a:r>
            <a:r>
              <a:rPr lang="en-US" altLang="ja-JP" sz="1400" dirty="0"/>
              <a:t>600</a:t>
            </a:r>
            <a:r>
              <a:rPr lang="ja-JP" altLang="en-US" sz="1400" dirty="0"/>
              <a:t>ドル、約</a:t>
            </a:r>
            <a:r>
              <a:rPr lang="en-US" altLang="ja-JP" sz="1400" dirty="0"/>
              <a:t>63,000</a:t>
            </a:r>
            <a:r>
              <a:rPr lang="ja-JP" altLang="en-US" sz="1400" dirty="0"/>
              <a:t>円。</a:t>
            </a:r>
          </a:p>
          <a:p>
            <a:r>
              <a:rPr lang="ja-JP" altLang="en-US" sz="1400" dirty="0"/>
              <a:t>　★スイスは、</a:t>
            </a:r>
            <a:r>
              <a:rPr lang="en-US" altLang="ja-JP" sz="1400" dirty="0"/>
              <a:t>500</a:t>
            </a:r>
            <a:r>
              <a:rPr lang="ja-JP" altLang="en-US" sz="1400" dirty="0"/>
              <a:t>スイスフラン、約</a:t>
            </a:r>
            <a:r>
              <a:rPr lang="en-US" altLang="ja-JP" sz="1400" dirty="0"/>
              <a:t>57,000</a:t>
            </a:r>
            <a:r>
              <a:rPr lang="ja-JP" altLang="en-US" sz="1400" dirty="0"/>
              <a:t>円。</a:t>
            </a:r>
          </a:p>
          <a:p>
            <a:r>
              <a:rPr lang="ja-JP" altLang="en-US" sz="1400" dirty="0"/>
              <a:t>　</a:t>
            </a:r>
            <a:endParaRPr lang="en-US" altLang="ja-JP" sz="1400" dirty="0"/>
          </a:p>
          <a:p>
            <a:r>
              <a:rPr lang="ja-JP" altLang="en-US" sz="1400" dirty="0"/>
              <a:t>　★日本は・・・・・・・０円です。</a:t>
            </a:r>
            <a:endParaRPr lang="en-US" altLang="ja-JP" sz="1400" dirty="0"/>
          </a:p>
          <a:p>
            <a:r>
              <a:rPr lang="ja-JP" altLang="en-US" sz="1400" dirty="0"/>
              <a:t>　★救急車の購入費（約</a:t>
            </a:r>
            <a:r>
              <a:rPr lang="en-US" altLang="ja-JP" sz="1400" dirty="0"/>
              <a:t>1,000</a:t>
            </a:r>
            <a:r>
              <a:rPr lang="ja-JP" altLang="en-US" sz="1400" dirty="0"/>
              <a:t>万円）や１回の出動費約５万円は税金で</a:t>
            </a:r>
            <a:r>
              <a:rPr lang="ja-JP" altLang="en-US" sz="1400" dirty="0" err="1"/>
              <a:t>ま</a:t>
            </a:r>
            <a:r>
              <a:rPr lang="ja-JP" altLang="en-US" sz="1400" dirty="0"/>
              <a:t>　</a:t>
            </a:r>
            <a:endParaRPr lang="en-US" altLang="ja-JP" sz="1400" dirty="0"/>
          </a:p>
          <a:p>
            <a:r>
              <a:rPr lang="ja-JP" altLang="en-US" sz="1400" dirty="0"/>
              <a:t>　　  かなわれています。★</a:t>
            </a:r>
            <a:endParaRPr lang="en-US" altLang="ja-JP" sz="1400" dirty="0"/>
          </a:p>
          <a:p>
            <a:r>
              <a:rPr lang="en-US" altLang="ja-JP" sz="1400" dirty="0"/>
              <a:t>※</a:t>
            </a:r>
            <a:r>
              <a:rPr lang="ja-JP" altLang="en-US" sz="1400" dirty="0"/>
              <a:t>挙手をさせ、発表させる。（発表が終了したら、次の画面に移行する。）</a:t>
            </a:r>
            <a:endParaRPr lang="en-US" altLang="ja-JP" sz="1400" dirty="0"/>
          </a:p>
          <a:p>
            <a:endParaRPr lang="ja-JP" altLang="en-US"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15</a:t>
            </a:fld>
            <a:endParaRPr kumimoji="1" lang="ja-JP" altLang="en-US"/>
          </a:p>
        </p:txBody>
      </p:sp>
    </p:spTree>
    <p:extLst>
      <p:ext uri="{BB962C8B-B14F-4D97-AF65-F5344CB8AC3E}">
        <p14:creationId xmlns:p14="http://schemas.microsoft.com/office/powerpoint/2010/main" val="75844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a:xfrm>
            <a:off x="679772" y="4715156"/>
            <a:ext cx="5625782" cy="4466987"/>
          </a:xfrm>
        </p:spPr>
        <p:txBody>
          <a:bodyPr>
            <a:normAutofit/>
          </a:bodyPr>
          <a:lstStyle/>
          <a:p>
            <a:r>
              <a:rPr lang="ja-JP" altLang="en-US" sz="1400" dirty="0"/>
              <a:t>　最後に皆さんに考えてほしいことがあります。</a:t>
            </a:r>
          </a:p>
          <a:p>
            <a:r>
              <a:rPr lang="ja-JP" altLang="en-US" sz="1400" dirty="0"/>
              <a:t>　税金のない</a:t>
            </a:r>
          </a:p>
          <a:p>
            <a:r>
              <a:rPr lang="ja-JP" altLang="en-US" sz="1400" dirty="0"/>
              <a:t>　税金の安い</a:t>
            </a:r>
          </a:p>
          <a:p>
            <a:r>
              <a:rPr lang="ja-JP" altLang="en-US" sz="1400" dirty="0"/>
              <a:t>　くらしは幸せでしょうか？</a:t>
            </a:r>
            <a:endParaRPr lang="en-US" altLang="ja-JP" sz="1400" dirty="0"/>
          </a:p>
          <a:p>
            <a:r>
              <a:rPr lang="ja-JP" altLang="en-US" sz="1400" dirty="0"/>
              <a:t>　</a:t>
            </a:r>
            <a:r>
              <a:rPr lang="en-US" altLang="ja-JP" sz="1400" dirty="0"/>
              <a:t>※</a:t>
            </a:r>
            <a:r>
              <a:rPr lang="ja-JP" altLang="en-US" sz="1400" dirty="0"/>
              <a:t>　ＤＶＤ視聴後，感想用紙に感想を記入する。時間があれば何人か　　</a:t>
            </a:r>
            <a:endParaRPr lang="en-US" altLang="ja-JP" sz="1400" dirty="0"/>
          </a:p>
          <a:p>
            <a:r>
              <a:rPr lang="ja-JP" altLang="en-US" sz="1400" dirty="0"/>
              <a:t>　　　の感想を学校教師に読み上げてもらい、児童間で税についての感　</a:t>
            </a:r>
            <a:endParaRPr lang="en-US" altLang="ja-JP" sz="1400" dirty="0"/>
          </a:p>
          <a:p>
            <a:r>
              <a:rPr lang="ja-JP" altLang="en-US" sz="1400" dirty="0"/>
              <a:t>　　想を共有させる。</a:t>
            </a:r>
            <a:endParaRPr lang="en-US" altLang="ja-JP" sz="1400" dirty="0"/>
          </a:p>
          <a:p>
            <a:r>
              <a:rPr lang="en-US" altLang="ja-JP" sz="1400" dirty="0"/>
              <a:t>【</a:t>
            </a:r>
            <a:r>
              <a:rPr lang="ja-JP" altLang="en-US" sz="1400" dirty="0"/>
              <a:t>ＤＶＤ鑑賞</a:t>
            </a:r>
            <a:r>
              <a:rPr lang="en-US" altLang="ja-JP" sz="1400" dirty="0"/>
              <a:t>】</a:t>
            </a:r>
          </a:p>
          <a:p>
            <a:r>
              <a:rPr lang="ja-JP" altLang="en-US" sz="1400" dirty="0"/>
              <a:t>これから、アニメＤＶＤ「マリンとヤマトの不思議な日曜日」を見ますが、皆さんがいろいろ感じるところがあると思います。ＤＶＤを見た後で感想をお聞かせください。</a:t>
            </a:r>
            <a:endParaRPr lang="en-US" altLang="ja-JP" sz="1400" dirty="0"/>
          </a:p>
          <a:p>
            <a:r>
              <a:rPr lang="ja-JP" altLang="en-US" sz="1400" dirty="0"/>
              <a:t>みんさん「マリンとヤマトの不思議な日曜日」を見てどうだったでしょうか。</a:t>
            </a:r>
            <a:endParaRPr lang="en-US" altLang="ja-JP" sz="1400" dirty="0"/>
          </a:p>
          <a:p>
            <a:r>
              <a:rPr lang="ja-JP" altLang="en-US" sz="1400" dirty="0"/>
              <a:t>皆さんの感じたところをワークシートに書いてみましょう。（１分）</a:t>
            </a:r>
            <a:endParaRPr lang="en-US" altLang="ja-JP" sz="1400" dirty="0"/>
          </a:p>
          <a:p>
            <a:r>
              <a:rPr lang="ja-JP" altLang="en-US" sz="1400" dirty="0"/>
              <a:t>それでは発表してください。</a:t>
            </a:r>
            <a:endParaRPr lang="en-US" altLang="ja-JP" sz="1400" dirty="0"/>
          </a:p>
          <a:p>
            <a:r>
              <a:rPr lang="en-US" altLang="ja-JP" sz="1400" dirty="0"/>
              <a:t>※</a:t>
            </a:r>
            <a:r>
              <a:rPr lang="ja-JP" altLang="en-US" sz="1400" dirty="0"/>
              <a:t>挙手をさせ、発表させる。（発表が終了したら、次の画面に移行する。）★</a:t>
            </a:r>
          </a:p>
          <a:p>
            <a:endParaRPr lang="ja-JP" altLang="en-US"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16</a:t>
            </a:fld>
            <a:endParaRPr kumimoji="1" lang="ja-JP" altLang="en-US"/>
          </a:p>
        </p:txBody>
      </p:sp>
    </p:spTree>
    <p:extLst>
      <p:ext uri="{BB962C8B-B14F-4D97-AF65-F5344CB8AC3E}">
        <p14:creationId xmlns:p14="http://schemas.microsoft.com/office/powerpoint/2010/main" val="148203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a:xfrm>
            <a:off x="679772" y="4715156"/>
            <a:ext cx="5625782" cy="4466987"/>
          </a:xfrm>
        </p:spPr>
        <p:txBody>
          <a:bodyPr>
            <a:normAutofit/>
          </a:bodyPr>
          <a:lstStyle/>
          <a:p>
            <a:endParaRPr lang="ja-JP" altLang="en-US"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17</a:t>
            </a:fld>
            <a:endParaRPr kumimoji="1" lang="ja-JP" altLang="en-US"/>
          </a:p>
        </p:txBody>
      </p:sp>
    </p:spTree>
    <p:extLst>
      <p:ext uri="{BB962C8B-B14F-4D97-AF65-F5344CB8AC3E}">
        <p14:creationId xmlns:p14="http://schemas.microsoft.com/office/powerpoint/2010/main" val="113891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税金は社会の一員として暮らしていくために支払わなければならない会費のようなものです。</a:t>
            </a:r>
            <a:endParaRPr lang="en-US" altLang="ja-JP" sz="1400" dirty="0"/>
          </a:p>
          <a:p>
            <a:endParaRPr lang="en-US" altLang="ja-JP" sz="1400" dirty="0"/>
          </a:p>
          <a:p>
            <a:r>
              <a:rPr lang="ja-JP" altLang="en-US" sz="1400" dirty="0"/>
              <a:t>　</a:t>
            </a:r>
            <a:r>
              <a:rPr lang="en-US" altLang="ja-JP" sz="1400" dirty="0"/>
              <a:t>※</a:t>
            </a:r>
            <a:r>
              <a:rPr lang="ja-JP" altLang="en-US" sz="1400" dirty="0"/>
              <a:t>　詳細な説明は、不要。読み上げるだけ。</a:t>
            </a:r>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2</a:t>
            </a:fld>
            <a:endParaRPr kumimoji="1" lang="ja-JP" altLang="en-US"/>
          </a:p>
        </p:txBody>
      </p:sp>
    </p:spTree>
    <p:extLst>
      <p:ext uri="{BB962C8B-B14F-4D97-AF65-F5344CB8AC3E}">
        <p14:creationId xmlns:p14="http://schemas.microsoft.com/office/powerpoint/2010/main" val="428522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現在，日本には約５０種類の税金があります。</a:t>
            </a:r>
          </a:p>
          <a:p>
            <a:r>
              <a:rPr lang="ja-JP" altLang="en-US" sz="1400" dirty="0"/>
              <a:t>　代表的なものを紹介します。</a:t>
            </a:r>
          </a:p>
          <a:p>
            <a:r>
              <a:rPr lang="ja-JP" altLang="en-US" sz="1400" dirty="0"/>
              <a:t>　★所得税は、国の税金である「国税」で、働いてもらったお金の一部を納める税金です。</a:t>
            </a:r>
            <a:endParaRPr lang="en-US" altLang="ja-JP" sz="1400" dirty="0"/>
          </a:p>
          <a:p>
            <a:r>
              <a:rPr lang="ja-JP" altLang="en-US" sz="1400" dirty="0"/>
              <a:t>　★県や市町村の納める税金「地方税」として、固定資産税や★自動車税があります。</a:t>
            </a:r>
          </a:p>
          <a:p>
            <a:r>
              <a:rPr lang="ja-JP" altLang="en-US" sz="1400" dirty="0"/>
              <a:t>　固定資産税は市町村の税金「市町村税」で、土地や建物にかかる税金です。</a:t>
            </a:r>
            <a:endParaRPr lang="en-US" altLang="ja-JP" sz="1400" dirty="0"/>
          </a:p>
          <a:p>
            <a:r>
              <a:rPr lang="ja-JP" altLang="en-US" sz="1400" dirty="0"/>
              <a:t>　自動車税は、県の税金「県税」で、自動車にかかる税金です。★</a:t>
            </a:r>
            <a:endParaRPr lang="en-US" altLang="ja-JP" sz="1400" dirty="0"/>
          </a:p>
          <a:p>
            <a:r>
              <a:rPr lang="ja-JP" altLang="en-US" sz="1400" dirty="0"/>
              <a:t>　</a:t>
            </a:r>
            <a:r>
              <a:rPr lang="en-US" altLang="ja-JP" sz="1400" dirty="0"/>
              <a:t>※</a:t>
            </a:r>
            <a:r>
              <a:rPr lang="ja-JP" altLang="en-US" sz="1400" dirty="0"/>
              <a:t>　詳細な説明は不要。読み上げるだけ。</a:t>
            </a:r>
            <a:endParaRPr lang="en-US" altLang="ja-JP"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3</a:t>
            </a:fld>
            <a:endParaRPr kumimoji="1" lang="ja-JP" altLang="en-US"/>
          </a:p>
        </p:txBody>
      </p:sp>
    </p:spTree>
    <p:extLst>
      <p:ext uri="{BB962C8B-B14F-4D97-AF65-F5344CB8AC3E}">
        <p14:creationId xmlns:p14="http://schemas.microsoft.com/office/powerpoint/2010/main" val="194470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酒税は，お酒にかかる税金です。</a:t>
            </a:r>
          </a:p>
          <a:p>
            <a:r>
              <a:rPr lang="ja-JP" altLang="en-US" sz="1400" dirty="0"/>
              <a:t>　ここで問題です。</a:t>
            </a:r>
          </a:p>
          <a:p>
            <a:r>
              <a:rPr lang="ja-JP" altLang="en-US" sz="1400" dirty="0"/>
              <a:t> 　★ビール３５０</a:t>
            </a:r>
            <a:r>
              <a:rPr lang="en-US" altLang="ja-JP" sz="1400" dirty="0"/>
              <a:t>ml</a:t>
            </a:r>
            <a:r>
              <a:rPr lang="ja-JP" altLang="en-US" sz="1400" dirty="0"/>
              <a:t>（２２８円）のうち税金はいくらでしょう。</a:t>
            </a:r>
          </a:p>
          <a:p>
            <a:r>
              <a:rPr lang="ja-JP" altLang="en-US" sz="1400" dirty="0">
                <a:latin typeface="ＭＳ ゴシック" pitchFamily="49" charset="-128"/>
                <a:ea typeface="ＭＳ ゴシック" pitchFamily="49" charset="-128"/>
              </a:rPr>
              <a:t>　 ★</a:t>
            </a:r>
            <a:r>
              <a:rPr lang="zh-TW" altLang="en-US" sz="1400" dirty="0">
                <a:latin typeface="ＭＳ ゴシック" pitchFamily="49" charset="-128"/>
                <a:ea typeface="ＭＳ ゴシック" pitchFamily="49" charset="-128"/>
              </a:rPr>
              <a:t>①約２０円　②約５０円　③約</a:t>
            </a:r>
            <a:r>
              <a:rPr lang="ja-JP" altLang="en-US" sz="1400" dirty="0">
                <a:latin typeface="ＭＳ ゴシック" pitchFamily="49" charset="-128"/>
                <a:ea typeface="ＭＳ ゴシック" pitchFamily="49" charset="-128"/>
              </a:rPr>
              <a:t>１０</a:t>
            </a:r>
            <a:r>
              <a:rPr lang="zh-TW" altLang="en-US" sz="1400" dirty="0">
                <a:latin typeface="ＭＳ ゴシック" pitchFamily="49" charset="-128"/>
                <a:ea typeface="ＭＳ ゴシック" pitchFamily="49" charset="-128"/>
              </a:rPr>
              <a:t>０円</a:t>
            </a:r>
            <a:endParaRPr lang="en-US" altLang="zh-TW" sz="1400" dirty="0">
              <a:latin typeface="ＭＳ ゴシック" pitchFamily="49" charset="-128"/>
              <a:ea typeface="ＭＳ ゴシック" pitchFamily="49" charset="-128"/>
            </a:endParaRPr>
          </a:p>
          <a:p>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　児童に挙手させる。</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「１番の人。大体○○人くらいですね。」</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数を入れるとよい。</a:t>
            </a:r>
            <a:endParaRPr lang="en-US" altLang="ja-JP" sz="1400" dirty="0">
              <a:latin typeface="ＭＳ ゴシック" pitchFamily="49" charset="-128"/>
              <a:ea typeface="ＭＳ ゴシック" pitchFamily="49" charset="-128"/>
            </a:endParaRPr>
          </a:p>
          <a:p>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　テンポよく進める。大人からすると少し早いくらいがよい。</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あまり、丁寧に進めると児童が飽きる。</a:t>
            </a:r>
            <a:endParaRPr lang="en-US" altLang="ja-JP" sz="1400" dirty="0">
              <a:latin typeface="ＭＳ ゴシック" pitchFamily="49" charset="-128"/>
              <a:ea typeface="ＭＳ ゴシック" pitchFamily="49" charset="-128"/>
            </a:endParaRPr>
          </a:p>
          <a:p>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　参考</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酒税</a:t>
            </a:r>
            <a:r>
              <a:rPr lang="en-US" altLang="ja-JP" sz="1400" dirty="0">
                <a:latin typeface="ＭＳ ゴシック" pitchFamily="49" charset="-128"/>
                <a:ea typeface="ＭＳ ゴシック" pitchFamily="49" charset="-128"/>
              </a:rPr>
              <a:t>77</a:t>
            </a:r>
            <a:r>
              <a:rPr lang="ja-JP" altLang="en-US" sz="1400" dirty="0">
                <a:latin typeface="ＭＳ ゴシック" pitchFamily="49" charset="-128"/>
                <a:ea typeface="ＭＳ ゴシック" pitchFamily="49" charset="-128"/>
              </a:rPr>
              <a:t>円＋消費税及び地方消費税</a:t>
            </a:r>
            <a:r>
              <a:rPr lang="en-US" altLang="ja-JP" sz="1400" dirty="0">
                <a:latin typeface="ＭＳ ゴシック" pitchFamily="49" charset="-128"/>
                <a:ea typeface="ＭＳ ゴシック" pitchFamily="49" charset="-128"/>
              </a:rPr>
              <a:t>20.73</a:t>
            </a:r>
            <a:r>
              <a:rPr lang="ja-JP" altLang="en-US" sz="1400" dirty="0">
                <a:latin typeface="ＭＳ ゴシック" pitchFamily="49" charset="-128"/>
                <a:ea typeface="ＭＳ ゴシック" pitchFamily="49" charset="-128"/>
              </a:rPr>
              <a:t>円　⇒　</a:t>
            </a:r>
            <a:r>
              <a:rPr lang="en-US" altLang="ja-JP" sz="1400" dirty="0">
                <a:latin typeface="ＭＳ ゴシック" pitchFamily="49" charset="-128"/>
                <a:ea typeface="ＭＳ ゴシック" pitchFamily="49" charset="-128"/>
              </a:rPr>
              <a:t>97.73</a:t>
            </a:r>
            <a:r>
              <a:rPr lang="ja-JP" altLang="en-US" sz="1400" dirty="0">
                <a:latin typeface="ＭＳ ゴシック" pitchFamily="49" charset="-128"/>
                <a:ea typeface="ＭＳ ゴシック" pitchFamily="49" charset="-128"/>
              </a:rPr>
              <a:t>円</a:t>
            </a:r>
            <a:endParaRPr lang="en-US" altLang="ja-JP" sz="1400" dirty="0">
              <a:latin typeface="ＭＳ ゴシック" pitchFamily="49" charset="-128"/>
              <a:ea typeface="ＭＳ ゴシック" pitchFamily="49" charset="-128"/>
            </a:endParaRPr>
          </a:p>
          <a:p>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★正解は③の約１００円です。</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ビールの半分くらいは税金なんです。★</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a:t>
            </a:r>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4</a:t>
            </a:fld>
            <a:endParaRPr kumimoji="1" lang="ja-JP" altLang="en-US"/>
          </a:p>
        </p:txBody>
      </p:sp>
    </p:spTree>
    <p:extLst>
      <p:ext uri="{BB962C8B-B14F-4D97-AF65-F5344CB8AC3E}">
        <p14:creationId xmlns:p14="http://schemas.microsoft.com/office/powerpoint/2010/main" val="282338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たばこにかかる税金もあります。</a:t>
            </a:r>
          </a:p>
          <a:p>
            <a:r>
              <a:rPr lang="ja-JP" altLang="en-US" sz="1400" dirty="0"/>
              <a:t>　ここで問題です。</a:t>
            </a:r>
          </a:p>
          <a:p>
            <a:r>
              <a:rPr lang="ja-JP" altLang="en-US" sz="1400" dirty="0"/>
              <a:t> ★たばこ１箱（４９０円）のうち税金はいくらでしょう。</a:t>
            </a:r>
          </a:p>
          <a:p>
            <a:r>
              <a:rPr lang="ja-JP" altLang="en-US" sz="1400" dirty="0"/>
              <a:t> ★①約１１０円　②約２１０円　③約３１０円</a:t>
            </a:r>
            <a:endParaRPr lang="en-US" altLang="ja-JP" sz="1400" dirty="0"/>
          </a:p>
          <a:p>
            <a:endParaRPr lang="en-US" altLang="ja-JP" sz="1400" dirty="0"/>
          </a:p>
          <a:p>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　児童に挙手させる。</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「１番の人。大体○○人くらいですね。」</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数を入れるとよい。</a:t>
            </a:r>
            <a:endParaRPr lang="en-US" altLang="ja-JP" sz="1400" dirty="0">
              <a:latin typeface="ＭＳ ゴシック" pitchFamily="49" charset="-128"/>
              <a:ea typeface="ＭＳ ゴシック" pitchFamily="49" charset="-128"/>
            </a:endParaRPr>
          </a:p>
          <a:p>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　</a:t>
            </a:r>
            <a:endParaRPr lang="en-US" altLang="ja-JP" sz="1400" dirty="0"/>
          </a:p>
          <a:p>
            <a:r>
              <a:rPr lang="ja-JP" altLang="en-US" sz="1400" dirty="0"/>
              <a:t> ★正解は③の約３１０円です。</a:t>
            </a:r>
          </a:p>
          <a:p>
            <a:r>
              <a:rPr lang="ja-JP" altLang="en-US" sz="1400" dirty="0"/>
              <a:t>　　たばこの値段の半分以上は税金なんです。★</a:t>
            </a:r>
            <a:endParaRPr lang="en-US" altLang="ja-JP" sz="1400" dirty="0"/>
          </a:p>
          <a:p>
            <a:r>
              <a:rPr lang="ja-JP" altLang="en-US" sz="1400" dirty="0"/>
              <a:t>　</a:t>
            </a:r>
            <a:endParaRPr lang="en-US" altLang="ja-JP" sz="1400" dirty="0"/>
          </a:p>
          <a:p>
            <a:r>
              <a:rPr lang="ja-JP" altLang="en-US" sz="1400" dirty="0"/>
              <a:t>　</a:t>
            </a:r>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5</a:t>
            </a:fld>
            <a:endParaRPr kumimoji="1" lang="ja-JP" altLang="en-US"/>
          </a:p>
        </p:txBody>
      </p:sp>
    </p:spTree>
    <p:extLst>
      <p:ext uri="{BB962C8B-B14F-4D97-AF65-F5344CB8AC3E}">
        <p14:creationId xmlns:p14="http://schemas.microsoft.com/office/powerpoint/2010/main" val="169596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集められた税金は色々なことに使われています。★</a:t>
            </a:r>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6</a:t>
            </a:fld>
            <a:endParaRPr kumimoji="1" lang="ja-JP" altLang="en-US"/>
          </a:p>
        </p:txBody>
      </p:sp>
    </p:spTree>
    <p:extLst>
      <p:ext uri="{BB962C8B-B14F-4D97-AF65-F5344CB8AC3E}">
        <p14:creationId xmlns:p14="http://schemas.microsoft.com/office/powerpoint/2010/main" val="1177631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問題です。</a:t>
            </a:r>
          </a:p>
          <a:p>
            <a:r>
              <a:rPr lang="ja-JP" altLang="en-US" sz="1400" dirty="0"/>
              <a:t>　学校の中にも税金が使われています。税金が使われているものは何でしょう。</a:t>
            </a:r>
            <a:endParaRPr lang="en-US" altLang="ja-JP" sz="1400" dirty="0"/>
          </a:p>
          <a:p>
            <a:endParaRPr lang="en-US" altLang="ja-JP" sz="1400" dirty="0"/>
          </a:p>
          <a:p>
            <a:r>
              <a:rPr lang="ja-JP" altLang="en-US" sz="1400" dirty="0"/>
              <a:t>　</a:t>
            </a:r>
            <a:r>
              <a:rPr lang="en-US" altLang="ja-JP" sz="1400" dirty="0"/>
              <a:t>※</a:t>
            </a:r>
            <a:r>
              <a:rPr lang="ja-JP" altLang="en-US" sz="1400" dirty="0"/>
              <a:t>　児童に発表させる。テンポよく行う。</a:t>
            </a:r>
            <a:endParaRPr lang="en-US" altLang="ja-JP" sz="1400" dirty="0"/>
          </a:p>
          <a:p>
            <a:r>
              <a:rPr lang="ja-JP" altLang="en-US" sz="1400" dirty="0"/>
              <a:t>　　　　</a:t>
            </a:r>
            <a:endParaRPr lang="en-US" altLang="ja-JP" sz="1400" dirty="0"/>
          </a:p>
          <a:p>
            <a:r>
              <a:rPr lang="ja-JP" altLang="en-US" sz="1400" dirty="0"/>
              <a:t>　</a:t>
            </a:r>
            <a:r>
              <a:rPr lang="en-US" altLang="ja-JP" sz="1400" dirty="0"/>
              <a:t>※</a:t>
            </a:r>
            <a:r>
              <a:rPr lang="ja-JP" altLang="en-US" sz="1400" dirty="0"/>
              <a:t>　「正解」、「残念」でよい。フォローはいらない。</a:t>
            </a:r>
            <a:endParaRPr lang="en-US" altLang="ja-JP" sz="1400" dirty="0"/>
          </a:p>
          <a:p>
            <a:r>
              <a:rPr lang="ja-JP" altLang="en-US" sz="1400" dirty="0"/>
              <a:t>　</a:t>
            </a:r>
            <a:endParaRPr lang="en-US" altLang="ja-JP" sz="1400" dirty="0"/>
          </a:p>
          <a:p>
            <a:r>
              <a:rPr lang="ja-JP" altLang="en-US" sz="1400" dirty="0"/>
              <a:t>　</a:t>
            </a:r>
            <a:r>
              <a:rPr lang="en-US" altLang="ja-JP" sz="1400" dirty="0"/>
              <a:t>※</a:t>
            </a:r>
            <a:r>
              <a:rPr lang="ja-JP" altLang="en-US" sz="1400" dirty="0"/>
              <a:t>　画面の□をクリックすると正解が現れるようになっている。</a:t>
            </a:r>
            <a:endParaRPr lang="en-US" altLang="ja-JP" sz="1400" dirty="0"/>
          </a:p>
          <a:p>
            <a:r>
              <a:rPr lang="ja-JP" altLang="en-US" sz="1400" dirty="0"/>
              <a:t>　　　全部やると時間がないので頃合いを見て、次ページへ進むと、正　</a:t>
            </a:r>
            <a:endParaRPr lang="en-US" altLang="ja-JP" sz="1400" dirty="0"/>
          </a:p>
          <a:p>
            <a:r>
              <a:rPr lang="ja-JP" altLang="en-US" sz="1400" dirty="0"/>
              <a:t>　　　解が一挙に示される。★</a:t>
            </a:r>
            <a:endParaRPr lang="en-US" altLang="ja-JP" sz="1400" dirty="0"/>
          </a:p>
          <a:p>
            <a:r>
              <a:rPr lang="ja-JP" altLang="en-US" sz="1400" dirty="0"/>
              <a:t>　</a:t>
            </a:r>
            <a:endParaRPr lang="en-US" altLang="ja-JP" sz="1400" dirty="0"/>
          </a:p>
          <a:p>
            <a:r>
              <a:rPr lang="ja-JP" altLang="en-US" sz="1400" dirty="0"/>
              <a:t>　</a:t>
            </a:r>
            <a:endParaRPr lang="en-US" altLang="ja-JP"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7</a:t>
            </a:fld>
            <a:endParaRPr kumimoji="1" lang="ja-JP" altLang="en-US"/>
          </a:p>
        </p:txBody>
      </p:sp>
    </p:spTree>
    <p:extLst>
      <p:ext uri="{BB962C8B-B14F-4D97-AF65-F5344CB8AC3E}">
        <p14:creationId xmlns:p14="http://schemas.microsoft.com/office/powerpoint/2010/main" val="24716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t>
            </a:r>
            <a:r>
              <a:rPr lang="ja-JP" altLang="en-US" dirty="0"/>
              <a:t>　参考</a:t>
            </a:r>
            <a:endParaRPr lang="en-US" altLang="ja-JP" dirty="0"/>
          </a:p>
          <a:p>
            <a:r>
              <a:rPr lang="ja-JP" altLang="en-US" dirty="0"/>
              <a:t>　　　「</a:t>
            </a:r>
            <a:r>
              <a:rPr lang="en-US" altLang="ja-JP" dirty="0"/>
              <a:t>×</a:t>
            </a:r>
            <a:r>
              <a:rPr lang="ja-JP" altLang="en-US" dirty="0"/>
              <a:t>」・・・ノート、ふでばこ、上</a:t>
            </a:r>
            <a:r>
              <a:rPr lang="ja-JP" altLang="en-US" dirty="0" err="1"/>
              <a:t>ば</a:t>
            </a:r>
            <a:r>
              <a:rPr lang="ja-JP" altLang="en-US" dirty="0"/>
              <a:t>き</a:t>
            </a:r>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8</a:t>
            </a:fld>
            <a:endParaRPr kumimoji="1" lang="ja-JP" altLang="en-US"/>
          </a:p>
        </p:txBody>
      </p:sp>
    </p:spTree>
    <p:extLst>
      <p:ext uri="{BB962C8B-B14F-4D97-AF65-F5344CB8AC3E}">
        <p14:creationId xmlns:p14="http://schemas.microsoft.com/office/powerpoint/2010/main" val="174350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400" dirty="0"/>
              <a:t>　まちの中にも税金が使われています。</a:t>
            </a:r>
            <a:endParaRPr lang="en-US" altLang="ja-JP" sz="1400" dirty="0"/>
          </a:p>
          <a:p>
            <a:endParaRPr lang="ja-JP" altLang="en-US" sz="1400" dirty="0"/>
          </a:p>
          <a:p>
            <a:r>
              <a:rPr lang="ja-JP" altLang="en-US" sz="1400" dirty="0"/>
              <a:t>　今度は、ちょっと難しいです。</a:t>
            </a:r>
            <a:r>
              <a:rPr lang="ja-JP" altLang="en-US" sz="1400" b="1" u="sng" dirty="0"/>
              <a:t>税金が使われていない</a:t>
            </a:r>
            <a:r>
              <a:rPr lang="ja-JP" altLang="en-US" sz="1400" dirty="0"/>
              <a:t>ところを</a:t>
            </a:r>
            <a:r>
              <a:rPr lang="ja-JP" altLang="en-US" sz="1400" b="1" u="sng" dirty="0"/>
              <a:t>隣の人とペア</a:t>
            </a:r>
            <a:r>
              <a:rPr lang="ja-JP" altLang="en-US" sz="1400" dirty="0"/>
              <a:t>で見つけましょう。</a:t>
            </a:r>
            <a:endParaRPr lang="en-US" altLang="ja-JP" sz="1400" dirty="0"/>
          </a:p>
          <a:p>
            <a:r>
              <a:rPr lang="ja-JP" altLang="en-US" sz="1400" dirty="0"/>
              <a:t>　</a:t>
            </a:r>
            <a:endParaRPr lang="en-US" altLang="ja-JP" sz="1400" dirty="0"/>
          </a:p>
          <a:p>
            <a:r>
              <a:rPr lang="ja-JP" altLang="en-US" sz="1400" dirty="0"/>
              <a:t>　（見えにくい人は、前に出て見てもいいですよ。）　</a:t>
            </a:r>
            <a:endParaRPr lang="en-US" altLang="ja-JP" sz="1400" dirty="0"/>
          </a:p>
          <a:p>
            <a:endParaRPr lang="en-US" altLang="ja-JP" sz="1400" dirty="0"/>
          </a:p>
          <a:p>
            <a:r>
              <a:rPr lang="ja-JP" altLang="en-US" sz="1400" dirty="0"/>
              <a:t>　</a:t>
            </a:r>
            <a:r>
              <a:rPr lang="en-US" altLang="ja-JP" sz="1400" dirty="0"/>
              <a:t>※</a:t>
            </a:r>
            <a:r>
              <a:rPr lang="ja-JP" altLang="en-US" sz="1400" dirty="0"/>
              <a:t>　１分程度考える時間を与える。</a:t>
            </a:r>
            <a:endParaRPr lang="en-US" altLang="ja-JP" sz="1400" dirty="0"/>
          </a:p>
          <a:p>
            <a:endParaRPr lang="en-US" altLang="ja-JP" sz="1400" dirty="0"/>
          </a:p>
          <a:p>
            <a:r>
              <a:rPr lang="ja-JP" altLang="en-US" sz="1400" dirty="0"/>
              <a:t>　</a:t>
            </a:r>
            <a:r>
              <a:rPr lang="en-US" altLang="ja-JP" sz="1400" dirty="0"/>
              <a:t>※</a:t>
            </a:r>
            <a:r>
              <a:rPr lang="ja-JP" altLang="en-US" sz="1400" dirty="0"/>
              <a:t>　児童に発表させる。テンポよく行う。</a:t>
            </a:r>
            <a:endParaRPr lang="en-US" altLang="ja-JP" sz="1400" dirty="0"/>
          </a:p>
          <a:p>
            <a:r>
              <a:rPr lang="ja-JP" altLang="en-US" sz="1400" dirty="0"/>
              <a:t>　　　　</a:t>
            </a:r>
            <a:endParaRPr lang="en-US" altLang="ja-JP" sz="1400" dirty="0"/>
          </a:p>
          <a:p>
            <a:r>
              <a:rPr lang="ja-JP" altLang="en-US" sz="1400" dirty="0"/>
              <a:t>　　（番号で答えてもいいですよ。）</a:t>
            </a:r>
            <a:endParaRPr lang="en-US" altLang="ja-JP" sz="1400" dirty="0"/>
          </a:p>
          <a:p>
            <a:r>
              <a:rPr lang="ja-JP" altLang="en-US" sz="1400" dirty="0"/>
              <a:t>　　</a:t>
            </a:r>
            <a:endParaRPr lang="en-US" altLang="ja-JP" sz="1400" dirty="0"/>
          </a:p>
          <a:p>
            <a:r>
              <a:rPr lang="ja-JP" altLang="en-US" sz="1400" dirty="0"/>
              <a:t>　</a:t>
            </a:r>
            <a:r>
              <a:rPr lang="en-US" altLang="ja-JP" sz="1400" dirty="0"/>
              <a:t>※</a:t>
            </a:r>
            <a:r>
              <a:rPr lang="ja-JP" altLang="en-US" sz="1400" dirty="0"/>
              <a:t> 　画面の□をクリックすると正解が現れるようになっている。</a:t>
            </a:r>
            <a:endParaRPr lang="en-US" altLang="ja-JP" sz="1400" dirty="0"/>
          </a:p>
          <a:p>
            <a:r>
              <a:rPr lang="ja-JP" altLang="en-US" sz="1400" dirty="0"/>
              <a:t>　　　   全部やると時間がないので頃合いを見て、次ページへ進むと、</a:t>
            </a:r>
            <a:endParaRPr lang="en-US" altLang="ja-JP" sz="1400" dirty="0"/>
          </a:p>
          <a:p>
            <a:r>
              <a:rPr lang="ja-JP" altLang="en-US" sz="1400" dirty="0"/>
              <a:t>　　  正解が一挙に示される。★</a:t>
            </a:r>
            <a:endParaRPr lang="en-US" altLang="ja-JP" sz="1400" dirty="0"/>
          </a:p>
          <a:p>
            <a:r>
              <a:rPr lang="ja-JP" altLang="en-US" sz="1400" dirty="0"/>
              <a:t>　</a:t>
            </a:r>
            <a:endParaRPr lang="en-US" altLang="ja-JP" sz="1400" dirty="0"/>
          </a:p>
          <a:p>
            <a:endParaRPr lang="en-US" altLang="ja-JP" sz="1400" dirty="0"/>
          </a:p>
        </p:txBody>
      </p:sp>
      <p:sp>
        <p:nvSpPr>
          <p:cNvPr id="4" name="スライド番号プレースホルダ 3"/>
          <p:cNvSpPr>
            <a:spLocks noGrp="1"/>
          </p:cNvSpPr>
          <p:nvPr>
            <p:ph type="sldNum" sz="quarter" idx="10"/>
          </p:nvPr>
        </p:nvSpPr>
        <p:spPr/>
        <p:txBody>
          <a:bodyPr/>
          <a:lstStyle/>
          <a:p>
            <a:fld id="{F775E6B9-BF2B-4DF0-843F-57F35E42123F}" type="slidenum">
              <a:rPr kumimoji="1" lang="ja-JP" altLang="en-US" smtClean="0"/>
              <a:pPr/>
              <a:t>9</a:t>
            </a:fld>
            <a:endParaRPr kumimoji="1" lang="ja-JP" altLang="en-US"/>
          </a:p>
        </p:txBody>
      </p:sp>
    </p:spTree>
    <p:extLst>
      <p:ext uri="{BB962C8B-B14F-4D97-AF65-F5344CB8AC3E}">
        <p14:creationId xmlns:p14="http://schemas.microsoft.com/office/powerpoint/2010/main" val="188623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25275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626597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382291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390410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16754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269964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26366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207257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287427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3556205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B0C7E24-ECB9-4E0E-A823-5E09CAA4E965}" type="datetimeFigureOut">
              <a:rPr kumimoji="1" lang="ja-JP" altLang="en-US" smtClean="0"/>
              <a:pPr/>
              <a:t>2020/8/17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90650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C7E24-ECB9-4E0E-A823-5E09CAA4E965}" type="datetimeFigureOut">
              <a:rPr kumimoji="1" lang="ja-JP" altLang="en-US" smtClean="0"/>
              <a:pPr/>
              <a:t>2020/8/17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FDA03-B48B-4185-81FE-E3E25D43DD2D}" type="slidenum">
              <a:rPr kumimoji="1" lang="ja-JP" altLang="en-US" smtClean="0"/>
              <a:pPr/>
              <a:t>‹#›</a:t>
            </a:fld>
            <a:endParaRPr kumimoji="1" lang="ja-JP" altLang="en-US"/>
          </a:p>
        </p:txBody>
      </p:sp>
    </p:spTree>
    <p:extLst>
      <p:ext uri="{BB962C8B-B14F-4D97-AF65-F5344CB8AC3E}">
        <p14:creationId xmlns:p14="http://schemas.microsoft.com/office/powerpoint/2010/main" val="65568008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latin typeface="HG丸ｺﾞｼｯｸM-PRO" panose="020F0600000000000000" pitchFamily="50" charset="-128"/>
                <a:ea typeface="HG丸ｺﾞｼｯｸM-PRO" panose="020F0600000000000000" pitchFamily="50" charset="-128"/>
              </a:rPr>
              <a:t>●●</a:t>
            </a:r>
            <a:r>
              <a:rPr kumimoji="1" lang="ja-JP" altLang="en-US" dirty="0" smtClean="0">
                <a:latin typeface="HG丸ｺﾞｼｯｸM-PRO" panose="020F0600000000000000" pitchFamily="50" charset="-128"/>
                <a:ea typeface="HG丸ｺﾞｼｯｸM-PRO" panose="020F0600000000000000" pitchFamily="50" charset="-128"/>
              </a:rPr>
              <a:t>　小　学　校</a:t>
            </a:r>
            <a:r>
              <a:rPr kumimoji="1" lang="en-US" altLang="ja-JP" dirty="0" smtClean="0">
                <a:latin typeface="HG丸ｺﾞｼｯｸM-PRO" panose="020F0600000000000000" pitchFamily="50" charset="-128"/>
                <a:ea typeface="HG丸ｺﾞｼｯｸM-PRO" panose="020F0600000000000000" pitchFamily="50" charset="-128"/>
              </a:rPr>
              <a:t/>
            </a:r>
            <a:br>
              <a:rPr kumimoji="1" lang="en-US" altLang="ja-JP" dirty="0" smtClean="0">
                <a:latin typeface="HG丸ｺﾞｼｯｸM-PRO" panose="020F0600000000000000" pitchFamily="50" charset="-128"/>
                <a:ea typeface="HG丸ｺﾞｼｯｸM-PRO" panose="020F0600000000000000" pitchFamily="50" charset="-128"/>
              </a:rPr>
            </a:br>
            <a:r>
              <a:rPr kumimoji="1" lang="ja-JP" altLang="en-US" dirty="0" smtClean="0">
                <a:latin typeface="HG丸ｺﾞｼｯｸM-PRO" panose="020F0600000000000000" pitchFamily="50" charset="-128"/>
                <a:ea typeface="HG丸ｺﾞｼｯｸM-PRO" panose="020F0600000000000000" pitchFamily="50" charset="-128"/>
              </a:rPr>
              <a:t>租　　税　　教　　室</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3" name="サブタイトル 2"/>
          <p:cNvSpPr>
            <a:spLocks noGrp="1"/>
          </p:cNvSpPr>
          <p:nvPr>
            <p:ph type="subTitle" idx="1"/>
          </p:nvPr>
        </p:nvSpPr>
        <p:spPr>
          <a:xfrm>
            <a:off x="1524000" y="3879830"/>
            <a:ext cx="9144000" cy="1655762"/>
          </a:xfrm>
        </p:spPr>
        <p:txBody>
          <a:bodyPr>
            <a:normAutofit/>
          </a:bodyPr>
          <a:lstStyle/>
          <a:p>
            <a:r>
              <a:rPr kumimoji="1" lang="ja-JP" altLang="en-US" sz="4000" dirty="0" smtClean="0">
                <a:latin typeface="HG丸ｺﾞｼｯｸM-PRO" panose="020F0600000000000000" pitchFamily="50" charset="-128"/>
                <a:ea typeface="HG丸ｺﾞｼｯｸM-PRO" panose="020F0600000000000000" pitchFamily="50" charset="-128"/>
              </a:rPr>
              <a:t>令和●年</a:t>
            </a:r>
            <a:r>
              <a:rPr lang="ja-JP" altLang="en-US" sz="4000" dirty="0">
                <a:latin typeface="HG丸ｺﾞｼｯｸM-PRO" panose="020F0600000000000000" pitchFamily="50" charset="-128"/>
                <a:ea typeface="HG丸ｺﾞｼｯｸM-PRO" panose="020F0600000000000000" pitchFamily="50" charset="-128"/>
              </a:rPr>
              <a:t>●</a:t>
            </a:r>
            <a:r>
              <a:rPr lang="ja-JP" altLang="en-US" sz="4000" dirty="0" smtClean="0">
                <a:latin typeface="HG丸ｺﾞｼｯｸM-PRO" panose="020F0600000000000000" pitchFamily="50" charset="-128"/>
                <a:ea typeface="HG丸ｺﾞｼｯｸM-PRO" panose="020F0600000000000000" pitchFamily="50" charset="-128"/>
              </a:rPr>
              <a:t>月</a:t>
            </a:r>
            <a:r>
              <a:rPr lang="ja-JP" altLang="en-US" sz="4000" dirty="0">
                <a:latin typeface="HG丸ｺﾞｼｯｸM-PRO" panose="020F0600000000000000" pitchFamily="50" charset="-128"/>
                <a:ea typeface="HG丸ｺﾞｼｯｸM-PRO" panose="020F0600000000000000" pitchFamily="50" charset="-128"/>
              </a:rPr>
              <a:t>●</a:t>
            </a:r>
            <a:r>
              <a:rPr lang="ja-JP" altLang="en-US" sz="4000" dirty="0" smtClean="0">
                <a:latin typeface="HG丸ｺﾞｼｯｸM-PRO" panose="020F0600000000000000" pitchFamily="50" charset="-128"/>
                <a:ea typeface="HG丸ｺﾞｼｯｸM-PRO" panose="020F0600000000000000" pitchFamily="50" charset="-128"/>
              </a:rPr>
              <a:t>日（●）</a:t>
            </a:r>
            <a:endParaRPr lang="en-US" altLang="ja-JP" sz="4000" dirty="0" smtClean="0">
              <a:latin typeface="HG丸ｺﾞｼｯｸM-PRO" panose="020F0600000000000000" pitchFamily="50" charset="-128"/>
              <a:ea typeface="HG丸ｺﾞｼｯｸM-PRO" panose="020F0600000000000000" pitchFamily="50" charset="-128"/>
            </a:endParaRPr>
          </a:p>
        </p:txBody>
      </p:sp>
      <p:sp>
        <p:nvSpPr>
          <p:cNvPr id="4" name="サブタイトル 2"/>
          <p:cNvSpPr txBox="1">
            <a:spLocks/>
          </p:cNvSpPr>
          <p:nvPr/>
        </p:nvSpPr>
        <p:spPr>
          <a:xfrm>
            <a:off x="799929" y="4900331"/>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latin typeface="HG丸ｺﾞｼｯｸM-PRO" panose="020F0600000000000000" pitchFamily="50" charset="-128"/>
                <a:ea typeface="HG丸ｺﾞｼｯｸM-PRO" panose="020F0600000000000000" pitchFamily="50" charset="-128"/>
              </a:rPr>
              <a:t>講師：●●　●●</a:t>
            </a:r>
            <a:endParaRPr lang="en-US" altLang="ja-JP" sz="4000" dirty="0" smtClean="0">
              <a:latin typeface="HG丸ｺﾞｼｯｸM-PRO" panose="020F0600000000000000" pitchFamily="50" charset="-128"/>
              <a:ea typeface="HG丸ｺﾞｼｯｸM-PRO" panose="020F0600000000000000" pitchFamily="50" charset="-128"/>
            </a:endParaRPr>
          </a:p>
          <a:p>
            <a:r>
              <a:rPr lang="ja-JP" altLang="en-US" sz="4000" dirty="0">
                <a:latin typeface="HG丸ｺﾞｼｯｸM-PRO" panose="020F0600000000000000" pitchFamily="50" charset="-128"/>
                <a:ea typeface="HG丸ｺﾞｼｯｸM-PRO" panose="020F0600000000000000" pitchFamily="50" charset="-128"/>
              </a:rPr>
              <a:t>　</a:t>
            </a:r>
            <a:r>
              <a:rPr lang="ja-JP" altLang="en-US" sz="4000" dirty="0" smtClean="0">
                <a:latin typeface="HG丸ｺﾞｼｯｸM-PRO" panose="020F0600000000000000" pitchFamily="50" charset="-128"/>
                <a:ea typeface="HG丸ｺﾞｼｯｸM-PRO" panose="020F0600000000000000" pitchFamily="50" charset="-128"/>
              </a:rPr>
              <a:t>　　　（●</a:t>
            </a:r>
            <a:r>
              <a:rPr lang="ja-JP" altLang="en-US" sz="4000" dirty="0">
                <a:latin typeface="HG丸ｺﾞｼｯｸM-PRO" panose="020F0600000000000000" pitchFamily="50" charset="-128"/>
                <a:ea typeface="HG丸ｺﾞｼｯｸM-PRO" panose="020F0600000000000000" pitchFamily="50" charset="-128"/>
              </a:rPr>
              <a:t>●</a:t>
            </a:r>
            <a:r>
              <a:rPr lang="ja-JP" altLang="en-US" sz="4000" dirty="0" smtClean="0">
                <a:latin typeface="HG丸ｺﾞｼｯｸM-PRO" panose="020F0600000000000000" pitchFamily="50" charset="-128"/>
                <a:ea typeface="HG丸ｺﾞｼｯｸM-PRO" panose="020F0600000000000000" pitchFamily="50" charset="-128"/>
              </a:rPr>
              <a:t>税務署）</a:t>
            </a:r>
            <a:endParaRPr lang="ja-JP" altLang="en-US" sz="4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703868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42903" y="-1505414"/>
            <a:ext cx="6857999" cy="9868828"/>
          </a:xfrm>
          <a:prstGeom prst="rect">
            <a:avLst/>
          </a:prstGeom>
        </p:spPr>
      </p:pic>
      <p:pic>
        <p:nvPicPr>
          <p:cNvPr id="17" name="図 16"/>
          <p:cNvPicPr>
            <a:picLocks noChangeAspect="1"/>
          </p:cNvPicPr>
          <p:nvPr/>
        </p:nvPicPr>
        <p:blipFill>
          <a:blip r:embed="rId4" cstate="print"/>
          <a:stretch>
            <a:fillRect/>
          </a:stretch>
        </p:blipFill>
        <p:spPr>
          <a:xfrm>
            <a:off x="1379256" y="2249364"/>
            <a:ext cx="928039" cy="928039"/>
          </a:xfrm>
          <a:prstGeom prst="rect">
            <a:avLst/>
          </a:prstGeom>
        </p:spPr>
      </p:pic>
      <p:pic>
        <p:nvPicPr>
          <p:cNvPr id="18" name="図 17"/>
          <p:cNvPicPr>
            <a:picLocks noChangeAspect="1"/>
          </p:cNvPicPr>
          <p:nvPr/>
        </p:nvPicPr>
        <p:blipFill>
          <a:blip r:embed="rId4" cstate="print"/>
          <a:stretch>
            <a:fillRect/>
          </a:stretch>
        </p:blipFill>
        <p:spPr>
          <a:xfrm>
            <a:off x="3256260" y="4517854"/>
            <a:ext cx="776171" cy="776171"/>
          </a:xfrm>
          <a:prstGeom prst="rect">
            <a:avLst/>
          </a:prstGeom>
        </p:spPr>
      </p:pic>
      <p:pic>
        <p:nvPicPr>
          <p:cNvPr id="19" name="図 18"/>
          <p:cNvPicPr>
            <a:picLocks noChangeAspect="1"/>
          </p:cNvPicPr>
          <p:nvPr/>
        </p:nvPicPr>
        <p:blipFill>
          <a:blip r:embed="rId4" cstate="print"/>
          <a:stretch>
            <a:fillRect/>
          </a:stretch>
        </p:blipFill>
        <p:spPr>
          <a:xfrm>
            <a:off x="3313777" y="5349145"/>
            <a:ext cx="661138" cy="661138"/>
          </a:xfrm>
          <a:prstGeom prst="rect">
            <a:avLst/>
          </a:prstGeom>
        </p:spPr>
      </p:pic>
      <p:pic>
        <p:nvPicPr>
          <p:cNvPr id="20" name="図 19"/>
          <p:cNvPicPr>
            <a:picLocks noChangeAspect="1"/>
          </p:cNvPicPr>
          <p:nvPr/>
        </p:nvPicPr>
        <p:blipFill>
          <a:blip r:embed="rId4" cstate="print"/>
          <a:stretch>
            <a:fillRect/>
          </a:stretch>
        </p:blipFill>
        <p:spPr>
          <a:xfrm>
            <a:off x="5583924" y="3267456"/>
            <a:ext cx="780675" cy="780675"/>
          </a:xfrm>
          <a:prstGeom prst="rect">
            <a:avLst/>
          </a:prstGeom>
        </p:spPr>
      </p:pic>
      <p:pic>
        <p:nvPicPr>
          <p:cNvPr id="21" name="図 20"/>
          <p:cNvPicPr>
            <a:picLocks noChangeAspect="1"/>
          </p:cNvPicPr>
          <p:nvPr/>
        </p:nvPicPr>
        <p:blipFill>
          <a:blip r:embed="rId4" cstate="print"/>
          <a:stretch>
            <a:fillRect/>
          </a:stretch>
        </p:blipFill>
        <p:spPr>
          <a:xfrm>
            <a:off x="5073390" y="2404861"/>
            <a:ext cx="644849" cy="644849"/>
          </a:xfrm>
          <a:prstGeom prst="rect">
            <a:avLst/>
          </a:prstGeom>
        </p:spPr>
      </p:pic>
      <p:pic>
        <p:nvPicPr>
          <p:cNvPr id="22" name="図 21"/>
          <p:cNvPicPr>
            <a:picLocks noChangeAspect="1"/>
          </p:cNvPicPr>
          <p:nvPr/>
        </p:nvPicPr>
        <p:blipFill>
          <a:blip r:embed="rId4" cstate="print"/>
          <a:stretch>
            <a:fillRect/>
          </a:stretch>
        </p:blipFill>
        <p:spPr>
          <a:xfrm>
            <a:off x="4666199" y="582020"/>
            <a:ext cx="817073" cy="817073"/>
          </a:xfrm>
          <a:prstGeom prst="rect">
            <a:avLst/>
          </a:prstGeom>
        </p:spPr>
      </p:pic>
      <p:pic>
        <p:nvPicPr>
          <p:cNvPr id="23" name="図 22"/>
          <p:cNvPicPr>
            <a:picLocks noChangeAspect="1"/>
          </p:cNvPicPr>
          <p:nvPr/>
        </p:nvPicPr>
        <p:blipFill>
          <a:blip r:embed="rId4" cstate="print"/>
          <a:stretch>
            <a:fillRect/>
          </a:stretch>
        </p:blipFill>
        <p:spPr>
          <a:xfrm>
            <a:off x="6771939" y="725838"/>
            <a:ext cx="775536" cy="775536"/>
          </a:xfrm>
          <a:prstGeom prst="rect">
            <a:avLst/>
          </a:prstGeom>
        </p:spPr>
      </p:pic>
      <p:pic>
        <p:nvPicPr>
          <p:cNvPr id="24" name="図 23"/>
          <p:cNvPicPr>
            <a:picLocks noChangeAspect="1"/>
          </p:cNvPicPr>
          <p:nvPr/>
        </p:nvPicPr>
        <p:blipFill>
          <a:blip r:embed="rId4" cstate="print"/>
          <a:stretch>
            <a:fillRect/>
          </a:stretch>
        </p:blipFill>
        <p:spPr>
          <a:xfrm>
            <a:off x="7820419" y="1178083"/>
            <a:ext cx="968207" cy="968207"/>
          </a:xfrm>
          <a:prstGeom prst="rect">
            <a:avLst/>
          </a:prstGeom>
        </p:spPr>
      </p:pic>
      <p:pic>
        <p:nvPicPr>
          <p:cNvPr id="25" name="図 24"/>
          <p:cNvPicPr>
            <a:picLocks noChangeAspect="1"/>
          </p:cNvPicPr>
          <p:nvPr/>
        </p:nvPicPr>
        <p:blipFill>
          <a:blip r:embed="rId4" cstate="print"/>
          <a:stretch>
            <a:fillRect/>
          </a:stretch>
        </p:blipFill>
        <p:spPr>
          <a:xfrm>
            <a:off x="8450646" y="1874129"/>
            <a:ext cx="978798" cy="978798"/>
          </a:xfrm>
          <a:prstGeom prst="rect">
            <a:avLst/>
          </a:prstGeom>
        </p:spPr>
      </p:pic>
      <p:pic>
        <p:nvPicPr>
          <p:cNvPr id="26" name="図 25"/>
          <p:cNvPicPr>
            <a:picLocks noChangeAspect="1"/>
          </p:cNvPicPr>
          <p:nvPr/>
        </p:nvPicPr>
        <p:blipFill>
          <a:blip r:embed="rId4" cstate="print"/>
          <a:stretch>
            <a:fillRect/>
          </a:stretch>
        </p:blipFill>
        <p:spPr>
          <a:xfrm>
            <a:off x="9878673" y="2912350"/>
            <a:ext cx="752735" cy="752735"/>
          </a:xfrm>
          <a:prstGeom prst="rect">
            <a:avLst/>
          </a:prstGeom>
        </p:spPr>
      </p:pic>
      <p:pic>
        <p:nvPicPr>
          <p:cNvPr id="27" name="図 26"/>
          <p:cNvPicPr>
            <a:picLocks noChangeAspect="1"/>
          </p:cNvPicPr>
          <p:nvPr/>
        </p:nvPicPr>
        <p:blipFill>
          <a:blip r:embed="rId4" cstate="print"/>
          <a:stretch>
            <a:fillRect/>
          </a:stretch>
        </p:blipFill>
        <p:spPr>
          <a:xfrm>
            <a:off x="10439287" y="478484"/>
            <a:ext cx="755934" cy="755934"/>
          </a:xfrm>
          <a:prstGeom prst="rect">
            <a:avLst/>
          </a:prstGeom>
        </p:spPr>
      </p:pic>
      <p:pic>
        <p:nvPicPr>
          <p:cNvPr id="28" name="図 27"/>
          <p:cNvPicPr>
            <a:picLocks noChangeAspect="1"/>
          </p:cNvPicPr>
          <p:nvPr/>
        </p:nvPicPr>
        <p:blipFill>
          <a:blip r:embed="rId4" cstate="print"/>
          <a:stretch>
            <a:fillRect/>
          </a:stretch>
        </p:blipFill>
        <p:spPr>
          <a:xfrm>
            <a:off x="7034055" y="2880568"/>
            <a:ext cx="613230" cy="613230"/>
          </a:xfrm>
          <a:prstGeom prst="rect">
            <a:avLst/>
          </a:prstGeom>
        </p:spPr>
      </p:pic>
      <p:pic>
        <p:nvPicPr>
          <p:cNvPr id="29" name="図 28"/>
          <p:cNvPicPr>
            <a:picLocks noChangeAspect="1"/>
          </p:cNvPicPr>
          <p:nvPr/>
        </p:nvPicPr>
        <p:blipFill>
          <a:blip r:embed="rId4" cstate="print"/>
          <a:stretch>
            <a:fillRect/>
          </a:stretch>
        </p:blipFill>
        <p:spPr>
          <a:xfrm>
            <a:off x="3752538" y="1892723"/>
            <a:ext cx="913661" cy="913661"/>
          </a:xfrm>
          <a:prstGeom prst="rect">
            <a:avLst/>
          </a:prstGeom>
        </p:spPr>
      </p:pic>
      <p:pic>
        <p:nvPicPr>
          <p:cNvPr id="30" name="図 29"/>
          <p:cNvPicPr>
            <a:picLocks noChangeAspect="1"/>
          </p:cNvPicPr>
          <p:nvPr/>
        </p:nvPicPr>
        <p:blipFill>
          <a:blip r:embed="rId4" cstate="print"/>
          <a:stretch>
            <a:fillRect/>
          </a:stretch>
        </p:blipFill>
        <p:spPr>
          <a:xfrm>
            <a:off x="4197483" y="3823200"/>
            <a:ext cx="875907" cy="875907"/>
          </a:xfrm>
          <a:prstGeom prst="rect">
            <a:avLst/>
          </a:prstGeom>
        </p:spPr>
      </p:pic>
      <p:pic>
        <p:nvPicPr>
          <p:cNvPr id="32" name="図 31"/>
          <p:cNvPicPr>
            <a:picLocks noChangeAspect="1"/>
          </p:cNvPicPr>
          <p:nvPr/>
        </p:nvPicPr>
        <p:blipFill>
          <a:blip r:embed="rId5" cstate="print"/>
          <a:stretch>
            <a:fillRect/>
          </a:stretch>
        </p:blipFill>
        <p:spPr>
          <a:xfrm>
            <a:off x="2919906" y="3288718"/>
            <a:ext cx="902286" cy="853514"/>
          </a:xfrm>
          <a:prstGeom prst="rect">
            <a:avLst/>
          </a:prstGeom>
        </p:spPr>
      </p:pic>
      <p:pic>
        <p:nvPicPr>
          <p:cNvPr id="33" name="図 32"/>
          <p:cNvPicPr>
            <a:picLocks noChangeAspect="1"/>
          </p:cNvPicPr>
          <p:nvPr/>
        </p:nvPicPr>
        <p:blipFill>
          <a:blip r:embed="rId5" cstate="print"/>
          <a:stretch>
            <a:fillRect/>
          </a:stretch>
        </p:blipFill>
        <p:spPr>
          <a:xfrm>
            <a:off x="6589124" y="1548394"/>
            <a:ext cx="2006863" cy="1898384"/>
          </a:xfrm>
          <a:prstGeom prst="rect">
            <a:avLst/>
          </a:prstGeom>
        </p:spPr>
      </p:pic>
      <p:pic>
        <p:nvPicPr>
          <p:cNvPr id="34" name="図 33"/>
          <p:cNvPicPr>
            <a:picLocks noChangeAspect="1"/>
          </p:cNvPicPr>
          <p:nvPr/>
        </p:nvPicPr>
        <p:blipFill>
          <a:blip r:embed="rId5" cstate="print"/>
          <a:stretch>
            <a:fillRect/>
          </a:stretch>
        </p:blipFill>
        <p:spPr>
          <a:xfrm>
            <a:off x="4818993" y="1211544"/>
            <a:ext cx="1704051" cy="1611941"/>
          </a:xfrm>
          <a:prstGeom prst="rect">
            <a:avLst/>
          </a:prstGeom>
        </p:spPr>
      </p:pic>
      <p:pic>
        <p:nvPicPr>
          <p:cNvPr id="35" name="図 34"/>
          <p:cNvPicPr>
            <a:picLocks noChangeAspect="1"/>
          </p:cNvPicPr>
          <p:nvPr/>
        </p:nvPicPr>
        <p:blipFill>
          <a:blip r:embed="rId5" cstate="print"/>
          <a:stretch>
            <a:fillRect/>
          </a:stretch>
        </p:blipFill>
        <p:spPr>
          <a:xfrm>
            <a:off x="1995554" y="4926921"/>
            <a:ext cx="1575235" cy="1490088"/>
          </a:xfrm>
          <a:prstGeom prst="rect">
            <a:avLst/>
          </a:prstGeom>
        </p:spPr>
      </p:pic>
      <p:pic>
        <p:nvPicPr>
          <p:cNvPr id="36" name="図 35"/>
          <p:cNvPicPr>
            <a:picLocks noChangeAspect="1"/>
          </p:cNvPicPr>
          <p:nvPr/>
        </p:nvPicPr>
        <p:blipFill>
          <a:blip r:embed="rId5" cstate="print"/>
          <a:stretch>
            <a:fillRect/>
          </a:stretch>
        </p:blipFill>
        <p:spPr>
          <a:xfrm>
            <a:off x="5140684" y="4767050"/>
            <a:ext cx="1812547" cy="1714572"/>
          </a:xfrm>
          <a:prstGeom prst="rect">
            <a:avLst/>
          </a:prstGeom>
        </p:spPr>
      </p:pic>
      <p:pic>
        <p:nvPicPr>
          <p:cNvPr id="37" name="図 36"/>
          <p:cNvPicPr>
            <a:picLocks noChangeAspect="1"/>
          </p:cNvPicPr>
          <p:nvPr/>
        </p:nvPicPr>
        <p:blipFill>
          <a:blip r:embed="rId5" cstate="print"/>
          <a:stretch>
            <a:fillRect/>
          </a:stretch>
        </p:blipFill>
        <p:spPr>
          <a:xfrm>
            <a:off x="8220330" y="2843010"/>
            <a:ext cx="1770549" cy="1674844"/>
          </a:xfrm>
          <a:prstGeom prst="rect">
            <a:avLst/>
          </a:prstGeom>
        </p:spPr>
      </p:pic>
      <p:pic>
        <p:nvPicPr>
          <p:cNvPr id="38" name="図 37"/>
          <p:cNvPicPr>
            <a:picLocks noChangeAspect="1"/>
          </p:cNvPicPr>
          <p:nvPr/>
        </p:nvPicPr>
        <p:blipFill>
          <a:blip r:embed="rId5" cstate="print"/>
          <a:stretch>
            <a:fillRect/>
          </a:stretch>
        </p:blipFill>
        <p:spPr>
          <a:xfrm>
            <a:off x="709436" y="4560580"/>
            <a:ext cx="1963065" cy="1856954"/>
          </a:xfrm>
          <a:prstGeom prst="rect">
            <a:avLst/>
          </a:prstGeom>
        </p:spPr>
      </p:pic>
      <p:pic>
        <p:nvPicPr>
          <p:cNvPr id="2" name="図 1"/>
          <p:cNvPicPr>
            <a:picLocks noChangeAspect="1"/>
          </p:cNvPicPr>
          <p:nvPr/>
        </p:nvPicPr>
        <p:blipFill>
          <a:blip r:embed="rId6" cstate="print"/>
          <a:stretch>
            <a:fillRect/>
          </a:stretch>
        </p:blipFill>
        <p:spPr>
          <a:xfrm>
            <a:off x="6030584" y="1919906"/>
            <a:ext cx="1700931" cy="1609483"/>
          </a:xfrm>
          <a:prstGeom prst="rect">
            <a:avLst/>
          </a:prstGeom>
        </p:spPr>
      </p:pic>
      <p:pic>
        <p:nvPicPr>
          <p:cNvPr id="3" name="図 2"/>
          <p:cNvPicPr>
            <a:picLocks noChangeAspect="1"/>
          </p:cNvPicPr>
          <p:nvPr/>
        </p:nvPicPr>
        <p:blipFill>
          <a:blip r:embed="rId7" cstate="print"/>
          <a:stretch>
            <a:fillRect/>
          </a:stretch>
        </p:blipFill>
        <p:spPr>
          <a:xfrm>
            <a:off x="2883371" y="766567"/>
            <a:ext cx="816935" cy="823031"/>
          </a:xfrm>
          <a:prstGeom prst="rect">
            <a:avLst/>
          </a:prstGeom>
        </p:spPr>
      </p:pic>
    </p:spTree>
    <p:extLst>
      <p:ext uri="{BB962C8B-B14F-4D97-AF65-F5344CB8AC3E}">
        <p14:creationId xmlns:p14="http://schemas.microsoft.com/office/powerpoint/2010/main" val="4165990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stretch>
            <a:fillRect/>
          </a:stretch>
        </p:blipFill>
        <p:spPr>
          <a:xfrm>
            <a:off x="6285073" y="0"/>
            <a:ext cx="5906927" cy="4069377"/>
          </a:xfrm>
          <a:prstGeom prst="rect">
            <a:avLst/>
          </a:prstGeom>
        </p:spPr>
      </p:pic>
      <p:sp>
        <p:nvSpPr>
          <p:cNvPr id="6" name="テキスト ボックス 5"/>
          <p:cNvSpPr txBox="1"/>
          <p:nvPr/>
        </p:nvSpPr>
        <p:spPr>
          <a:xfrm>
            <a:off x="356060" y="4221480"/>
            <a:ext cx="12110259" cy="1754326"/>
          </a:xfrm>
          <a:prstGeom prst="rect">
            <a:avLst/>
          </a:prstGeom>
          <a:noFill/>
        </p:spPr>
        <p:txBody>
          <a:bodyPr wrap="square" rtlCol="0">
            <a:spAutoFit/>
          </a:bodyPr>
          <a:lstStyle/>
          <a:p>
            <a:r>
              <a:rPr kumimoji="1" lang="ja-JP" altLang="en-US" sz="5400" dirty="0" smtClean="0">
                <a:latin typeface="HG丸ｺﾞｼｯｸM-PRO" panose="020F0600000000000000" pitchFamily="50" charset="-128"/>
                <a:ea typeface="HG丸ｺﾞｼｯｸM-PRO" panose="020F0600000000000000" pitchFamily="50" charset="-128"/>
              </a:rPr>
              <a:t>税金の使われ方で気づいたことはありませんか？</a:t>
            </a:r>
            <a:endParaRPr kumimoji="1" lang="ja-JP" altLang="en-US" sz="4800"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4" cstate="print"/>
          <a:stretch>
            <a:fillRect/>
          </a:stretch>
        </p:blipFill>
        <p:spPr>
          <a:xfrm>
            <a:off x="499441" y="68727"/>
            <a:ext cx="5660160" cy="4000649"/>
          </a:xfrm>
          <a:prstGeom prst="rect">
            <a:avLst/>
          </a:prstGeom>
        </p:spPr>
      </p:pic>
    </p:spTree>
    <p:extLst>
      <p:ext uri="{BB962C8B-B14F-4D97-AF65-F5344CB8AC3E}">
        <p14:creationId xmlns:p14="http://schemas.microsoft.com/office/powerpoint/2010/main" val="375278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0" y="213360"/>
            <a:ext cx="12110259" cy="1754326"/>
          </a:xfrm>
          <a:prstGeom prst="rect">
            <a:avLst/>
          </a:prstGeom>
          <a:noFill/>
        </p:spPr>
        <p:txBody>
          <a:bodyPr wrap="square" rtlCol="0">
            <a:spAutoFit/>
          </a:bodyPr>
          <a:lstStyle/>
          <a:p>
            <a:r>
              <a:rPr kumimoji="1" lang="ja-JP" altLang="en-US" sz="5400" dirty="0" smtClean="0">
                <a:latin typeface="HG丸ｺﾞｼｯｸM-PRO" panose="020F0600000000000000" pitchFamily="50" charset="-128"/>
                <a:ea typeface="HG丸ｺﾞｼｯｸM-PRO" panose="020F0600000000000000" pitchFamily="50" charset="-128"/>
              </a:rPr>
              <a:t>税金は、おもにみんなのためになることに使われます。</a:t>
            </a:r>
            <a:endParaRPr kumimoji="1" lang="ja-JP" altLang="en-US" sz="48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stretch>
            <a:fillRect/>
          </a:stretch>
        </p:blipFill>
        <p:spPr>
          <a:xfrm rot="5400000">
            <a:off x="3724810" y="-1448584"/>
            <a:ext cx="4757799" cy="11656923"/>
          </a:xfrm>
          <a:prstGeom prst="rect">
            <a:avLst/>
          </a:prstGeom>
        </p:spPr>
      </p:pic>
      <p:sp>
        <p:nvSpPr>
          <p:cNvPr id="8" name="正方形/長方形 7"/>
          <p:cNvSpPr/>
          <p:nvPr/>
        </p:nvSpPr>
        <p:spPr>
          <a:xfrm>
            <a:off x="3869635" y="3193774"/>
            <a:ext cx="7195930" cy="622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750365" y="2995944"/>
            <a:ext cx="2186610" cy="1045969"/>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latin typeface="+mn-ea"/>
              </a:rPr>
              <a:t>約 ８８万５</a:t>
            </a:r>
            <a:r>
              <a:rPr lang="ja-JP" altLang="en-US" b="1" dirty="0" smtClean="0">
                <a:solidFill>
                  <a:schemeClr val="bg1"/>
                </a:solidFill>
                <a:latin typeface="+mn-ea"/>
              </a:rPr>
              <a:t>，０００</a:t>
            </a:r>
            <a:r>
              <a:rPr kumimoji="1" lang="ja-JP" altLang="en-US" b="1" dirty="0" smtClean="0">
                <a:solidFill>
                  <a:schemeClr val="bg1"/>
                </a:solidFill>
                <a:latin typeface="+mn-ea"/>
              </a:rPr>
              <a:t>円</a:t>
            </a:r>
            <a:endParaRPr kumimoji="1" lang="en-US" altLang="ja-JP" b="1" dirty="0" smtClean="0">
              <a:solidFill>
                <a:schemeClr val="bg1"/>
              </a:solidFill>
              <a:latin typeface="+mn-ea"/>
            </a:endParaRPr>
          </a:p>
          <a:p>
            <a:pPr algn="ctr"/>
            <a:r>
              <a:rPr lang="ja-JP" altLang="en-US" b="1" dirty="0" smtClean="0">
                <a:solidFill>
                  <a:schemeClr val="bg1"/>
                </a:solidFill>
              </a:rPr>
              <a:t>月額：約７３，８００円</a:t>
            </a:r>
            <a:endParaRPr kumimoji="1" lang="ja-JP" altLang="en-US" b="1" dirty="0">
              <a:solidFill>
                <a:schemeClr val="bg1"/>
              </a:solidFill>
            </a:endParaRPr>
          </a:p>
        </p:txBody>
      </p:sp>
      <p:sp>
        <p:nvSpPr>
          <p:cNvPr id="6" name="正方形/長方形 5"/>
          <p:cNvSpPr/>
          <p:nvPr/>
        </p:nvSpPr>
        <p:spPr>
          <a:xfrm>
            <a:off x="6103710" y="2982693"/>
            <a:ext cx="2252870" cy="105922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rPr>
              <a:t>約 １０４万３，０００円</a:t>
            </a:r>
            <a:endParaRPr kumimoji="1" lang="en-US" altLang="ja-JP" b="1" dirty="0" smtClean="0">
              <a:solidFill>
                <a:schemeClr val="bg1"/>
              </a:solidFill>
            </a:endParaRPr>
          </a:p>
          <a:p>
            <a:pPr algn="ctr"/>
            <a:r>
              <a:rPr lang="ja-JP" altLang="en-US" b="1" dirty="0" smtClean="0">
                <a:solidFill>
                  <a:schemeClr val="bg1"/>
                </a:solidFill>
              </a:rPr>
              <a:t>月額：約８６，９００円</a:t>
            </a:r>
            <a:endParaRPr kumimoji="1" lang="ja-JP" altLang="en-US" b="1" dirty="0">
              <a:solidFill>
                <a:schemeClr val="bg1"/>
              </a:solidFill>
            </a:endParaRPr>
          </a:p>
        </p:txBody>
      </p:sp>
      <p:sp>
        <p:nvSpPr>
          <p:cNvPr id="7" name="正方形/長方形 6"/>
          <p:cNvSpPr/>
          <p:nvPr/>
        </p:nvSpPr>
        <p:spPr>
          <a:xfrm>
            <a:off x="8733182" y="2995945"/>
            <a:ext cx="2226367" cy="82068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rPr>
              <a:t>約 </a:t>
            </a:r>
            <a:r>
              <a:rPr lang="ja-JP" altLang="en-US" b="1" dirty="0" smtClean="0">
                <a:solidFill>
                  <a:schemeClr val="bg1"/>
                </a:solidFill>
              </a:rPr>
              <a:t>９８</a:t>
            </a:r>
            <a:r>
              <a:rPr kumimoji="1" lang="ja-JP" altLang="en-US" b="1" dirty="0" smtClean="0">
                <a:solidFill>
                  <a:schemeClr val="bg1"/>
                </a:solidFill>
              </a:rPr>
              <a:t>万８，０００円</a:t>
            </a:r>
            <a:endParaRPr kumimoji="1" lang="en-US" altLang="ja-JP" b="1" dirty="0" smtClean="0">
              <a:solidFill>
                <a:schemeClr val="bg1"/>
              </a:solidFill>
            </a:endParaRPr>
          </a:p>
          <a:p>
            <a:pPr algn="ctr"/>
            <a:r>
              <a:rPr lang="ja-JP" altLang="en-US" b="1" dirty="0" smtClean="0">
                <a:solidFill>
                  <a:schemeClr val="bg1"/>
                </a:solidFill>
              </a:rPr>
              <a:t>月額：約８２，３００円</a:t>
            </a:r>
            <a:endParaRPr kumimoji="1" lang="ja-JP" altLang="en-US" b="1" dirty="0">
              <a:solidFill>
                <a:schemeClr val="bg1"/>
              </a:solidFill>
            </a:endParaRPr>
          </a:p>
        </p:txBody>
      </p:sp>
      <p:sp>
        <p:nvSpPr>
          <p:cNvPr id="9" name="正方形/長方形 8"/>
          <p:cNvSpPr/>
          <p:nvPr/>
        </p:nvSpPr>
        <p:spPr>
          <a:xfrm>
            <a:off x="436729" y="4949849"/>
            <a:ext cx="2169993" cy="481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rPr>
              <a:t>（平成</a:t>
            </a:r>
            <a:r>
              <a:rPr lang="ja-JP" altLang="en-US" b="1" dirty="0" smtClean="0">
                <a:solidFill>
                  <a:schemeClr val="bg1"/>
                </a:solidFill>
                <a:latin typeface="+mn-ea"/>
              </a:rPr>
              <a:t>２９</a:t>
            </a:r>
            <a:r>
              <a:rPr kumimoji="1" lang="ja-JP" altLang="en-US" b="1" dirty="0" smtClean="0">
                <a:solidFill>
                  <a:schemeClr val="bg1"/>
                </a:solidFill>
              </a:rPr>
              <a:t>年度）</a:t>
            </a:r>
            <a:endParaRPr kumimoji="1" lang="ja-JP" altLang="en-US" b="1" dirty="0">
              <a:solidFill>
                <a:schemeClr val="bg1"/>
              </a:solidFill>
            </a:endParaRPr>
          </a:p>
        </p:txBody>
      </p:sp>
    </p:spTree>
    <p:extLst>
      <p:ext uri="{BB962C8B-B14F-4D97-AF65-F5344CB8AC3E}">
        <p14:creationId xmlns:p14="http://schemas.microsoft.com/office/powerpoint/2010/main" val="340626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正方形/長方形 2"/>
          <p:cNvSpPr/>
          <p:nvPr/>
        </p:nvSpPr>
        <p:spPr>
          <a:xfrm>
            <a:off x="65596" y="79512"/>
            <a:ext cx="11658600" cy="923330"/>
          </a:xfrm>
          <a:prstGeom prst="rect">
            <a:avLst/>
          </a:prstGeom>
        </p:spPr>
        <p:txBody>
          <a:bodyPr wrap="square">
            <a:spAutoFit/>
          </a:bodyPr>
          <a:lstStyle/>
          <a:p>
            <a:pPr lvl="0"/>
            <a:r>
              <a:rPr lang="ja-JP" altLang="en-US" sz="5400" dirty="0" smtClean="0">
                <a:solidFill>
                  <a:prstClr val="white"/>
                </a:solidFill>
                <a:latin typeface="HG丸ｺﾞｼｯｸM-PRO" panose="020F0600000000000000" pitchFamily="50" charset="-128"/>
                <a:ea typeface="HG丸ｺﾞｼｯｸM-PRO" panose="020F0600000000000000" pitchFamily="50" charset="-128"/>
              </a:rPr>
              <a:t>小学生は、税金を払っていますか？</a:t>
            </a:r>
            <a:endParaRPr lang="ja-JP" altLang="en-US" sz="4800" dirty="0">
              <a:solidFill>
                <a:prstClr val="white"/>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78848" y="1219200"/>
            <a:ext cx="12020387" cy="2585323"/>
          </a:xfrm>
          <a:prstGeom prst="rect">
            <a:avLst/>
          </a:prstGeom>
        </p:spPr>
        <p:txBody>
          <a:bodyPr wrap="square">
            <a:spAutoFit/>
          </a:bodyPr>
          <a:lstStyle/>
          <a:p>
            <a:pPr lvl="0"/>
            <a:r>
              <a:rPr lang="ja-JP" altLang="en-US" sz="5400" b="1" dirty="0" smtClean="0">
                <a:solidFill>
                  <a:srgbClr val="FFFF00"/>
                </a:solidFill>
                <a:latin typeface="HG丸ｺﾞｼｯｸM-PRO" panose="020F0600000000000000" pitchFamily="50" charset="-128"/>
                <a:ea typeface="HG丸ｺﾞｼｯｸM-PRO" panose="020F0600000000000000" pitchFamily="50" charset="-128"/>
              </a:rPr>
              <a:t>消費税（</a:t>
            </a:r>
            <a:r>
              <a:rPr lang="en-US" altLang="ja-JP" sz="5400" b="1" dirty="0" smtClean="0">
                <a:solidFill>
                  <a:srgbClr val="FFFF00"/>
                </a:solidFill>
                <a:latin typeface="HG丸ｺﾞｼｯｸM-PRO" panose="020F0600000000000000" pitchFamily="50" charset="-128"/>
                <a:ea typeface="HG丸ｺﾞｼｯｸM-PRO" panose="020F0600000000000000" pitchFamily="50" charset="-128"/>
              </a:rPr>
              <a:t>10</a:t>
            </a:r>
            <a:r>
              <a:rPr lang="ja-JP" altLang="en-US" sz="5400" b="1" dirty="0" smtClean="0">
                <a:solidFill>
                  <a:srgbClr val="FFFF00"/>
                </a:solidFill>
                <a:latin typeface="HG丸ｺﾞｼｯｸM-PRO" panose="020F0600000000000000" pitchFamily="50" charset="-128"/>
                <a:ea typeface="HG丸ｺﾞｼｯｸM-PRO" panose="020F0600000000000000" pitchFamily="50" charset="-128"/>
              </a:rPr>
              <a:t>％）</a:t>
            </a:r>
            <a:r>
              <a:rPr lang="ja-JP" altLang="en-US" sz="5400" dirty="0" smtClean="0">
                <a:solidFill>
                  <a:prstClr val="white"/>
                </a:solidFill>
                <a:latin typeface="HG丸ｺﾞｼｯｸM-PRO" panose="020F0600000000000000" pitchFamily="50" charset="-128"/>
                <a:ea typeface="HG丸ｺﾞｼｯｸM-PRO" panose="020F0600000000000000" pitchFamily="50" charset="-128"/>
              </a:rPr>
              <a:t>・・・買い物や食事</a:t>
            </a:r>
            <a:endParaRPr lang="en-US" altLang="ja-JP" sz="5400" dirty="0" smtClean="0">
              <a:solidFill>
                <a:prstClr val="white"/>
              </a:solidFill>
              <a:latin typeface="HG丸ｺﾞｼｯｸM-PRO" panose="020F0600000000000000" pitchFamily="50" charset="-128"/>
              <a:ea typeface="HG丸ｺﾞｼｯｸM-PRO" panose="020F0600000000000000" pitchFamily="50" charset="-128"/>
            </a:endParaRPr>
          </a:p>
          <a:p>
            <a:pPr lvl="0"/>
            <a:r>
              <a:rPr lang="ja-JP" altLang="en-US" sz="5400" dirty="0" smtClean="0">
                <a:solidFill>
                  <a:prstClr val="white"/>
                </a:solidFill>
                <a:latin typeface="HG丸ｺﾞｼｯｸM-PRO" panose="020F0600000000000000" pitchFamily="50" charset="-128"/>
                <a:ea typeface="HG丸ｺﾞｼｯｸM-PRO" panose="020F0600000000000000" pitchFamily="50" charset="-128"/>
              </a:rPr>
              <a:t>　　　　　　　　　　などのサービス</a:t>
            </a:r>
            <a:endParaRPr lang="en-US" altLang="ja-JP" sz="5400" dirty="0" smtClean="0">
              <a:solidFill>
                <a:prstClr val="white"/>
              </a:solidFill>
              <a:latin typeface="HG丸ｺﾞｼｯｸM-PRO" panose="020F0600000000000000" pitchFamily="50" charset="-128"/>
              <a:ea typeface="HG丸ｺﾞｼｯｸM-PRO" panose="020F0600000000000000" pitchFamily="50" charset="-128"/>
            </a:endParaRPr>
          </a:p>
          <a:p>
            <a:pPr lvl="0"/>
            <a:r>
              <a:rPr lang="ja-JP" altLang="en-US" sz="5400" dirty="0" smtClean="0">
                <a:solidFill>
                  <a:prstClr val="white"/>
                </a:solidFill>
                <a:latin typeface="HG丸ｺﾞｼｯｸM-PRO" panose="020F0600000000000000" pitchFamily="50" charset="-128"/>
                <a:ea typeface="HG丸ｺﾞｼｯｸM-PRO" panose="020F0600000000000000" pitchFamily="50" charset="-128"/>
              </a:rPr>
              <a:t>　　　　　　　　　　にかかる税</a:t>
            </a:r>
            <a:endParaRPr lang="ja-JP" altLang="en-US" sz="4800" dirty="0">
              <a:solidFill>
                <a:prstClr val="white"/>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658713" y="3422717"/>
            <a:ext cx="2019300" cy="707886"/>
          </a:xfrm>
          <a:prstGeom prst="rect">
            <a:avLst/>
          </a:prstGeom>
          <a:noFill/>
        </p:spPr>
        <p:txBody>
          <a:bodyPr wrap="square" rtlCol="0">
            <a:spAutoFit/>
          </a:bodyPr>
          <a:lstStyle/>
          <a:p>
            <a:r>
              <a:rPr kumimoji="1" lang="ja-JP" altLang="en-US" sz="4000" dirty="0" smtClean="0"/>
              <a:t>１００円</a:t>
            </a:r>
            <a:endParaRPr kumimoji="1" lang="ja-JP" altLang="en-US" sz="4000" dirty="0"/>
          </a:p>
        </p:txBody>
      </p:sp>
      <p:sp>
        <p:nvSpPr>
          <p:cNvPr id="6" name="正方形/長方形 5"/>
          <p:cNvSpPr/>
          <p:nvPr/>
        </p:nvSpPr>
        <p:spPr>
          <a:xfrm>
            <a:off x="3382556" y="3435340"/>
            <a:ext cx="3600000" cy="707886"/>
          </a:xfrm>
          <a:prstGeom prst="rect">
            <a:avLst/>
          </a:prstGeom>
        </p:spPr>
        <p:txBody>
          <a:bodyPr wrap="square">
            <a:spAutoFit/>
          </a:bodyPr>
          <a:lstStyle/>
          <a:p>
            <a:r>
              <a:rPr lang="ja-JP" altLang="en-US" sz="4000" dirty="0" smtClean="0"/>
              <a:t>→　　　　 １０円</a:t>
            </a:r>
            <a:endParaRPr lang="ja-JP" altLang="en-US" sz="4000" dirty="0"/>
          </a:p>
        </p:txBody>
      </p:sp>
      <p:sp>
        <p:nvSpPr>
          <p:cNvPr id="7" name="正方形/長方形 6"/>
          <p:cNvSpPr/>
          <p:nvPr/>
        </p:nvSpPr>
        <p:spPr>
          <a:xfrm>
            <a:off x="1189250" y="4054434"/>
            <a:ext cx="2230098" cy="707886"/>
          </a:xfrm>
          <a:prstGeom prst="rect">
            <a:avLst/>
          </a:prstGeom>
        </p:spPr>
        <p:txBody>
          <a:bodyPr wrap="none">
            <a:spAutoFit/>
          </a:bodyPr>
          <a:lstStyle/>
          <a:p>
            <a:r>
              <a:rPr lang="ja-JP" altLang="en-US" sz="4000" dirty="0" smtClean="0"/>
              <a:t>１</a:t>
            </a:r>
            <a:r>
              <a:rPr lang="en-US" altLang="ja-JP" sz="4000" dirty="0" smtClean="0"/>
              <a:t>,</a:t>
            </a:r>
            <a:r>
              <a:rPr lang="ja-JP" altLang="en-US" sz="4000" dirty="0" smtClean="0"/>
              <a:t>０００円</a:t>
            </a:r>
            <a:endParaRPr lang="ja-JP" altLang="en-US" sz="4000" dirty="0"/>
          </a:p>
        </p:txBody>
      </p:sp>
      <p:sp>
        <p:nvSpPr>
          <p:cNvPr id="8" name="正方形/長方形 7"/>
          <p:cNvSpPr/>
          <p:nvPr/>
        </p:nvSpPr>
        <p:spPr>
          <a:xfrm>
            <a:off x="3375660" y="4066971"/>
            <a:ext cx="3600000" cy="707886"/>
          </a:xfrm>
          <a:prstGeom prst="rect">
            <a:avLst/>
          </a:prstGeom>
        </p:spPr>
        <p:txBody>
          <a:bodyPr wrap="square">
            <a:spAutoFit/>
          </a:bodyPr>
          <a:lstStyle/>
          <a:p>
            <a:r>
              <a:rPr lang="ja-JP" altLang="en-US" sz="4000" dirty="0" smtClean="0"/>
              <a:t>→　　 　１００円　</a:t>
            </a:r>
            <a:endParaRPr lang="ja-JP" altLang="en-US" sz="4000" dirty="0"/>
          </a:p>
        </p:txBody>
      </p:sp>
      <p:sp>
        <p:nvSpPr>
          <p:cNvPr id="9" name="正方形/長方形 8"/>
          <p:cNvSpPr/>
          <p:nvPr/>
        </p:nvSpPr>
        <p:spPr>
          <a:xfrm>
            <a:off x="841366" y="4722311"/>
            <a:ext cx="2581156" cy="707886"/>
          </a:xfrm>
          <a:prstGeom prst="rect">
            <a:avLst/>
          </a:prstGeom>
        </p:spPr>
        <p:txBody>
          <a:bodyPr wrap="none">
            <a:spAutoFit/>
          </a:bodyPr>
          <a:lstStyle/>
          <a:p>
            <a:r>
              <a:rPr lang="ja-JP" altLang="en-US" sz="4000" dirty="0" smtClean="0"/>
              <a:t>１０</a:t>
            </a:r>
            <a:r>
              <a:rPr lang="en-US" altLang="ja-JP" sz="4000" dirty="0" smtClean="0"/>
              <a:t>,</a:t>
            </a:r>
            <a:r>
              <a:rPr lang="ja-JP" altLang="en-US" sz="4000" dirty="0" smtClean="0"/>
              <a:t>０００円</a:t>
            </a:r>
            <a:endParaRPr lang="ja-JP" altLang="en-US" sz="4000" dirty="0"/>
          </a:p>
        </p:txBody>
      </p:sp>
      <p:sp>
        <p:nvSpPr>
          <p:cNvPr id="10" name="正方形/長方形 9"/>
          <p:cNvSpPr/>
          <p:nvPr/>
        </p:nvSpPr>
        <p:spPr>
          <a:xfrm>
            <a:off x="3378348" y="4733478"/>
            <a:ext cx="3600000" cy="707886"/>
          </a:xfrm>
          <a:prstGeom prst="rect">
            <a:avLst/>
          </a:prstGeom>
        </p:spPr>
        <p:txBody>
          <a:bodyPr wrap="square">
            <a:spAutoFit/>
          </a:bodyPr>
          <a:lstStyle/>
          <a:p>
            <a:r>
              <a:rPr lang="ja-JP" altLang="en-US" sz="4000" dirty="0" smtClean="0"/>
              <a:t>→  　 １</a:t>
            </a:r>
            <a:r>
              <a:rPr lang="en-US" altLang="ja-JP" sz="4000" dirty="0" smtClean="0"/>
              <a:t>,</a:t>
            </a:r>
            <a:r>
              <a:rPr lang="ja-JP" altLang="en-US" sz="4000" dirty="0" smtClean="0"/>
              <a:t>０００円</a:t>
            </a:r>
            <a:endParaRPr lang="ja-JP" altLang="en-US" sz="4000" dirty="0"/>
          </a:p>
        </p:txBody>
      </p:sp>
      <p:sp>
        <p:nvSpPr>
          <p:cNvPr id="11" name="正方形/長方形 10"/>
          <p:cNvSpPr/>
          <p:nvPr/>
        </p:nvSpPr>
        <p:spPr>
          <a:xfrm>
            <a:off x="491843" y="5370242"/>
            <a:ext cx="2932213" cy="707886"/>
          </a:xfrm>
          <a:prstGeom prst="rect">
            <a:avLst/>
          </a:prstGeom>
        </p:spPr>
        <p:txBody>
          <a:bodyPr wrap="none">
            <a:spAutoFit/>
          </a:bodyPr>
          <a:lstStyle/>
          <a:p>
            <a:r>
              <a:rPr lang="ja-JP" altLang="en-US" sz="4000" dirty="0" smtClean="0"/>
              <a:t>１００</a:t>
            </a:r>
            <a:r>
              <a:rPr lang="en-US" altLang="ja-JP" sz="4000" dirty="0" smtClean="0"/>
              <a:t>,</a:t>
            </a:r>
            <a:r>
              <a:rPr lang="ja-JP" altLang="en-US" sz="4000" dirty="0" smtClean="0"/>
              <a:t>０００円</a:t>
            </a:r>
            <a:endParaRPr lang="ja-JP" altLang="en-US" sz="4000" dirty="0"/>
          </a:p>
        </p:txBody>
      </p:sp>
      <p:sp>
        <p:nvSpPr>
          <p:cNvPr id="12" name="正方形/長方形 11"/>
          <p:cNvSpPr/>
          <p:nvPr/>
        </p:nvSpPr>
        <p:spPr>
          <a:xfrm>
            <a:off x="3377272" y="5344842"/>
            <a:ext cx="3600000" cy="707886"/>
          </a:xfrm>
          <a:prstGeom prst="rect">
            <a:avLst/>
          </a:prstGeom>
        </p:spPr>
        <p:txBody>
          <a:bodyPr wrap="square">
            <a:spAutoFit/>
          </a:bodyPr>
          <a:lstStyle/>
          <a:p>
            <a:r>
              <a:rPr lang="ja-JP" altLang="en-US" sz="4000" dirty="0" smtClean="0"/>
              <a:t>→   １０</a:t>
            </a:r>
            <a:r>
              <a:rPr lang="en-US" altLang="ja-JP" sz="4000" dirty="0" smtClean="0"/>
              <a:t>,</a:t>
            </a:r>
            <a:r>
              <a:rPr lang="ja-JP" altLang="en-US" sz="4000" dirty="0" smtClean="0"/>
              <a:t>０００円</a:t>
            </a:r>
            <a:endParaRPr lang="ja-JP" altLang="en-US" sz="4000" dirty="0"/>
          </a:p>
        </p:txBody>
      </p:sp>
      <p:sp>
        <p:nvSpPr>
          <p:cNvPr id="13" name="正方形/長方形 12"/>
          <p:cNvSpPr/>
          <p:nvPr/>
        </p:nvSpPr>
        <p:spPr>
          <a:xfrm>
            <a:off x="24672" y="6005279"/>
            <a:ext cx="3384000" cy="1323439"/>
          </a:xfrm>
          <a:prstGeom prst="rect">
            <a:avLst/>
          </a:prstGeom>
        </p:spPr>
        <p:txBody>
          <a:bodyPr wrap="square">
            <a:spAutoFit/>
          </a:bodyPr>
          <a:lstStyle/>
          <a:p>
            <a:r>
              <a:rPr lang="ja-JP" altLang="en-US" sz="4000" dirty="0" smtClean="0"/>
              <a:t>１</a:t>
            </a:r>
            <a:r>
              <a:rPr lang="en-US" altLang="ja-JP" sz="4000" dirty="0" smtClean="0"/>
              <a:t>,</a:t>
            </a:r>
            <a:r>
              <a:rPr lang="ja-JP" altLang="en-US" sz="4000" dirty="0" smtClean="0"/>
              <a:t>０００</a:t>
            </a:r>
            <a:r>
              <a:rPr lang="en-US" altLang="ja-JP" sz="4000" dirty="0" smtClean="0"/>
              <a:t>,</a:t>
            </a:r>
            <a:r>
              <a:rPr lang="ja-JP" altLang="en-US" sz="4000" dirty="0" smtClean="0"/>
              <a:t>０００円</a:t>
            </a:r>
            <a:endParaRPr lang="ja-JP" altLang="en-US" sz="4000" dirty="0"/>
          </a:p>
        </p:txBody>
      </p:sp>
      <p:sp>
        <p:nvSpPr>
          <p:cNvPr id="14" name="正方形/長方形 13"/>
          <p:cNvSpPr/>
          <p:nvPr/>
        </p:nvSpPr>
        <p:spPr>
          <a:xfrm>
            <a:off x="3379417" y="5967373"/>
            <a:ext cx="3600000" cy="707886"/>
          </a:xfrm>
          <a:prstGeom prst="rect">
            <a:avLst/>
          </a:prstGeom>
        </p:spPr>
        <p:txBody>
          <a:bodyPr wrap="square">
            <a:spAutoFit/>
          </a:bodyPr>
          <a:lstStyle/>
          <a:p>
            <a:r>
              <a:rPr lang="ja-JP" altLang="en-US" sz="4000" dirty="0" smtClean="0"/>
              <a:t>→１００</a:t>
            </a:r>
            <a:r>
              <a:rPr lang="en-US" altLang="ja-JP" sz="4000" dirty="0" smtClean="0"/>
              <a:t>,</a:t>
            </a:r>
            <a:r>
              <a:rPr lang="ja-JP" altLang="en-US" sz="4000" dirty="0" smtClean="0"/>
              <a:t>０００円</a:t>
            </a:r>
            <a:endParaRPr lang="ja-JP" altLang="en-US" sz="4000" dirty="0"/>
          </a:p>
        </p:txBody>
      </p:sp>
    </p:spTree>
    <p:extLst>
      <p:ext uri="{BB962C8B-B14F-4D97-AF65-F5344CB8AC3E}">
        <p14:creationId xmlns:p14="http://schemas.microsoft.com/office/powerpoint/2010/main" val="3619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正方形/長方形 2"/>
          <p:cNvSpPr/>
          <p:nvPr/>
        </p:nvSpPr>
        <p:spPr>
          <a:xfrm>
            <a:off x="105357" y="155888"/>
            <a:ext cx="11993880" cy="830997"/>
          </a:xfrm>
          <a:prstGeom prst="rect">
            <a:avLst/>
          </a:prstGeom>
        </p:spPr>
        <p:txBody>
          <a:bodyPr wrap="square">
            <a:spAutoFit/>
          </a:bodyPr>
          <a:lstStyle/>
          <a:p>
            <a:pPr lvl="0" algn="ctr"/>
            <a:r>
              <a:rPr lang="ja-JP" altLang="en-US" sz="4800" dirty="0" smtClean="0">
                <a:solidFill>
                  <a:prstClr val="white"/>
                </a:solidFill>
                <a:latin typeface="HG丸ｺﾞｼｯｸM-PRO" panose="020F0600000000000000" pitchFamily="50" charset="-128"/>
                <a:ea typeface="HG丸ｺﾞｼｯｸM-PRO" panose="020F0600000000000000" pitchFamily="50" charset="-128"/>
              </a:rPr>
              <a:t>日本の消費税</a:t>
            </a:r>
            <a:r>
              <a:rPr lang="ja-JP" altLang="en-US" sz="4800" dirty="0" smtClean="0">
                <a:solidFill>
                  <a:prstClr val="white"/>
                </a:solidFill>
                <a:latin typeface="HG丸ｺﾞｼｯｸM-PRO" panose="020F0600000000000000" pitchFamily="50" charset="-128"/>
                <a:ea typeface="HG丸ｺﾞｼｯｸM-PRO" panose="020F0600000000000000" pitchFamily="50" charset="-128"/>
              </a:rPr>
              <a:t>（</a:t>
            </a:r>
            <a:r>
              <a:rPr lang="en-US" altLang="ja-JP" sz="4800" dirty="0" smtClean="0">
                <a:solidFill>
                  <a:prstClr val="white"/>
                </a:solidFill>
                <a:latin typeface="HG丸ｺﾞｼｯｸM-PRO" panose="020F0600000000000000" pitchFamily="50" charset="-128"/>
                <a:ea typeface="HG丸ｺﾞｼｯｸM-PRO" panose="020F0600000000000000" pitchFamily="50" charset="-128"/>
              </a:rPr>
              <a:t>10</a:t>
            </a:r>
            <a:r>
              <a:rPr lang="ja-JP" altLang="en-US" sz="4800" dirty="0" smtClean="0">
                <a:solidFill>
                  <a:prstClr val="white"/>
                </a:solidFill>
                <a:latin typeface="HG丸ｺﾞｼｯｸM-PRO" panose="020F0600000000000000" pitchFamily="50" charset="-128"/>
                <a:ea typeface="HG丸ｺﾞｼｯｸM-PRO" panose="020F0600000000000000" pitchFamily="50" charset="-128"/>
              </a:rPr>
              <a:t>％</a:t>
            </a:r>
            <a:r>
              <a:rPr lang="ja-JP" altLang="en-US" sz="4800" dirty="0" smtClean="0">
                <a:solidFill>
                  <a:prstClr val="white"/>
                </a:solidFill>
                <a:latin typeface="HG丸ｺﾞｼｯｸM-PRO" panose="020F0600000000000000" pitchFamily="50" charset="-128"/>
                <a:ea typeface="HG丸ｺﾞｼｯｸM-PRO" panose="020F0600000000000000" pitchFamily="50" charset="-128"/>
              </a:rPr>
              <a:t>）は高いですか？</a:t>
            </a:r>
            <a:endParaRPr lang="ja-JP" altLang="en-US" sz="4400" dirty="0">
              <a:solidFill>
                <a:prstClr val="white"/>
              </a:solidFill>
              <a:latin typeface="HG丸ｺﾞｼｯｸM-PRO" panose="020F0600000000000000" pitchFamily="50" charset="-128"/>
              <a:ea typeface="HG丸ｺﾞｼｯｸM-PRO" panose="020F0600000000000000" pitchFamily="50" charset="-128"/>
            </a:endParaRPr>
          </a:p>
        </p:txBody>
      </p:sp>
      <p:pic>
        <p:nvPicPr>
          <p:cNvPr id="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681" y="1189158"/>
            <a:ext cx="10891231" cy="541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8774710" y="2517213"/>
            <a:ext cx="538843" cy="3024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765130" y="1345318"/>
            <a:ext cx="4516437" cy="61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dirty="0">
                <a:solidFill>
                  <a:schemeClr val="tx1"/>
                </a:solidFill>
                <a:latin typeface="HG丸ｺﾞｼｯｸM-PRO" pitchFamily="50" charset="-128"/>
                <a:ea typeface="HG丸ｺﾞｼｯｸM-PRO" pitchFamily="50" charset="-128"/>
              </a:rPr>
              <a:t>（</a:t>
            </a:r>
            <a:r>
              <a:rPr lang="en-US" altLang="ja-JP" sz="1800" dirty="0">
                <a:solidFill>
                  <a:schemeClr val="tx1"/>
                </a:solidFill>
                <a:latin typeface="HG丸ｺﾞｼｯｸM-PRO" pitchFamily="50" charset="-128"/>
                <a:ea typeface="HG丸ｺﾞｼｯｸM-PRO" pitchFamily="50" charset="-128"/>
              </a:rPr>
              <a:t>2020</a:t>
            </a:r>
            <a:r>
              <a:rPr lang="ja-JP" altLang="en-US" sz="1800" dirty="0">
                <a:solidFill>
                  <a:schemeClr val="tx1"/>
                </a:solidFill>
                <a:latin typeface="HG丸ｺﾞｼｯｸM-PRO" pitchFamily="50" charset="-128"/>
                <a:ea typeface="HG丸ｺﾞｼｯｸM-PRO" pitchFamily="50" charset="-128"/>
              </a:rPr>
              <a:t>年（令和</a:t>
            </a:r>
            <a:r>
              <a:rPr lang="en-US" altLang="ja-JP" sz="1800" dirty="0">
                <a:solidFill>
                  <a:schemeClr val="tx1"/>
                </a:solidFill>
                <a:latin typeface="HG丸ｺﾞｼｯｸM-PRO" pitchFamily="50" charset="-128"/>
                <a:ea typeface="HG丸ｺﾞｼｯｸM-PRO" pitchFamily="50" charset="-128"/>
              </a:rPr>
              <a:t>2</a:t>
            </a:r>
            <a:r>
              <a:rPr lang="ja-JP" altLang="en-US" sz="1800" dirty="0">
                <a:solidFill>
                  <a:schemeClr val="tx1"/>
                </a:solidFill>
                <a:latin typeface="HG丸ｺﾞｼｯｸM-PRO" pitchFamily="50" charset="-128"/>
                <a:ea typeface="HG丸ｺﾞｼｯｸM-PRO" pitchFamily="50" charset="-128"/>
              </a:rPr>
              <a:t>年）</a:t>
            </a:r>
            <a:r>
              <a:rPr lang="en-US" altLang="ja-JP" sz="1800" dirty="0">
                <a:solidFill>
                  <a:schemeClr val="tx1"/>
                </a:solidFill>
                <a:latin typeface="HG丸ｺﾞｼｯｸM-PRO" pitchFamily="50" charset="-128"/>
                <a:ea typeface="HG丸ｺﾞｼｯｸM-PRO" pitchFamily="50" charset="-128"/>
              </a:rPr>
              <a:t>1</a:t>
            </a:r>
            <a:r>
              <a:rPr lang="ja-JP" altLang="en-US" sz="1800" dirty="0">
                <a:solidFill>
                  <a:schemeClr val="tx1"/>
                </a:solidFill>
                <a:latin typeface="HG丸ｺﾞｼｯｸM-PRO" pitchFamily="50" charset="-128"/>
                <a:ea typeface="HG丸ｺﾞｼｯｸM-PRO" pitchFamily="50" charset="-128"/>
              </a:rPr>
              <a:t>月時点の税率）</a:t>
            </a:r>
          </a:p>
        </p:txBody>
      </p:sp>
    </p:spTree>
    <p:extLst>
      <p:ext uri="{BB962C8B-B14F-4D97-AF65-F5344CB8AC3E}">
        <p14:creationId xmlns:p14="http://schemas.microsoft.com/office/powerpoint/2010/main" val="1756188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488358526"/>
              </p:ext>
            </p:extLst>
          </p:nvPr>
        </p:nvGraphicFramePr>
        <p:xfrm>
          <a:off x="453981" y="947651"/>
          <a:ext cx="11289748" cy="5772666"/>
        </p:xfrm>
        <a:graphic>
          <a:graphicData uri="http://schemas.openxmlformats.org/drawingml/2006/table">
            <a:tbl>
              <a:tblPr firstRow="1" bandRow="1">
                <a:tableStyleId>{F5AB1C69-6EDB-4FF4-983F-18BD219EF322}</a:tableStyleId>
              </a:tblPr>
              <a:tblGrid>
                <a:gridCol w="2822437"/>
                <a:gridCol w="2822437"/>
                <a:gridCol w="2822437"/>
                <a:gridCol w="2822437"/>
              </a:tblGrid>
              <a:tr h="1065486">
                <a:tc>
                  <a:txBody>
                    <a:bodyPr/>
                    <a:lstStyle/>
                    <a:p>
                      <a:pPr algn="ctr"/>
                      <a:r>
                        <a:rPr kumimoji="1" lang="ja-JP" altLang="en-US" sz="3200" dirty="0" smtClean="0"/>
                        <a:t>北京（中国）</a:t>
                      </a:r>
                      <a:endParaRPr kumimoji="1" lang="ja-JP" altLang="en-US" sz="3200" dirty="0"/>
                    </a:p>
                  </a:txBody>
                  <a:tcPr marL="127010" marR="127010" marT="63505" marB="63505"/>
                </a:tc>
                <a:tc>
                  <a:txBody>
                    <a:bodyPr/>
                    <a:lstStyle/>
                    <a:p>
                      <a:r>
                        <a:rPr kumimoji="1" lang="ja-JP" altLang="en-US" sz="3200" dirty="0" smtClean="0"/>
                        <a:t>ニューヨーク州</a:t>
                      </a:r>
                      <a:endParaRPr kumimoji="1" lang="en-US" altLang="ja-JP" sz="3200" dirty="0" smtClean="0"/>
                    </a:p>
                    <a:p>
                      <a:r>
                        <a:rPr kumimoji="1" lang="ja-JP" altLang="en-US" sz="3200" dirty="0" smtClean="0"/>
                        <a:t>（アメリカ）</a:t>
                      </a:r>
                      <a:endParaRPr kumimoji="1" lang="ja-JP" altLang="en-US" sz="3200" dirty="0"/>
                    </a:p>
                  </a:txBody>
                  <a:tcPr marL="127010" marR="127010" marT="63505" marB="63505"/>
                </a:tc>
                <a:tc>
                  <a:txBody>
                    <a:bodyPr/>
                    <a:lstStyle/>
                    <a:p>
                      <a:r>
                        <a:rPr kumimoji="1" lang="ja-JP" altLang="en-US" sz="3200" b="1" dirty="0" smtClean="0"/>
                        <a:t>スイス</a:t>
                      </a:r>
                      <a:endParaRPr kumimoji="1" lang="ja-JP" altLang="en-US" sz="3200" b="1" dirty="0"/>
                    </a:p>
                  </a:txBody>
                  <a:tcPr marL="127010" marR="127010" marT="63505" marB="63505"/>
                </a:tc>
                <a:tc>
                  <a:txBody>
                    <a:bodyPr/>
                    <a:lstStyle/>
                    <a:p>
                      <a:r>
                        <a:rPr kumimoji="1" lang="ja-JP" altLang="en-US" sz="2500" dirty="0" smtClean="0"/>
                        <a:t>日本</a:t>
                      </a:r>
                      <a:endParaRPr kumimoji="1" lang="ja-JP" altLang="en-US" sz="2500" dirty="0"/>
                    </a:p>
                  </a:txBody>
                  <a:tcPr marL="127010" marR="127010" marT="63505" marB="63505"/>
                </a:tc>
              </a:tr>
              <a:tr h="4670296">
                <a:tc>
                  <a:txBody>
                    <a:bodyPr/>
                    <a:lstStyle/>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txBody>
                  <a:tcPr marL="127010" marR="127010" marT="63505" marB="63505"/>
                </a:tc>
                <a:tc>
                  <a:txBody>
                    <a:bodyPr/>
                    <a:lstStyle/>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txBody>
                  <a:tcPr marL="127010" marR="127010" marT="63505" marB="63505"/>
                </a:tc>
                <a:tc>
                  <a:txBody>
                    <a:bodyPr/>
                    <a:lstStyle/>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txBody>
                  <a:tcPr marL="127010" marR="127010" marT="63505" marB="63505"/>
                </a:tc>
                <a:tc>
                  <a:txBody>
                    <a:bodyPr/>
                    <a:lstStyle/>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p>
                      <a:endParaRPr kumimoji="1" lang="en-US" altLang="ja-JP" sz="2500" dirty="0" smtClean="0"/>
                    </a:p>
                  </a:txBody>
                  <a:tcPr marL="127010" marR="127010" marT="63505" marB="63505"/>
                </a:tc>
              </a:tr>
            </a:tbl>
          </a:graphicData>
        </a:graphic>
      </p:graphicFrame>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04" y="2172838"/>
            <a:ext cx="2403596" cy="1516464"/>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215" y="2038731"/>
            <a:ext cx="2411896" cy="1617980"/>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3526" y="2072704"/>
            <a:ext cx="2386451" cy="1584007"/>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9392" y="2098569"/>
            <a:ext cx="2399730" cy="1599820"/>
          </a:xfrm>
          <a:prstGeom prst="rect">
            <a:avLst/>
          </a:prstGeom>
        </p:spPr>
      </p:pic>
      <p:sp>
        <p:nvSpPr>
          <p:cNvPr id="8" name="テキスト ボックス 7"/>
          <p:cNvSpPr txBox="1"/>
          <p:nvPr/>
        </p:nvSpPr>
        <p:spPr>
          <a:xfrm>
            <a:off x="387112" y="120826"/>
            <a:ext cx="7109639" cy="646331"/>
          </a:xfrm>
          <a:prstGeom prst="rect">
            <a:avLst/>
          </a:prstGeom>
          <a:noFill/>
        </p:spPr>
        <p:txBody>
          <a:bodyPr wrap="none" rtlCol="0">
            <a:spAutoFit/>
          </a:bodyPr>
          <a:lstStyle/>
          <a:p>
            <a:r>
              <a:rPr kumimoji="1" lang="ja-JP" altLang="en-US" sz="3600" dirty="0" smtClean="0">
                <a:latin typeface="HG丸ｺﾞｼｯｸM-PRO" panose="020F0600000000000000" pitchFamily="50" charset="-128"/>
                <a:ea typeface="HG丸ｺﾞｼｯｸM-PRO" panose="020F0600000000000000" pitchFamily="50" charset="-128"/>
              </a:rPr>
              <a:t>救急車を呼んだらいくらかかる？</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3374151" y="4213706"/>
            <a:ext cx="2588372" cy="584775"/>
          </a:xfrm>
          <a:prstGeom prst="rect">
            <a:avLst/>
          </a:prstGeom>
          <a:noFill/>
        </p:spPr>
        <p:txBody>
          <a:bodyPr wrap="square" rtlCol="0">
            <a:spAutoFit/>
          </a:bodyPr>
          <a:lstStyle/>
          <a:p>
            <a:pPr lvl="0"/>
            <a:r>
              <a:rPr lang="ja-JP" altLang="en-US" sz="3200" b="1" dirty="0" smtClean="0">
                <a:solidFill>
                  <a:prstClr val="black"/>
                </a:solidFill>
                <a:latin typeface="メイリオ" panose="020B0604030504040204" pitchFamily="50" charset="-128"/>
                <a:ea typeface="メイリオ" panose="020B0604030504040204" pitchFamily="50" charset="-128"/>
              </a:rPr>
              <a:t>約</a:t>
            </a:r>
            <a:r>
              <a:rPr lang="en-US" altLang="ja-JP" sz="3200" b="1" dirty="0" smtClean="0">
                <a:solidFill>
                  <a:prstClr val="black"/>
                </a:solidFill>
                <a:latin typeface="メイリオ" panose="020B0604030504040204" pitchFamily="50" charset="-128"/>
                <a:ea typeface="メイリオ" panose="020B0604030504040204" pitchFamily="50" charset="-128"/>
              </a:rPr>
              <a:t>63,000</a:t>
            </a:r>
            <a:r>
              <a:rPr lang="ja-JP" altLang="en-US" sz="3200" b="1" dirty="0" smtClean="0">
                <a:solidFill>
                  <a:prstClr val="black"/>
                </a:solidFill>
                <a:latin typeface="メイリオ" panose="020B0604030504040204" pitchFamily="50" charset="-128"/>
                <a:ea typeface="メイリオ" panose="020B0604030504040204" pitchFamily="50" charset="-128"/>
              </a:rPr>
              <a:t>円</a:t>
            </a: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9155357" y="4217546"/>
            <a:ext cx="2399730" cy="584775"/>
          </a:xfrm>
          <a:prstGeom prst="rect">
            <a:avLst/>
          </a:prstGeom>
          <a:noFill/>
        </p:spPr>
        <p:txBody>
          <a:bodyPr wrap="square" rtlCol="0">
            <a:spAutoFit/>
          </a:bodyPr>
          <a:lstStyle/>
          <a:p>
            <a:pPr lvl="0"/>
            <a:r>
              <a:rPr lang="ja-JP" altLang="en-US" sz="3200" b="1" dirty="0">
                <a:solidFill>
                  <a:prstClr val="black"/>
                </a:solidFill>
                <a:latin typeface="メイリオ" panose="020B0604030504040204" pitchFamily="50" charset="-128"/>
                <a:ea typeface="メイリオ" panose="020B0604030504040204" pitchFamily="50" charset="-128"/>
              </a:rPr>
              <a:t>０円</a:t>
            </a:r>
          </a:p>
        </p:txBody>
      </p:sp>
      <p:sp>
        <p:nvSpPr>
          <p:cNvPr id="13" name="テキスト ボックス 12"/>
          <p:cNvSpPr txBox="1"/>
          <p:nvPr/>
        </p:nvSpPr>
        <p:spPr>
          <a:xfrm>
            <a:off x="8954573" y="5044440"/>
            <a:ext cx="2789155" cy="1200329"/>
          </a:xfrm>
          <a:prstGeom prst="rect">
            <a:avLst/>
          </a:prstGeom>
          <a:noFill/>
        </p:spPr>
        <p:txBody>
          <a:bodyPr wrap="square" rtlCol="0">
            <a:spAutoFit/>
          </a:bodyPr>
          <a:lstStyle/>
          <a:p>
            <a:r>
              <a:rPr kumimoji="1" lang="ja-JP" altLang="en-US" b="1" dirty="0" smtClean="0">
                <a:solidFill>
                  <a:schemeClr val="bg1"/>
                </a:solidFill>
              </a:rPr>
              <a:t>救急車購入費</a:t>
            </a:r>
            <a:endParaRPr kumimoji="1" lang="en-US" altLang="ja-JP" b="1" dirty="0" smtClean="0">
              <a:solidFill>
                <a:schemeClr val="bg1"/>
              </a:solidFill>
            </a:endParaRPr>
          </a:p>
          <a:p>
            <a:r>
              <a:rPr kumimoji="1" lang="ja-JP" altLang="en-US" b="1" dirty="0" smtClean="0">
                <a:solidFill>
                  <a:schemeClr val="bg1"/>
                </a:solidFill>
              </a:rPr>
              <a:t>（１台約１０００万円）</a:t>
            </a:r>
            <a:endParaRPr kumimoji="1" lang="en-US" altLang="ja-JP" b="1" dirty="0" smtClean="0">
              <a:solidFill>
                <a:schemeClr val="bg1"/>
              </a:solidFill>
            </a:endParaRPr>
          </a:p>
          <a:p>
            <a:r>
              <a:rPr kumimoji="1" lang="ja-JP" altLang="en-US" b="1" dirty="0" smtClean="0">
                <a:solidFill>
                  <a:schemeClr val="bg1"/>
                </a:solidFill>
              </a:rPr>
              <a:t>出動費（１回約５万円）は</a:t>
            </a:r>
            <a:endParaRPr kumimoji="1" lang="en-US" altLang="ja-JP" b="1" dirty="0" smtClean="0">
              <a:solidFill>
                <a:schemeClr val="bg1"/>
              </a:solidFill>
            </a:endParaRPr>
          </a:p>
          <a:p>
            <a:r>
              <a:rPr kumimoji="1" lang="ja-JP" altLang="en-US" b="1" dirty="0" smtClean="0">
                <a:solidFill>
                  <a:schemeClr val="bg1"/>
                </a:solidFill>
              </a:rPr>
              <a:t>税金でまかなわれている。</a:t>
            </a:r>
            <a:endParaRPr kumimoji="1" lang="en-US" altLang="ja-JP" b="1" dirty="0" smtClean="0">
              <a:solidFill>
                <a:schemeClr val="bg1"/>
              </a:solidFill>
            </a:endParaRPr>
          </a:p>
        </p:txBody>
      </p:sp>
      <p:sp>
        <p:nvSpPr>
          <p:cNvPr id="14" name="テキスト ボックス 13"/>
          <p:cNvSpPr txBox="1"/>
          <p:nvPr/>
        </p:nvSpPr>
        <p:spPr>
          <a:xfrm>
            <a:off x="487036" y="4213706"/>
            <a:ext cx="2736000" cy="2185214"/>
          </a:xfrm>
          <a:prstGeom prst="rect">
            <a:avLst/>
          </a:prstGeom>
          <a:noFill/>
        </p:spPr>
        <p:txBody>
          <a:bodyPr wrap="square" rtlCol="0">
            <a:spAutoFit/>
          </a:bodyPr>
          <a:lstStyle/>
          <a:p>
            <a:pPr lvl="0" algn="ctr"/>
            <a:r>
              <a:rPr lang="ja-JP" altLang="en-US" sz="2800" b="1" dirty="0" smtClean="0">
                <a:solidFill>
                  <a:prstClr val="black"/>
                </a:solidFill>
                <a:latin typeface="メイリオ" panose="020B0604030504040204" pitchFamily="50" charset="-128"/>
                <a:ea typeface="メイリオ" panose="020B0604030504040204" pitchFamily="50" charset="-128"/>
              </a:rPr>
              <a:t>基本料金</a:t>
            </a:r>
            <a:r>
              <a:rPr lang="en-US" altLang="ja-JP" sz="2800" b="1" dirty="0" smtClean="0">
                <a:solidFill>
                  <a:prstClr val="black"/>
                </a:solidFill>
                <a:latin typeface="メイリオ" panose="020B0604030504040204" pitchFamily="50" charset="-128"/>
                <a:ea typeface="メイリオ" panose="020B0604030504040204" pitchFamily="50" charset="-128"/>
              </a:rPr>
              <a:t>660</a:t>
            </a:r>
            <a:r>
              <a:rPr lang="ja-JP" altLang="en-US" sz="2800" b="1" dirty="0" smtClean="0">
                <a:solidFill>
                  <a:prstClr val="black"/>
                </a:solidFill>
                <a:latin typeface="メイリオ" panose="020B0604030504040204" pitchFamily="50" charset="-128"/>
                <a:ea typeface="メイリオ" panose="020B0604030504040204" pitchFamily="50" charset="-128"/>
              </a:rPr>
              <a:t>円</a:t>
            </a:r>
            <a:endParaRPr lang="en-US" altLang="ja-JP" sz="2800" b="1" dirty="0" smtClean="0">
              <a:solidFill>
                <a:prstClr val="black"/>
              </a:solidFill>
              <a:latin typeface="メイリオ" panose="020B0604030504040204" pitchFamily="50" charset="-128"/>
              <a:ea typeface="メイリオ" panose="020B0604030504040204" pitchFamily="50" charset="-128"/>
            </a:endParaRPr>
          </a:p>
          <a:p>
            <a:pPr lvl="0"/>
            <a:endParaRPr lang="en-US" altLang="ja-JP" sz="2400" b="1" dirty="0" smtClean="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b="1" dirty="0" smtClean="0">
                <a:solidFill>
                  <a:prstClr val="black"/>
                </a:solidFill>
                <a:latin typeface="メイリオ" panose="020B0604030504040204" pitchFamily="50" charset="-128"/>
                <a:ea typeface="メイリオ" panose="020B0604030504040204" pitchFamily="50" charset="-128"/>
              </a:rPr>
              <a:t>【</a:t>
            </a:r>
            <a:r>
              <a:rPr lang="ja-JP" altLang="en-US" b="1" dirty="0" smtClean="0">
                <a:solidFill>
                  <a:prstClr val="black"/>
                </a:solidFill>
                <a:latin typeface="メイリオ" panose="020B0604030504040204" pitchFamily="50" charset="-128"/>
                <a:ea typeface="メイリオ" panose="020B0604030504040204" pitchFamily="50" charset="-128"/>
              </a:rPr>
              <a:t>走行</a:t>
            </a:r>
            <a:r>
              <a:rPr lang="ja-JP" altLang="en-US" b="1" dirty="0">
                <a:solidFill>
                  <a:prstClr val="black"/>
                </a:solidFill>
                <a:latin typeface="メイリオ" panose="020B0604030504040204" pitchFamily="50" charset="-128"/>
                <a:ea typeface="メイリオ" panose="020B0604030504040204" pitchFamily="50" charset="-128"/>
              </a:rPr>
              <a:t>距離</a:t>
            </a:r>
            <a:r>
              <a:rPr lang="ja-JP" altLang="en-US" b="1" dirty="0" smtClean="0">
                <a:solidFill>
                  <a:prstClr val="black"/>
                </a:solidFill>
                <a:latin typeface="メイリオ" panose="020B0604030504040204" pitchFamily="50" charset="-128"/>
                <a:ea typeface="メイリオ" panose="020B0604030504040204" pitchFamily="50" charset="-128"/>
              </a:rPr>
              <a:t>プラス</a:t>
            </a:r>
            <a:r>
              <a:rPr lang="en-US" altLang="ja-JP" b="1" dirty="0" smtClean="0">
                <a:solidFill>
                  <a:prstClr val="black"/>
                </a:solidFill>
                <a:latin typeface="メイリオ" panose="020B0604030504040204" pitchFamily="50" charset="-128"/>
                <a:ea typeface="メイリオ" panose="020B0604030504040204" pitchFamily="50" charset="-128"/>
              </a:rPr>
              <a:t>】</a:t>
            </a:r>
          </a:p>
          <a:p>
            <a:pPr lvl="0">
              <a:lnSpc>
                <a:spcPct val="150000"/>
              </a:lnSpc>
            </a:pPr>
            <a:r>
              <a:rPr lang="ja-JP" altLang="en-US" sz="2000" b="1" dirty="0" smtClean="0">
                <a:solidFill>
                  <a:prstClr val="black"/>
                </a:solidFill>
                <a:latin typeface="メイリオ" panose="020B0604030504040204" pitchFamily="50" charset="-128"/>
                <a:ea typeface="メイリオ" panose="020B0604030504040204" pitchFamily="50" charset="-128"/>
              </a:rPr>
              <a:t>３㎞以内：</a:t>
            </a:r>
            <a:r>
              <a:rPr lang="en-US" altLang="ja-JP" sz="2000" b="1" dirty="0" smtClean="0">
                <a:solidFill>
                  <a:prstClr val="black"/>
                </a:solidFill>
                <a:latin typeface="メイリオ" panose="020B0604030504040204" pitchFamily="50" charset="-128"/>
                <a:ea typeface="メイリオ" panose="020B0604030504040204" pitchFamily="50" charset="-128"/>
              </a:rPr>
              <a:t>825</a:t>
            </a:r>
            <a:r>
              <a:rPr lang="ja-JP" altLang="en-US" sz="2000" b="1" dirty="0" smtClean="0">
                <a:solidFill>
                  <a:prstClr val="black"/>
                </a:solidFill>
                <a:latin typeface="メイリオ" panose="020B0604030504040204" pitchFamily="50" charset="-128"/>
                <a:ea typeface="メイリオ" panose="020B0604030504040204" pitchFamily="50" charset="-128"/>
              </a:rPr>
              <a:t>円</a:t>
            </a:r>
            <a:endParaRPr lang="en-US" altLang="ja-JP" sz="2000" b="1" dirty="0" smtClean="0">
              <a:solidFill>
                <a:prstClr val="black"/>
              </a:solidFill>
              <a:latin typeface="メイリオ" panose="020B0604030504040204" pitchFamily="50" charset="-128"/>
              <a:ea typeface="メイリオ" panose="020B0604030504040204" pitchFamily="50" charset="-128"/>
            </a:endParaRPr>
          </a:p>
          <a:p>
            <a:pPr lvl="0">
              <a:lnSpc>
                <a:spcPct val="150000"/>
              </a:lnSpc>
            </a:pPr>
            <a:r>
              <a:rPr lang="ja-JP" altLang="en-US" b="1" dirty="0" smtClean="0">
                <a:solidFill>
                  <a:prstClr val="black"/>
                </a:solidFill>
                <a:latin typeface="メイリオ" panose="020B0604030504040204" pitchFamily="50" charset="-128"/>
                <a:ea typeface="メイリオ" panose="020B0604030504040204" pitchFamily="50" charset="-128"/>
              </a:rPr>
              <a:t>３㎞超：</a:t>
            </a:r>
            <a:r>
              <a:rPr lang="ja-JP" altLang="en-US" sz="1400" b="1" dirty="0" smtClean="0">
                <a:solidFill>
                  <a:prstClr val="black"/>
                </a:solidFill>
                <a:latin typeface="メイリオ" panose="020B0604030504040204" pitchFamily="50" charset="-128"/>
                <a:ea typeface="メイリオ" panose="020B0604030504040204" pitchFamily="50" charset="-128"/>
              </a:rPr>
              <a:t>㎞当たり</a:t>
            </a:r>
            <a:r>
              <a:rPr lang="en-US" altLang="ja-JP" b="1" dirty="0" smtClean="0">
                <a:solidFill>
                  <a:prstClr val="black"/>
                </a:solidFill>
                <a:latin typeface="メイリオ" panose="020B0604030504040204" pitchFamily="50" charset="-128"/>
                <a:ea typeface="メイリオ" panose="020B0604030504040204" pitchFamily="50" charset="-128"/>
              </a:rPr>
              <a:t>116</a:t>
            </a:r>
            <a:r>
              <a:rPr lang="ja-JP" altLang="en-US" b="1" dirty="0" smtClean="0">
                <a:solidFill>
                  <a:prstClr val="black"/>
                </a:solidFill>
                <a:latin typeface="メイリオ" panose="020B0604030504040204" pitchFamily="50" charset="-128"/>
                <a:ea typeface="メイリオ" panose="020B0604030504040204" pitchFamily="50" charset="-128"/>
              </a:rPr>
              <a:t>円</a:t>
            </a:r>
            <a:endParaRPr lang="ja-JP" altLang="en-US" b="1"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6264754" y="4194840"/>
            <a:ext cx="2588372" cy="584775"/>
          </a:xfrm>
          <a:prstGeom prst="rect">
            <a:avLst/>
          </a:prstGeom>
          <a:noFill/>
        </p:spPr>
        <p:txBody>
          <a:bodyPr wrap="square" rtlCol="0">
            <a:spAutoFit/>
          </a:bodyPr>
          <a:lstStyle/>
          <a:p>
            <a:pPr lvl="0"/>
            <a:r>
              <a:rPr lang="ja-JP" altLang="en-US" sz="3200" b="1" dirty="0" smtClean="0">
                <a:solidFill>
                  <a:prstClr val="black"/>
                </a:solidFill>
                <a:latin typeface="メイリオ" panose="020B0604030504040204" pitchFamily="50" charset="-128"/>
                <a:ea typeface="メイリオ" panose="020B0604030504040204" pitchFamily="50" charset="-128"/>
              </a:rPr>
              <a:t>約</a:t>
            </a:r>
            <a:r>
              <a:rPr lang="en-US" altLang="ja-JP" sz="3200" b="1" dirty="0" smtClean="0">
                <a:solidFill>
                  <a:prstClr val="black"/>
                </a:solidFill>
                <a:latin typeface="メイリオ" panose="020B0604030504040204" pitchFamily="50" charset="-128"/>
                <a:ea typeface="メイリオ" panose="020B0604030504040204" pitchFamily="50" charset="-128"/>
              </a:rPr>
              <a:t>57,000</a:t>
            </a:r>
            <a:r>
              <a:rPr lang="ja-JP" altLang="en-US" sz="3200" b="1" dirty="0" smtClean="0">
                <a:solidFill>
                  <a:prstClr val="black"/>
                </a:solidFill>
                <a:latin typeface="メイリオ" panose="020B0604030504040204" pitchFamily="50" charset="-128"/>
                <a:ea typeface="メイリオ" panose="020B0604030504040204" pitchFamily="50" charset="-128"/>
              </a:rPr>
              <a:t>円</a:t>
            </a:r>
            <a:endParaRPr lang="ja-JP" altLang="en-US" sz="3200" b="1"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847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7" dur="500"/>
                                        <p:tgtEl>
                                          <p:spTgt spid="13">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0" dur="500"/>
                                        <p:tgtEl>
                                          <p:spTgt spid="13">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33" dur="500"/>
                                        <p:tgtEl>
                                          <p:spTgt spid="13">
                                            <p:txEl>
                                              <p:pRg st="2" end="2"/>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6"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400050" y="610136"/>
            <a:ext cx="12110259" cy="6247864"/>
          </a:xfrm>
          <a:prstGeom prst="rect">
            <a:avLst/>
          </a:prstGeom>
          <a:noFill/>
        </p:spPr>
        <p:txBody>
          <a:bodyPr wrap="square" rtlCol="0">
            <a:spAutoFit/>
          </a:bodyPr>
          <a:lstStyle/>
          <a:p>
            <a:r>
              <a:rPr kumimoji="1" lang="ja-JP" altLang="en-US" sz="10000" b="1" dirty="0" smtClean="0">
                <a:latin typeface="メイリオ" panose="020B0604030504040204" pitchFamily="50" charset="-128"/>
                <a:ea typeface="メイリオ" panose="020B0604030504040204" pitchFamily="50" charset="-128"/>
              </a:rPr>
              <a:t>税金のない、</a:t>
            </a:r>
            <a:endParaRPr kumimoji="1" lang="en-US" altLang="ja-JP" sz="10000" b="1" dirty="0" smtClean="0">
              <a:latin typeface="メイリオ" panose="020B0604030504040204" pitchFamily="50" charset="-128"/>
              <a:ea typeface="メイリオ" panose="020B0604030504040204" pitchFamily="50" charset="-128"/>
            </a:endParaRPr>
          </a:p>
          <a:p>
            <a:r>
              <a:rPr kumimoji="1" lang="ja-JP" altLang="en-US" sz="10000" b="1" dirty="0" smtClean="0">
                <a:latin typeface="メイリオ" panose="020B0604030504040204" pitchFamily="50" charset="-128"/>
                <a:ea typeface="メイリオ" panose="020B0604030504040204" pitchFamily="50" charset="-128"/>
              </a:rPr>
              <a:t>税金の安い、</a:t>
            </a:r>
            <a:endParaRPr kumimoji="1" lang="en-US" altLang="ja-JP" sz="10000" b="1" dirty="0" smtClean="0">
              <a:latin typeface="メイリオ" panose="020B0604030504040204" pitchFamily="50" charset="-128"/>
              <a:ea typeface="メイリオ" panose="020B0604030504040204" pitchFamily="50" charset="-128"/>
            </a:endParaRPr>
          </a:p>
          <a:p>
            <a:r>
              <a:rPr kumimoji="1" lang="ja-JP" altLang="en-US" sz="10000" b="1" dirty="0" smtClean="0">
                <a:latin typeface="メイリオ" panose="020B0604030504040204" pitchFamily="50" charset="-128"/>
                <a:ea typeface="メイリオ" panose="020B0604030504040204" pitchFamily="50" charset="-128"/>
              </a:rPr>
              <a:t>くらしは幸せでしょうか？</a:t>
            </a:r>
            <a:endParaRPr kumimoji="1" lang="ja-JP" altLang="en-US" sz="10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56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443691" y="739140"/>
            <a:ext cx="11592000" cy="5632311"/>
          </a:xfrm>
          <a:prstGeom prst="rect">
            <a:avLst/>
          </a:prstGeom>
          <a:noFill/>
        </p:spPr>
        <p:txBody>
          <a:bodyPr wrap="square" rtlCol="0">
            <a:spAutoFit/>
          </a:bodyPr>
          <a:lstStyle/>
          <a:p>
            <a:r>
              <a:rPr kumimoji="1" lang="ja-JP" altLang="en-US" sz="6000" b="1" dirty="0" smtClean="0">
                <a:latin typeface="メイリオ" panose="020B0604030504040204" pitchFamily="50" charset="-128"/>
                <a:ea typeface="メイリオ" panose="020B0604030504040204" pitchFamily="50" charset="-128"/>
              </a:rPr>
              <a:t>「税金</a:t>
            </a:r>
            <a:r>
              <a:rPr lang="ja-JP" altLang="en-US" sz="6000" b="1" dirty="0" smtClean="0">
                <a:latin typeface="メイリオ" panose="020B0604030504040204" pitchFamily="50" charset="-128"/>
                <a:ea typeface="メイリオ" panose="020B0604030504040204" pitchFamily="50" charset="-128"/>
              </a:rPr>
              <a:t>を納めること」は、社会のルールです。</a:t>
            </a:r>
            <a:endParaRPr lang="en-US" altLang="ja-JP" sz="6000" b="1" dirty="0" smtClean="0">
              <a:latin typeface="メイリオ" panose="020B0604030504040204" pitchFamily="50" charset="-128"/>
              <a:ea typeface="メイリオ" panose="020B0604030504040204" pitchFamily="50" charset="-128"/>
            </a:endParaRPr>
          </a:p>
          <a:p>
            <a:r>
              <a:rPr kumimoji="1" lang="ja-JP" altLang="en-US" sz="6000" b="1" dirty="0" smtClean="0">
                <a:latin typeface="メイリオ" panose="020B0604030504040204" pitchFamily="50" charset="-128"/>
                <a:ea typeface="メイリオ" panose="020B0604030504040204" pitchFamily="50" charset="-128"/>
              </a:rPr>
              <a:t>「税金は、みんなが安全で豊かな暮らしをするために、みんなの身近なところでみんなのために使われています。」</a:t>
            </a:r>
            <a:endParaRPr kumimoji="1" lang="ja-JP" altLang="en-US" sz="6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93625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415636" y="149629"/>
            <a:ext cx="4738255" cy="1862048"/>
          </a:xfrm>
          <a:prstGeom prst="rect">
            <a:avLst/>
          </a:prstGeom>
          <a:noFill/>
        </p:spPr>
        <p:txBody>
          <a:bodyPr wrap="square" rtlCol="0">
            <a:spAutoFit/>
          </a:bodyPr>
          <a:lstStyle/>
          <a:p>
            <a:r>
              <a:rPr kumimoji="1" lang="ja-JP" altLang="en-US" sz="11500" dirty="0" smtClean="0">
                <a:latin typeface="HG丸ｺﾞｼｯｸM-PRO" panose="020F0600000000000000" pitchFamily="50" charset="-128"/>
                <a:ea typeface="HG丸ｺﾞｼｯｸM-PRO" panose="020F0600000000000000" pitchFamily="50" charset="-128"/>
              </a:rPr>
              <a:t>税金</a:t>
            </a:r>
            <a:endParaRPr kumimoji="1" lang="ja-JP" altLang="en-US" sz="11500" dirty="0">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150685" y="2394788"/>
            <a:ext cx="11625679" cy="2539157"/>
          </a:xfrm>
          <a:prstGeom prst="rect">
            <a:avLst/>
          </a:prstGeom>
        </p:spPr>
        <p:txBody>
          <a:bodyPr wrap="square">
            <a:spAutoFit/>
          </a:bodyPr>
          <a:lstStyle/>
          <a:p>
            <a:r>
              <a:rPr lang="ja-JP" altLang="en-US" sz="4400" dirty="0" smtClean="0">
                <a:latin typeface="HG丸ｺﾞｼｯｸM-PRO" panose="020F0600000000000000" pitchFamily="50" charset="-128"/>
                <a:ea typeface="HG丸ｺﾞｼｯｸM-PRO" panose="020F0600000000000000" pitchFamily="50" charset="-128"/>
              </a:rPr>
              <a:t>社会の一員として暮らしていくために支払わなければいけない</a:t>
            </a:r>
            <a:r>
              <a:rPr lang="ja-JP" altLang="en-US" sz="11500" b="1" dirty="0" smtClean="0">
                <a:solidFill>
                  <a:srgbClr val="FFFF00"/>
                </a:solidFill>
                <a:latin typeface="HG丸ｺﾞｼｯｸM-PRO" panose="020F0600000000000000" pitchFamily="50" charset="-128"/>
                <a:ea typeface="HG丸ｺﾞｼｯｸM-PRO" panose="020F0600000000000000" pitchFamily="50" charset="-128"/>
              </a:rPr>
              <a:t>会費</a:t>
            </a:r>
            <a:r>
              <a:rPr lang="ja-JP" altLang="en-US" sz="4400" dirty="0" smtClean="0">
                <a:latin typeface="HG丸ｺﾞｼｯｸM-PRO" panose="020F0600000000000000" pitchFamily="50" charset="-128"/>
                <a:ea typeface="HG丸ｺﾞｼｯｸM-PRO" panose="020F0600000000000000" pitchFamily="50" charset="-128"/>
              </a:rPr>
              <a:t>のようなもの。</a:t>
            </a:r>
            <a:endParaRPr lang="ja-JP" altLang="en-US" sz="4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77738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82197" y="149288"/>
            <a:ext cx="10640292" cy="2062103"/>
          </a:xfrm>
          <a:prstGeom prst="rect">
            <a:avLst/>
          </a:prstGeom>
          <a:noFill/>
        </p:spPr>
        <p:txBody>
          <a:bodyPr wrap="square" rtlCol="0">
            <a:spAutoFit/>
          </a:bodyPr>
          <a:lstStyle/>
          <a:p>
            <a:r>
              <a:rPr kumimoji="1" lang="ja-JP" altLang="en-US" sz="8000" dirty="0" smtClean="0">
                <a:latin typeface="HG丸ｺﾞｼｯｸM-PRO" panose="020F0600000000000000" pitchFamily="50" charset="-128"/>
                <a:ea typeface="HG丸ｺﾞｼｯｸM-PRO" panose="020F0600000000000000" pitchFamily="50" charset="-128"/>
              </a:rPr>
              <a:t>税金の種類</a:t>
            </a:r>
            <a:endParaRPr kumimoji="1" lang="en-US" altLang="ja-JP" sz="8000" dirty="0" smtClean="0">
              <a:latin typeface="HG丸ｺﾞｼｯｸM-PRO" panose="020F0600000000000000" pitchFamily="50" charset="-128"/>
              <a:ea typeface="HG丸ｺﾞｼｯｸM-PRO" panose="020F0600000000000000" pitchFamily="50" charset="-128"/>
            </a:endParaRPr>
          </a:p>
          <a:p>
            <a:r>
              <a:rPr kumimoji="1" lang="ja-JP" altLang="en-US" sz="4800" dirty="0" smtClean="0">
                <a:latin typeface="HG丸ｺﾞｼｯｸM-PRO" panose="020F0600000000000000" pitchFamily="50" charset="-128"/>
                <a:ea typeface="HG丸ｺﾞｼｯｸM-PRO" panose="020F0600000000000000" pitchFamily="50" charset="-128"/>
              </a:rPr>
              <a:t>（日本は約５０）</a:t>
            </a:r>
            <a:endParaRPr kumimoji="1" lang="ja-JP" altLang="en-US" sz="4800" dirty="0">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206667" y="2570584"/>
            <a:ext cx="11625679" cy="1446550"/>
          </a:xfrm>
          <a:prstGeom prst="rect">
            <a:avLst/>
          </a:prstGeom>
        </p:spPr>
        <p:txBody>
          <a:bodyPr wrap="square">
            <a:spAutoFit/>
          </a:bodyPr>
          <a:lstStyle/>
          <a:p>
            <a:r>
              <a:rPr lang="ja-JP" altLang="en-US" sz="4400" b="1" dirty="0" smtClean="0">
                <a:solidFill>
                  <a:srgbClr val="FFFF00"/>
                </a:solidFill>
                <a:latin typeface="HG丸ｺﾞｼｯｸM-PRO" panose="020F0600000000000000" pitchFamily="50" charset="-128"/>
                <a:ea typeface="HG丸ｺﾞｼｯｸM-PRO" panose="020F0600000000000000" pitchFamily="50" charset="-128"/>
              </a:rPr>
              <a:t>所得税</a:t>
            </a:r>
            <a:r>
              <a:rPr lang="ja-JP" altLang="en-US" sz="4400" dirty="0" smtClean="0">
                <a:latin typeface="HG丸ｺﾞｼｯｸM-PRO" panose="020F0600000000000000" pitchFamily="50" charset="-128"/>
                <a:ea typeface="HG丸ｺﾞｼｯｸM-PRO" panose="020F0600000000000000" pitchFamily="50" charset="-128"/>
              </a:rPr>
              <a:t>・・・・働いてもらったお金の一部を　　　</a:t>
            </a:r>
            <a:endParaRPr lang="en-US" altLang="ja-JP" sz="4400" dirty="0" smtClean="0">
              <a:latin typeface="HG丸ｺﾞｼｯｸM-PRO" panose="020F0600000000000000" pitchFamily="50" charset="-128"/>
              <a:ea typeface="HG丸ｺﾞｼｯｸM-PRO" panose="020F0600000000000000" pitchFamily="50" charset="-128"/>
            </a:endParaRPr>
          </a:p>
          <a:p>
            <a:r>
              <a:rPr lang="ja-JP" altLang="en-US" sz="4400" dirty="0" smtClean="0">
                <a:latin typeface="HG丸ｺﾞｼｯｸM-PRO" panose="020F0600000000000000" pitchFamily="50" charset="-128"/>
                <a:ea typeface="HG丸ｺﾞｼｯｸM-PRO" panose="020F0600000000000000" pitchFamily="50" charset="-128"/>
              </a:rPr>
              <a:t>　　　　　　　納める税金。　　　　</a:t>
            </a:r>
            <a:endParaRPr lang="ja-JP" altLang="en-US" sz="4400" dirty="0">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169345" y="4379844"/>
            <a:ext cx="11625679" cy="769441"/>
          </a:xfrm>
          <a:prstGeom prst="rect">
            <a:avLst/>
          </a:prstGeom>
        </p:spPr>
        <p:txBody>
          <a:bodyPr wrap="square">
            <a:spAutoFit/>
          </a:bodyPr>
          <a:lstStyle/>
          <a:p>
            <a:r>
              <a:rPr lang="ja-JP" altLang="en-US" sz="4400" b="1" dirty="0" smtClean="0">
                <a:solidFill>
                  <a:srgbClr val="FFFF00"/>
                </a:solidFill>
                <a:latin typeface="HG丸ｺﾞｼｯｸM-PRO" panose="020F0600000000000000" pitchFamily="50" charset="-128"/>
                <a:ea typeface="HG丸ｺﾞｼｯｸM-PRO" panose="020F0600000000000000" pitchFamily="50" charset="-128"/>
              </a:rPr>
              <a:t>固定資産税</a:t>
            </a:r>
            <a:r>
              <a:rPr lang="ja-JP" altLang="en-US" sz="4400" dirty="0" smtClean="0">
                <a:latin typeface="HG丸ｺﾞｼｯｸM-PRO" panose="020F0600000000000000" pitchFamily="50" charset="-128"/>
                <a:ea typeface="HG丸ｺﾞｼｯｸM-PRO" panose="020F0600000000000000" pitchFamily="50" charset="-128"/>
              </a:rPr>
              <a:t>・・土地や建物にかかる税金。</a:t>
            </a:r>
            <a:endParaRPr lang="ja-JP" altLang="en-US" sz="4400" dirty="0">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132524" y="5738192"/>
            <a:ext cx="11445059" cy="76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smtClean="0">
                <a:solidFill>
                  <a:srgbClr val="FFFF00"/>
                </a:solidFill>
                <a:latin typeface="HG丸ｺﾞｼｯｸM-PRO" panose="020F0600000000000000" pitchFamily="50" charset="-128"/>
                <a:ea typeface="HG丸ｺﾞｼｯｸM-PRO" panose="020F0600000000000000" pitchFamily="50" charset="-128"/>
              </a:rPr>
              <a:t>自動車税</a:t>
            </a:r>
            <a:r>
              <a:rPr kumimoji="1" lang="ja-JP" altLang="en-US" sz="4400" dirty="0" smtClean="0">
                <a:latin typeface="HG丸ｺﾞｼｯｸM-PRO" panose="020F0600000000000000" pitchFamily="50" charset="-128"/>
                <a:ea typeface="HG丸ｺﾞｼｯｸM-PRO" panose="020F0600000000000000" pitchFamily="50" charset="-128"/>
              </a:rPr>
              <a:t>・・・自動車にかかる税金。</a:t>
            </a:r>
            <a:endParaRPr kumimoji="1" lang="ja-JP" altLang="en-US" sz="4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9618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正方形/長方形 4"/>
          <p:cNvSpPr/>
          <p:nvPr/>
        </p:nvSpPr>
        <p:spPr>
          <a:xfrm>
            <a:off x="93305" y="192059"/>
            <a:ext cx="11625679" cy="769441"/>
          </a:xfrm>
          <a:prstGeom prst="rect">
            <a:avLst/>
          </a:prstGeom>
        </p:spPr>
        <p:txBody>
          <a:bodyPr wrap="square">
            <a:spAutoFit/>
          </a:bodyPr>
          <a:lstStyle/>
          <a:p>
            <a:r>
              <a:rPr lang="ja-JP" altLang="en-US" sz="4400" b="1" dirty="0" smtClean="0">
                <a:solidFill>
                  <a:srgbClr val="FFFF00"/>
                </a:solidFill>
                <a:latin typeface="HG丸ｺﾞｼｯｸM-PRO" panose="020F0600000000000000" pitchFamily="50" charset="-128"/>
                <a:ea typeface="HG丸ｺﾞｼｯｸM-PRO" panose="020F0600000000000000" pitchFamily="50" charset="-128"/>
              </a:rPr>
              <a:t>酒税</a:t>
            </a:r>
            <a:r>
              <a:rPr lang="ja-JP" altLang="en-US" sz="4400" dirty="0" smtClean="0">
                <a:latin typeface="HG丸ｺﾞｼｯｸM-PRO" panose="020F0600000000000000" pitchFamily="50" charset="-128"/>
                <a:ea typeface="HG丸ｺﾞｼｯｸM-PRO" panose="020F0600000000000000" pitchFamily="50" charset="-128"/>
              </a:rPr>
              <a:t>・・・・お酒にかかる税金。　　　　</a:t>
            </a:r>
            <a:endParaRPr lang="ja-JP" altLang="en-US" sz="4400" dirty="0">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55982" y="1173483"/>
            <a:ext cx="11625679" cy="1446550"/>
          </a:xfrm>
          <a:prstGeom prst="rect">
            <a:avLst/>
          </a:prstGeom>
        </p:spPr>
        <p:txBody>
          <a:bodyPr wrap="square">
            <a:spAutoFit/>
          </a:bodyPr>
          <a:lstStyle/>
          <a:p>
            <a:r>
              <a:rPr lang="ja-JP" altLang="en-US" sz="4400" dirty="0" smtClean="0">
                <a:latin typeface="HG丸ｺﾞｼｯｸM-PRO" panose="020F0600000000000000" pitchFamily="50" charset="-128"/>
                <a:ea typeface="HG丸ｺﾞｼｯｸM-PRO" panose="020F0600000000000000" pitchFamily="50" charset="-128"/>
              </a:rPr>
              <a:t>問題　ビール３５０</a:t>
            </a:r>
            <a:r>
              <a:rPr lang="en-US" altLang="ja-JP" sz="4400" dirty="0" smtClean="0">
                <a:latin typeface="HG丸ｺﾞｼｯｸM-PRO" panose="020F0600000000000000" pitchFamily="50" charset="-128"/>
                <a:ea typeface="HG丸ｺﾞｼｯｸM-PRO" panose="020F0600000000000000" pitchFamily="50" charset="-128"/>
              </a:rPr>
              <a:t>ml</a:t>
            </a:r>
            <a:r>
              <a:rPr lang="ja-JP" altLang="en-US" sz="4400" dirty="0" smtClean="0">
                <a:latin typeface="HG丸ｺﾞｼｯｸM-PRO" panose="020F0600000000000000" pitchFamily="50" charset="-128"/>
                <a:ea typeface="HG丸ｺﾞｼｯｸM-PRO" panose="020F0600000000000000" pitchFamily="50" charset="-128"/>
              </a:rPr>
              <a:t>（２２</a:t>
            </a:r>
            <a:r>
              <a:rPr lang="en-US" altLang="ja-JP" sz="4400" dirty="0" smtClean="0">
                <a:latin typeface="HG丸ｺﾞｼｯｸM-PRO" panose="020F0600000000000000" pitchFamily="50" charset="-128"/>
                <a:ea typeface="HG丸ｺﾞｼｯｸM-PRO" panose="020F0600000000000000" pitchFamily="50" charset="-128"/>
              </a:rPr>
              <a:t>8</a:t>
            </a:r>
            <a:r>
              <a:rPr lang="ja-JP" altLang="en-US" sz="4400" dirty="0" smtClean="0">
                <a:latin typeface="HG丸ｺﾞｼｯｸM-PRO" panose="020F0600000000000000" pitchFamily="50" charset="-128"/>
                <a:ea typeface="HG丸ｺﾞｼｯｸM-PRO" panose="020F0600000000000000" pitchFamily="50" charset="-128"/>
              </a:rPr>
              <a:t>円）のうち税</a:t>
            </a:r>
            <a:endParaRPr lang="en-US" altLang="ja-JP" sz="4400" dirty="0" smtClean="0">
              <a:latin typeface="HG丸ｺﾞｼｯｸM-PRO" panose="020F0600000000000000" pitchFamily="50" charset="-128"/>
              <a:ea typeface="HG丸ｺﾞｼｯｸM-PRO" panose="020F0600000000000000" pitchFamily="50" charset="-128"/>
            </a:endParaRPr>
          </a:p>
          <a:p>
            <a:r>
              <a:rPr lang="ja-JP" altLang="en-US" sz="4400" dirty="0" smtClean="0">
                <a:latin typeface="HG丸ｺﾞｼｯｸM-PRO" panose="020F0600000000000000" pitchFamily="50" charset="-128"/>
                <a:ea typeface="HG丸ｺﾞｼｯｸM-PRO" panose="020F0600000000000000" pitchFamily="50" charset="-128"/>
              </a:rPr>
              <a:t>　　　金はいくら？　　　　</a:t>
            </a:r>
            <a:endParaRPr lang="ja-JP" altLang="en-US" sz="4400" dirty="0">
              <a:latin typeface="HG丸ｺﾞｼｯｸM-PRO" panose="020F0600000000000000" pitchFamily="50" charset="-128"/>
              <a:ea typeface="HG丸ｺﾞｼｯｸM-PRO" panose="020F0600000000000000" pitchFamily="50" charset="-128"/>
            </a:endParaRPr>
          </a:p>
        </p:txBody>
      </p:sp>
      <p:grpSp>
        <p:nvGrpSpPr>
          <p:cNvPr id="26" name="グループ化 25"/>
          <p:cNvGrpSpPr/>
          <p:nvPr/>
        </p:nvGrpSpPr>
        <p:grpSpPr>
          <a:xfrm>
            <a:off x="1481908" y="2783137"/>
            <a:ext cx="2907212" cy="4032694"/>
            <a:chOff x="1481908" y="2783137"/>
            <a:chExt cx="2907212" cy="4032694"/>
          </a:xfrm>
        </p:grpSpPr>
        <p:pic>
          <p:nvPicPr>
            <p:cNvPr id="3" name="図 2"/>
            <p:cNvPicPr>
              <a:picLocks noChangeAspect="1"/>
            </p:cNvPicPr>
            <p:nvPr/>
          </p:nvPicPr>
          <p:blipFill rotWithShape="1">
            <a:blip r:embed="rId3" cstate="print"/>
            <a:srcRect l="25197" r="20579"/>
            <a:stretch/>
          </p:blipFill>
          <p:spPr>
            <a:xfrm>
              <a:off x="1481908" y="2783137"/>
              <a:ext cx="2907212" cy="4023053"/>
            </a:xfrm>
            <a:prstGeom prst="rect">
              <a:avLst/>
            </a:prstGeom>
          </p:spPr>
        </p:pic>
        <p:sp>
          <p:nvSpPr>
            <p:cNvPr id="25" name="正方形/長方形 24"/>
            <p:cNvSpPr/>
            <p:nvPr/>
          </p:nvSpPr>
          <p:spPr>
            <a:xfrm>
              <a:off x="1795371" y="6390392"/>
              <a:ext cx="2143126" cy="42543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①約２０円</a:t>
              </a:r>
              <a:endParaRPr kumimoji="1" lang="ja-JP" altLang="en-US" b="1" dirty="0">
                <a:solidFill>
                  <a:srgbClr val="002060"/>
                </a:solidFill>
              </a:endParaRPr>
            </a:p>
          </p:txBody>
        </p:sp>
      </p:grpSp>
      <p:sp>
        <p:nvSpPr>
          <p:cNvPr id="2" name="テキスト ボックス 1"/>
          <p:cNvSpPr txBox="1"/>
          <p:nvPr/>
        </p:nvSpPr>
        <p:spPr>
          <a:xfrm>
            <a:off x="1795928" y="2620033"/>
            <a:ext cx="2124000" cy="3780000"/>
          </a:xfrm>
          <a:prstGeom prst="rect">
            <a:avLst/>
          </a:prstGeom>
          <a:solidFill>
            <a:schemeClr val="accent1">
              <a:lumMod val="20000"/>
              <a:lumOff val="80000"/>
            </a:schemeClr>
          </a:solidFill>
        </p:spPr>
        <p:txBody>
          <a:bodyPr wrap="square" rtlCol="0">
            <a:spAutoFit/>
          </a:bodyPr>
          <a:lstStyle/>
          <a:p>
            <a:endParaRPr kumimoji="1" lang="ja-JP" altLang="en-US" dirty="0"/>
          </a:p>
        </p:txBody>
      </p:sp>
      <p:sp>
        <p:nvSpPr>
          <p:cNvPr id="4" name="円/楕円 3"/>
          <p:cNvSpPr/>
          <p:nvPr/>
        </p:nvSpPr>
        <p:spPr>
          <a:xfrm>
            <a:off x="2935514" y="5313282"/>
            <a:ext cx="892567" cy="936882"/>
          </a:xfrm>
          <a:prstGeom prst="ellipse">
            <a:avLst/>
          </a:prstGeom>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お酒</a:t>
            </a:r>
            <a:endParaRPr kumimoji="1" lang="ja-JP" altLang="en-US" dirty="0"/>
          </a:p>
        </p:txBody>
      </p:sp>
      <p:sp>
        <p:nvSpPr>
          <p:cNvPr id="6" name="テキスト ボックス 5"/>
          <p:cNvSpPr txBox="1"/>
          <p:nvPr/>
        </p:nvSpPr>
        <p:spPr>
          <a:xfrm>
            <a:off x="1758721" y="2269694"/>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ビール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ＧＥＫＩＵＭＡ　</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17" name="テキスト ボックス 16"/>
          <p:cNvSpPr txBox="1"/>
          <p:nvPr/>
        </p:nvSpPr>
        <p:spPr>
          <a:xfrm>
            <a:off x="4531015" y="1977755"/>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ビール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ＧＥＫＩＵＭＡ</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30" name="テキスト ボックス 29"/>
          <p:cNvSpPr txBox="1"/>
          <p:nvPr/>
        </p:nvSpPr>
        <p:spPr>
          <a:xfrm>
            <a:off x="4665933" y="2620033"/>
            <a:ext cx="2124000" cy="3780000"/>
          </a:xfrm>
          <a:prstGeom prst="rect">
            <a:avLst/>
          </a:prstGeom>
          <a:solidFill>
            <a:schemeClr val="accent1">
              <a:lumMod val="20000"/>
              <a:lumOff val="80000"/>
            </a:schemeClr>
          </a:solidFill>
        </p:spPr>
        <p:txBody>
          <a:bodyPr wrap="square" rtlCol="0">
            <a:spAutoFit/>
          </a:bodyPr>
          <a:lstStyle/>
          <a:p>
            <a:endParaRPr kumimoji="1" lang="ja-JP" altLang="en-US" dirty="0"/>
          </a:p>
        </p:txBody>
      </p:sp>
      <p:sp>
        <p:nvSpPr>
          <p:cNvPr id="31" name="テキスト ボックス 30"/>
          <p:cNvSpPr txBox="1"/>
          <p:nvPr/>
        </p:nvSpPr>
        <p:spPr>
          <a:xfrm>
            <a:off x="4843209" y="2441522"/>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ビール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ＧＥＫＩＵＭＡ　</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32" name="円/楕円 31"/>
          <p:cNvSpPr/>
          <p:nvPr/>
        </p:nvSpPr>
        <p:spPr>
          <a:xfrm>
            <a:off x="5784667" y="5298335"/>
            <a:ext cx="892567" cy="936882"/>
          </a:xfrm>
          <a:prstGeom prst="ellipse">
            <a:avLst/>
          </a:prstGeom>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お酒</a:t>
            </a:r>
            <a:endParaRPr kumimoji="1" lang="ja-JP" altLang="en-US" dirty="0"/>
          </a:p>
        </p:txBody>
      </p:sp>
      <p:sp>
        <p:nvSpPr>
          <p:cNvPr id="21" name="正方形/長方形 20"/>
          <p:cNvSpPr/>
          <p:nvPr/>
        </p:nvSpPr>
        <p:spPr>
          <a:xfrm>
            <a:off x="4652274" y="5967917"/>
            <a:ext cx="2134634" cy="864000"/>
          </a:xfrm>
          <a:prstGeom prst="rect">
            <a:avLst/>
          </a:prstGeom>
          <a:solidFill>
            <a:srgbClr val="FFC00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②約５０円</a:t>
            </a:r>
            <a:endParaRPr kumimoji="1" lang="ja-JP" altLang="en-US" b="1" dirty="0">
              <a:solidFill>
                <a:srgbClr val="002060"/>
              </a:solidFill>
            </a:endParaRPr>
          </a:p>
        </p:txBody>
      </p:sp>
      <p:sp>
        <p:nvSpPr>
          <p:cNvPr id="33" name="テキスト ボックス 32"/>
          <p:cNvSpPr txBox="1"/>
          <p:nvPr/>
        </p:nvSpPr>
        <p:spPr>
          <a:xfrm>
            <a:off x="7727237" y="2616862"/>
            <a:ext cx="2124000" cy="3780000"/>
          </a:xfrm>
          <a:prstGeom prst="rect">
            <a:avLst/>
          </a:prstGeom>
          <a:solidFill>
            <a:schemeClr val="accent1">
              <a:lumMod val="20000"/>
              <a:lumOff val="80000"/>
            </a:schemeClr>
          </a:solidFill>
        </p:spPr>
        <p:txBody>
          <a:bodyPr wrap="square" rtlCol="0">
            <a:spAutoFit/>
          </a:bodyPr>
          <a:lstStyle/>
          <a:p>
            <a:endParaRPr kumimoji="1" lang="ja-JP" altLang="en-US" dirty="0"/>
          </a:p>
        </p:txBody>
      </p:sp>
      <p:sp>
        <p:nvSpPr>
          <p:cNvPr id="34" name="テキスト ボックス 33"/>
          <p:cNvSpPr txBox="1"/>
          <p:nvPr/>
        </p:nvSpPr>
        <p:spPr>
          <a:xfrm>
            <a:off x="7756430" y="2387029"/>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ビール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ＧＥＫＩＵＭＡ　</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35" name="円/楕円 34"/>
          <p:cNvSpPr/>
          <p:nvPr/>
        </p:nvSpPr>
        <p:spPr>
          <a:xfrm>
            <a:off x="8817264" y="5298335"/>
            <a:ext cx="892567" cy="936882"/>
          </a:xfrm>
          <a:prstGeom prst="ellipse">
            <a:avLst/>
          </a:prstGeom>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お酒</a:t>
            </a:r>
            <a:endParaRPr kumimoji="1" lang="ja-JP" altLang="en-US" dirty="0"/>
          </a:p>
        </p:txBody>
      </p:sp>
      <p:sp>
        <p:nvSpPr>
          <p:cNvPr id="23" name="正方形/長方形 22"/>
          <p:cNvSpPr/>
          <p:nvPr/>
        </p:nvSpPr>
        <p:spPr>
          <a:xfrm>
            <a:off x="7727237" y="5106079"/>
            <a:ext cx="2124000" cy="1728000"/>
          </a:xfrm>
          <a:prstGeom prst="rect">
            <a:avLst/>
          </a:prstGeom>
          <a:solidFill>
            <a:srgbClr val="FFC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③約</a:t>
            </a:r>
            <a:r>
              <a:rPr lang="ja-JP" altLang="en-US" b="1" dirty="0" smtClean="0">
                <a:solidFill>
                  <a:srgbClr val="002060"/>
                </a:solidFill>
              </a:rPr>
              <a:t>１</a:t>
            </a:r>
            <a:r>
              <a:rPr lang="ja-JP" altLang="en-US" b="1" dirty="0">
                <a:solidFill>
                  <a:srgbClr val="002060"/>
                </a:solidFill>
              </a:rPr>
              <a:t>０</a:t>
            </a:r>
            <a:r>
              <a:rPr kumimoji="1" lang="ja-JP" altLang="en-US" b="1" dirty="0" smtClean="0">
                <a:solidFill>
                  <a:srgbClr val="002060"/>
                </a:solidFill>
              </a:rPr>
              <a:t>０円</a:t>
            </a:r>
            <a:endParaRPr kumimoji="1" lang="ja-JP" altLang="en-US" b="1" dirty="0">
              <a:solidFill>
                <a:srgbClr val="002060"/>
              </a:solidFill>
            </a:endParaRPr>
          </a:p>
        </p:txBody>
      </p:sp>
      <p:sp>
        <p:nvSpPr>
          <p:cNvPr id="24" name="円/楕円 23"/>
          <p:cNvSpPr/>
          <p:nvPr/>
        </p:nvSpPr>
        <p:spPr>
          <a:xfrm>
            <a:off x="7344617" y="3768564"/>
            <a:ext cx="3089436" cy="3089436"/>
          </a:xfrm>
          <a:prstGeom prst="ellipse">
            <a:avLst/>
          </a:prstGeom>
          <a:noFill/>
          <a:ln w="1174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5" name="テキスト ボックス 14"/>
          <p:cNvSpPr txBox="1"/>
          <p:nvPr/>
        </p:nvSpPr>
        <p:spPr>
          <a:xfrm>
            <a:off x="8047353" y="2815767"/>
            <a:ext cx="2376000" cy="3672000"/>
          </a:xfrm>
          <a:prstGeom prst="rect">
            <a:avLst/>
          </a:prstGeom>
          <a:solidFill>
            <a:schemeClr val="accent4">
              <a:lumMod val="20000"/>
              <a:lumOff val="80000"/>
            </a:schemeClr>
          </a:solidFill>
        </p:spPr>
        <p:txBody>
          <a:bodyPr wrap="square" rtlCol="0">
            <a:spAutoFit/>
          </a:bodyPr>
          <a:lstStyle/>
          <a:p>
            <a:endParaRPr kumimoji="1" lang="ja-JP" altLang="en-US" dirty="0"/>
          </a:p>
        </p:txBody>
      </p:sp>
      <p:sp>
        <p:nvSpPr>
          <p:cNvPr id="5" name="正方形/長方形 4"/>
          <p:cNvSpPr/>
          <p:nvPr/>
        </p:nvSpPr>
        <p:spPr>
          <a:xfrm>
            <a:off x="0" y="192059"/>
            <a:ext cx="11625679" cy="769441"/>
          </a:xfrm>
          <a:prstGeom prst="rect">
            <a:avLst/>
          </a:prstGeom>
        </p:spPr>
        <p:txBody>
          <a:bodyPr wrap="square">
            <a:spAutoFit/>
          </a:bodyPr>
          <a:lstStyle/>
          <a:p>
            <a:r>
              <a:rPr lang="ja-JP" altLang="en-US" sz="4400" b="1" dirty="0" smtClean="0">
                <a:solidFill>
                  <a:srgbClr val="FFFF00"/>
                </a:solidFill>
                <a:latin typeface="HG丸ｺﾞｼｯｸM-PRO" panose="020F0600000000000000" pitchFamily="50" charset="-128"/>
                <a:ea typeface="HG丸ｺﾞｼｯｸM-PRO" panose="020F0600000000000000" pitchFamily="50" charset="-128"/>
              </a:rPr>
              <a:t>たばこ税</a:t>
            </a:r>
            <a:r>
              <a:rPr lang="ja-JP" altLang="en-US" sz="4400" dirty="0" smtClean="0">
                <a:latin typeface="HG丸ｺﾞｼｯｸM-PRO" panose="020F0600000000000000" pitchFamily="50" charset="-128"/>
                <a:ea typeface="HG丸ｺﾞｼｯｸM-PRO" panose="020F0600000000000000" pitchFamily="50" charset="-128"/>
              </a:rPr>
              <a:t>・・・・たばこにかかる税金。　　　　</a:t>
            </a:r>
            <a:endParaRPr lang="ja-JP" altLang="en-US" sz="4400" dirty="0">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 y="1173483"/>
            <a:ext cx="11625679" cy="1446550"/>
          </a:xfrm>
          <a:prstGeom prst="rect">
            <a:avLst/>
          </a:prstGeom>
        </p:spPr>
        <p:txBody>
          <a:bodyPr wrap="square">
            <a:spAutoFit/>
          </a:bodyPr>
          <a:lstStyle/>
          <a:p>
            <a:r>
              <a:rPr lang="ja-JP" altLang="en-US" sz="4400" dirty="0" smtClean="0">
                <a:latin typeface="HG丸ｺﾞｼｯｸM-PRO" panose="020F0600000000000000" pitchFamily="50" charset="-128"/>
                <a:ea typeface="HG丸ｺﾞｼｯｸM-PRO" panose="020F0600000000000000" pitchFamily="50" charset="-128"/>
              </a:rPr>
              <a:t>問題　たばこ１箱（４９０円）のうち税金は　　　</a:t>
            </a:r>
            <a:endParaRPr lang="en-US" altLang="ja-JP" sz="4400" dirty="0" smtClean="0">
              <a:latin typeface="HG丸ｺﾞｼｯｸM-PRO" panose="020F0600000000000000" pitchFamily="50" charset="-128"/>
              <a:ea typeface="HG丸ｺﾞｼｯｸM-PRO" panose="020F0600000000000000" pitchFamily="50" charset="-128"/>
            </a:endParaRPr>
          </a:p>
          <a:p>
            <a:r>
              <a:rPr lang="ja-JP" altLang="en-US" sz="4400" dirty="0" smtClean="0">
                <a:latin typeface="HG丸ｺﾞｼｯｸM-PRO" panose="020F0600000000000000" pitchFamily="50" charset="-128"/>
                <a:ea typeface="HG丸ｺﾞｼｯｸM-PRO" panose="020F0600000000000000" pitchFamily="50" charset="-128"/>
              </a:rPr>
              <a:t>　　　いくら？　　　　</a:t>
            </a:r>
            <a:endParaRPr lang="ja-JP" altLang="en-US" sz="4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6575" t="10200" r="17491" b="13397"/>
          <a:stretch/>
        </p:blipFill>
        <p:spPr>
          <a:xfrm>
            <a:off x="681862" y="2832015"/>
            <a:ext cx="2488058" cy="3714809"/>
          </a:xfrm>
          <a:prstGeom prst="rect">
            <a:avLst/>
          </a:prstGeom>
        </p:spPr>
      </p:pic>
      <p:sp>
        <p:nvSpPr>
          <p:cNvPr id="11" name="テキスト ボックス 10"/>
          <p:cNvSpPr txBox="1"/>
          <p:nvPr/>
        </p:nvSpPr>
        <p:spPr>
          <a:xfrm>
            <a:off x="696323" y="2832012"/>
            <a:ext cx="2484000" cy="3672000"/>
          </a:xfrm>
          <a:prstGeom prst="rect">
            <a:avLst/>
          </a:prstGeom>
          <a:solidFill>
            <a:schemeClr val="accent4">
              <a:lumMod val="20000"/>
              <a:lumOff val="80000"/>
            </a:schemeClr>
          </a:solidFill>
        </p:spPr>
        <p:txBody>
          <a:bodyPr wrap="square" rtlCol="0">
            <a:spAutoFit/>
          </a:bodyPr>
          <a:lstStyle/>
          <a:p>
            <a:endParaRPr kumimoji="1" lang="ja-JP" altLang="en-US" dirty="0"/>
          </a:p>
        </p:txBody>
      </p:sp>
      <p:sp>
        <p:nvSpPr>
          <p:cNvPr id="19" name="正方形/長方形 18"/>
          <p:cNvSpPr/>
          <p:nvPr/>
        </p:nvSpPr>
        <p:spPr>
          <a:xfrm>
            <a:off x="685335" y="5610225"/>
            <a:ext cx="2484000" cy="936596"/>
          </a:xfrm>
          <a:prstGeom prst="rect">
            <a:avLst/>
          </a:prstGeom>
          <a:solidFill>
            <a:srgbClr val="FFC000">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①約１１０円</a:t>
            </a:r>
            <a:endParaRPr kumimoji="1" lang="ja-JP" altLang="en-US" b="1" dirty="0">
              <a:solidFill>
                <a:srgbClr val="002060"/>
              </a:solidFill>
            </a:endParaRPr>
          </a:p>
        </p:txBody>
      </p:sp>
      <p:sp>
        <p:nvSpPr>
          <p:cNvPr id="12" name="テキスト ボックス 11"/>
          <p:cNvSpPr txBox="1"/>
          <p:nvPr/>
        </p:nvSpPr>
        <p:spPr>
          <a:xfrm>
            <a:off x="1095477" y="1954573"/>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たばこ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ＧＥＫＩＫＥＭＵ　</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13" name="テキスト ボックス 12"/>
          <p:cNvSpPr txBox="1"/>
          <p:nvPr/>
        </p:nvSpPr>
        <p:spPr>
          <a:xfrm>
            <a:off x="4274348" y="2815767"/>
            <a:ext cx="2484000" cy="3672000"/>
          </a:xfrm>
          <a:prstGeom prst="rect">
            <a:avLst/>
          </a:prstGeom>
          <a:solidFill>
            <a:schemeClr val="accent4">
              <a:lumMod val="20000"/>
              <a:lumOff val="80000"/>
            </a:schemeClr>
          </a:solidFill>
        </p:spPr>
        <p:txBody>
          <a:bodyPr wrap="square" rtlCol="0">
            <a:spAutoFit/>
          </a:bodyPr>
          <a:lstStyle/>
          <a:p>
            <a:endParaRPr kumimoji="1" lang="ja-JP" altLang="en-US" dirty="0"/>
          </a:p>
        </p:txBody>
      </p:sp>
      <p:sp>
        <p:nvSpPr>
          <p:cNvPr id="14" name="テキスト ボックス 13"/>
          <p:cNvSpPr txBox="1"/>
          <p:nvPr/>
        </p:nvSpPr>
        <p:spPr>
          <a:xfrm>
            <a:off x="4571415" y="1954573"/>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たばこ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ＧＥＫＩＫＥＭＵ　</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8" name="正方形/長方形 7"/>
          <p:cNvSpPr/>
          <p:nvPr/>
        </p:nvSpPr>
        <p:spPr>
          <a:xfrm>
            <a:off x="4285504" y="4663441"/>
            <a:ext cx="2484000" cy="1824326"/>
          </a:xfrm>
          <a:prstGeom prst="rect">
            <a:avLst/>
          </a:prstGeom>
          <a:solidFill>
            <a:srgbClr val="FFC000">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smtClean="0">
              <a:solidFill>
                <a:srgbClr val="002060"/>
              </a:solidFill>
            </a:endParaRPr>
          </a:p>
          <a:p>
            <a:pPr algn="ctr"/>
            <a:endParaRPr lang="en-US" altLang="ja-JP" b="1" dirty="0">
              <a:solidFill>
                <a:srgbClr val="002060"/>
              </a:solidFill>
            </a:endParaRPr>
          </a:p>
          <a:p>
            <a:pPr algn="ctr"/>
            <a:endParaRPr kumimoji="1" lang="en-US" altLang="ja-JP" b="1" dirty="0" smtClean="0">
              <a:solidFill>
                <a:srgbClr val="002060"/>
              </a:solidFill>
            </a:endParaRPr>
          </a:p>
          <a:p>
            <a:pPr algn="ctr"/>
            <a:r>
              <a:rPr kumimoji="1" lang="ja-JP" altLang="en-US" b="1" dirty="0" smtClean="0">
                <a:solidFill>
                  <a:srgbClr val="002060"/>
                </a:solidFill>
              </a:rPr>
              <a:t>②約２１０円</a:t>
            </a:r>
            <a:endParaRPr kumimoji="1" lang="ja-JP" altLang="en-US" b="1" dirty="0">
              <a:solidFill>
                <a:srgbClr val="002060"/>
              </a:solidFill>
            </a:endParaRPr>
          </a:p>
        </p:txBody>
      </p:sp>
      <p:sp>
        <p:nvSpPr>
          <p:cNvPr id="18" name="テキスト ボックス 17"/>
          <p:cNvSpPr txBox="1"/>
          <p:nvPr/>
        </p:nvSpPr>
        <p:spPr>
          <a:xfrm>
            <a:off x="8297193" y="1979126"/>
            <a:ext cx="1661993" cy="3729724"/>
          </a:xfrm>
          <a:prstGeom prst="rect">
            <a:avLst/>
          </a:prstGeom>
          <a:noFill/>
        </p:spPr>
        <p:txBody>
          <a:bodyPr vert="eaVert" wrap="square" rtlCol="0">
            <a:spAutoFit/>
          </a:bodyPr>
          <a:lstStyle/>
          <a:p>
            <a:pPr algn="ctr"/>
            <a:r>
              <a:rPr kumimoji="1" lang="ja-JP" altLang="en-US" sz="4800" b="1" dirty="0" smtClean="0">
                <a:solidFill>
                  <a:schemeClr val="bg1"/>
                </a:solidFill>
                <a:latin typeface="GungsuhChe" panose="02030609000101010101" pitchFamily="49" charset="-127"/>
                <a:ea typeface="GungsuhChe" panose="02030609000101010101" pitchFamily="49" charset="-127"/>
              </a:rPr>
              <a:t>たばこ　　</a:t>
            </a:r>
            <a:endParaRPr kumimoji="1" lang="en-US" altLang="ja-JP" sz="4800" b="1" dirty="0" smtClean="0">
              <a:solidFill>
                <a:schemeClr val="bg1"/>
              </a:solidFill>
              <a:latin typeface="GungsuhChe" panose="02030609000101010101" pitchFamily="49" charset="-127"/>
              <a:ea typeface="GungsuhChe" panose="02030609000101010101" pitchFamily="49" charset="-127"/>
            </a:endParaRPr>
          </a:p>
          <a:p>
            <a:pPr algn="ctr"/>
            <a:r>
              <a:rPr lang="ja-JP" altLang="en-US" sz="4800" b="1" dirty="0" smtClean="0">
                <a:solidFill>
                  <a:schemeClr val="bg1"/>
                </a:solidFill>
                <a:latin typeface="GungsuhChe" panose="02030609000101010101" pitchFamily="49" charset="-127"/>
                <a:ea typeface="GungsuhChe" panose="02030609000101010101" pitchFamily="49" charset="-127"/>
              </a:rPr>
              <a:t>　　</a:t>
            </a:r>
            <a:r>
              <a:rPr kumimoji="1" lang="ja-JP" altLang="en-US" sz="2400" b="1" dirty="0" smtClean="0">
                <a:solidFill>
                  <a:schemeClr val="bg1"/>
                </a:solidFill>
                <a:latin typeface="GungsuhChe" panose="02030609000101010101" pitchFamily="49" charset="-127"/>
                <a:ea typeface="GungsuhChe" panose="02030609000101010101" pitchFamily="49" charset="-127"/>
              </a:rPr>
              <a:t>ＧＥＫＩＫＥＭＵ　</a:t>
            </a:r>
            <a:endParaRPr kumimoji="1" lang="ja-JP" altLang="en-US" sz="2400" b="1" dirty="0">
              <a:solidFill>
                <a:schemeClr val="bg1"/>
              </a:solidFill>
              <a:latin typeface="GungsuhChe" panose="02030609000101010101" pitchFamily="49" charset="-127"/>
              <a:ea typeface="GungsuhChe" panose="02030609000101010101" pitchFamily="49" charset="-127"/>
            </a:endParaRPr>
          </a:p>
        </p:txBody>
      </p:sp>
      <p:sp>
        <p:nvSpPr>
          <p:cNvPr id="9" name="正方形/長方形 8"/>
          <p:cNvSpPr/>
          <p:nvPr/>
        </p:nvSpPr>
        <p:spPr>
          <a:xfrm>
            <a:off x="8054340" y="4251960"/>
            <a:ext cx="2376000" cy="2235807"/>
          </a:xfrm>
          <a:prstGeom prst="rect">
            <a:avLst/>
          </a:prstGeom>
          <a:solidFill>
            <a:srgbClr val="FFC000">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smtClean="0">
              <a:solidFill>
                <a:srgbClr val="002060"/>
              </a:solidFill>
            </a:endParaRPr>
          </a:p>
          <a:p>
            <a:pPr algn="ctr"/>
            <a:endParaRPr lang="en-US" altLang="ja-JP" b="1" dirty="0">
              <a:solidFill>
                <a:srgbClr val="002060"/>
              </a:solidFill>
            </a:endParaRPr>
          </a:p>
          <a:p>
            <a:pPr algn="ctr"/>
            <a:endParaRPr kumimoji="1" lang="en-US" altLang="ja-JP" b="1" dirty="0" smtClean="0">
              <a:solidFill>
                <a:srgbClr val="002060"/>
              </a:solidFill>
            </a:endParaRPr>
          </a:p>
          <a:p>
            <a:pPr algn="ctr"/>
            <a:endParaRPr lang="en-US" altLang="ja-JP" b="1" dirty="0">
              <a:solidFill>
                <a:srgbClr val="002060"/>
              </a:solidFill>
            </a:endParaRPr>
          </a:p>
          <a:p>
            <a:pPr algn="ctr"/>
            <a:r>
              <a:rPr kumimoji="1" lang="ja-JP" altLang="en-US" b="1" dirty="0" smtClean="0">
                <a:solidFill>
                  <a:srgbClr val="002060"/>
                </a:solidFill>
              </a:rPr>
              <a:t>③約３１０円</a:t>
            </a:r>
            <a:endParaRPr kumimoji="1" lang="ja-JP" altLang="en-US" b="1" dirty="0">
              <a:solidFill>
                <a:srgbClr val="002060"/>
              </a:solidFill>
            </a:endParaRPr>
          </a:p>
        </p:txBody>
      </p:sp>
      <p:sp>
        <p:nvSpPr>
          <p:cNvPr id="24" name="円/楕円 23"/>
          <p:cNvSpPr/>
          <p:nvPr/>
        </p:nvSpPr>
        <p:spPr>
          <a:xfrm>
            <a:off x="7645306" y="3669364"/>
            <a:ext cx="3089436" cy="3089436"/>
          </a:xfrm>
          <a:prstGeom prst="ellipse">
            <a:avLst/>
          </a:prstGeom>
          <a:noFill/>
          <a:ln w="1174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129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8" grpId="0" animBg="1"/>
      <p:bldP spid="9"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53191" y="1238250"/>
            <a:ext cx="12110259" cy="4708981"/>
          </a:xfrm>
          <a:prstGeom prst="rect">
            <a:avLst/>
          </a:prstGeom>
          <a:noFill/>
        </p:spPr>
        <p:txBody>
          <a:bodyPr wrap="square" rtlCol="0">
            <a:spAutoFit/>
          </a:bodyPr>
          <a:lstStyle/>
          <a:p>
            <a:r>
              <a:rPr kumimoji="1" lang="ja-JP" altLang="en-US" sz="10000" b="1" dirty="0" smtClean="0">
                <a:latin typeface="メイリオ" panose="020B0604030504040204" pitchFamily="50" charset="-128"/>
                <a:ea typeface="メイリオ" panose="020B0604030504040204" pitchFamily="50" charset="-128"/>
              </a:rPr>
              <a:t>　集めた税金は色々なことに使われています。</a:t>
            </a:r>
            <a:endParaRPr kumimoji="1" lang="ja-JP" altLang="en-US" sz="10000" dirty="0">
              <a:latin typeface="ＤＦ平成明朝体W7" panose="02020709000000000000" pitchFamily="17" charset="-128"/>
              <a:ea typeface="ＤＦ平成明朝体W7" panose="02020709000000000000" pitchFamily="17" charset="-128"/>
            </a:endParaRPr>
          </a:p>
        </p:txBody>
      </p:sp>
    </p:spTree>
    <p:extLst>
      <p:ext uri="{BB962C8B-B14F-4D97-AF65-F5344CB8AC3E}">
        <p14:creationId xmlns:p14="http://schemas.microsoft.com/office/powerpoint/2010/main" val="2782498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535" y="-49442"/>
            <a:ext cx="9942022" cy="6907442"/>
          </a:xfrm>
          <a:prstGeom prst="rect">
            <a:avLst/>
          </a:prstGeom>
        </p:spPr>
      </p:pic>
      <p:pic>
        <p:nvPicPr>
          <p:cNvPr id="4" name="図 3"/>
          <p:cNvPicPr>
            <a:picLocks noChangeAspect="1"/>
          </p:cNvPicPr>
          <p:nvPr/>
        </p:nvPicPr>
        <p:blipFill>
          <a:blip r:embed="rId4" cstate="print"/>
          <a:stretch>
            <a:fillRect/>
          </a:stretch>
        </p:blipFill>
        <p:spPr>
          <a:xfrm>
            <a:off x="4545928" y="5587639"/>
            <a:ext cx="386055" cy="435338"/>
          </a:xfrm>
          <a:prstGeom prst="rect">
            <a:avLst/>
          </a:prstGeom>
        </p:spPr>
      </p:pic>
      <p:pic>
        <p:nvPicPr>
          <p:cNvPr id="7" name="図 6"/>
          <p:cNvPicPr>
            <a:picLocks noChangeAspect="1"/>
          </p:cNvPicPr>
          <p:nvPr/>
        </p:nvPicPr>
        <p:blipFill>
          <a:blip r:embed="rId5" cstate="print"/>
          <a:stretch>
            <a:fillRect/>
          </a:stretch>
        </p:blipFill>
        <p:spPr>
          <a:xfrm>
            <a:off x="7633006" y="4988448"/>
            <a:ext cx="384081" cy="438950"/>
          </a:xfrm>
          <a:prstGeom prst="rect">
            <a:avLst/>
          </a:prstGeom>
        </p:spPr>
      </p:pic>
      <p:pic>
        <p:nvPicPr>
          <p:cNvPr id="8" name="図 7"/>
          <p:cNvPicPr>
            <a:picLocks noChangeAspect="1"/>
          </p:cNvPicPr>
          <p:nvPr/>
        </p:nvPicPr>
        <p:blipFill>
          <a:blip r:embed="rId5" cstate="print"/>
          <a:stretch>
            <a:fillRect/>
          </a:stretch>
        </p:blipFill>
        <p:spPr>
          <a:xfrm>
            <a:off x="7551567" y="6022977"/>
            <a:ext cx="384081" cy="438950"/>
          </a:xfrm>
          <a:prstGeom prst="rect">
            <a:avLst/>
          </a:prstGeom>
        </p:spPr>
      </p:pic>
      <p:pic>
        <p:nvPicPr>
          <p:cNvPr id="9" name="図 8"/>
          <p:cNvPicPr>
            <a:picLocks noChangeAspect="1"/>
          </p:cNvPicPr>
          <p:nvPr/>
        </p:nvPicPr>
        <p:blipFill>
          <a:blip r:embed="rId6" cstate="print"/>
          <a:stretch>
            <a:fillRect/>
          </a:stretch>
        </p:blipFill>
        <p:spPr>
          <a:xfrm>
            <a:off x="5371648" y="4514587"/>
            <a:ext cx="470351" cy="473861"/>
          </a:xfrm>
          <a:prstGeom prst="rect">
            <a:avLst/>
          </a:prstGeom>
        </p:spPr>
      </p:pic>
      <p:pic>
        <p:nvPicPr>
          <p:cNvPr id="10" name="図 9"/>
          <p:cNvPicPr>
            <a:picLocks noChangeAspect="1"/>
          </p:cNvPicPr>
          <p:nvPr/>
        </p:nvPicPr>
        <p:blipFill>
          <a:blip r:embed="rId7" cstate="print"/>
          <a:stretch>
            <a:fillRect/>
          </a:stretch>
        </p:blipFill>
        <p:spPr>
          <a:xfrm>
            <a:off x="6553199" y="2047901"/>
            <a:ext cx="469433" cy="469433"/>
          </a:xfrm>
          <a:prstGeom prst="rect">
            <a:avLst/>
          </a:prstGeom>
        </p:spPr>
      </p:pic>
      <p:pic>
        <p:nvPicPr>
          <p:cNvPr id="11" name="図 10"/>
          <p:cNvPicPr>
            <a:picLocks noChangeAspect="1"/>
          </p:cNvPicPr>
          <p:nvPr/>
        </p:nvPicPr>
        <p:blipFill>
          <a:blip r:embed="rId7" cstate="print"/>
          <a:stretch>
            <a:fillRect/>
          </a:stretch>
        </p:blipFill>
        <p:spPr>
          <a:xfrm>
            <a:off x="5118804" y="2410318"/>
            <a:ext cx="469433" cy="469433"/>
          </a:xfrm>
          <a:prstGeom prst="rect">
            <a:avLst/>
          </a:prstGeom>
        </p:spPr>
      </p:pic>
      <p:pic>
        <p:nvPicPr>
          <p:cNvPr id="12" name="図 11"/>
          <p:cNvPicPr>
            <a:picLocks noChangeAspect="1"/>
          </p:cNvPicPr>
          <p:nvPr/>
        </p:nvPicPr>
        <p:blipFill>
          <a:blip r:embed="rId7" cstate="print"/>
          <a:stretch>
            <a:fillRect/>
          </a:stretch>
        </p:blipFill>
        <p:spPr>
          <a:xfrm>
            <a:off x="4462550" y="2934846"/>
            <a:ext cx="469433" cy="469433"/>
          </a:xfrm>
          <a:prstGeom prst="rect">
            <a:avLst/>
          </a:prstGeom>
        </p:spPr>
      </p:pic>
      <p:pic>
        <p:nvPicPr>
          <p:cNvPr id="13" name="図 12"/>
          <p:cNvPicPr>
            <a:picLocks noChangeAspect="1"/>
          </p:cNvPicPr>
          <p:nvPr/>
        </p:nvPicPr>
        <p:blipFill>
          <a:blip r:embed="rId7" cstate="print"/>
          <a:stretch>
            <a:fillRect/>
          </a:stretch>
        </p:blipFill>
        <p:spPr>
          <a:xfrm>
            <a:off x="3741537" y="3817738"/>
            <a:ext cx="469433" cy="469433"/>
          </a:xfrm>
          <a:prstGeom prst="rect">
            <a:avLst/>
          </a:prstGeom>
        </p:spPr>
      </p:pic>
      <p:pic>
        <p:nvPicPr>
          <p:cNvPr id="14" name="図 13"/>
          <p:cNvPicPr>
            <a:picLocks noChangeAspect="1"/>
          </p:cNvPicPr>
          <p:nvPr/>
        </p:nvPicPr>
        <p:blipFill>
          <a:blip r:embed="rId7" cstate="print"/>
          <a:stretch>
            <a:fillRect/>
          </a:stretch>
        </p:blipFill>
        <p:spPr>
          <a:xfrm>
            <a:off x="7316850" y="2517334"/>
            <a:ext cx="469433" cy="469433"/>
          </a:xfrm>
          <a:prstGeom prst="rect">
            <a:avLst/>
          </a:prstGeom>
        </p:spPr>
      </p:pic>
      <p:pic>
        <p:nvPicPr>
          <p:cNvPr id="15" name="図 14"/>
          <p:cNvPicPr>
            <a:picLocks noChangeAspect="1"/>
          </p:cNvPicPr>
          <p:nvPr/>
        </p:nvPicPr>
        <p:blipFill>
          <a:blip r:embed="rId7" cstate="print"/>
          <a:stretch>
            <a:fillRect/>
          </a:stretch>
        </p:blipFill>
        <p:spPr>
          <a:xfrm>
            <a:off x="3034955" y="6085540"/>
            <a:ext cx="469433" cy="469433"/>
          </a:xfrm>
          <a:prstGeom prst="rect">
            <a:avLst/>
          </a:prstGeom>
        </p:spPr>
      </p:pic>
      <p:pic>
        <p:nvPicPr>
          <p:cNvPr id="16" name="図 15"/>
          <p:cNvPicPr>
            <a:picLocks noChangeAspect="1"/>
          </p:cNvPicPr>
          <p:nvPr/>
        </p:nvPicPr>
        <p:blipFill>
          <a:blip r:embed="rId7" cstate="print"/>
          <a:stretch>
            <a:fillRect/>
          </a:stretch>
        </p:blipFill>
        <p:spPr>
          <a:xfrm>
            <a:off x="8214376" y="5587639"/>
            <a:ext cx="469433" cy="469433"/>
          </a:xfrm>
          <a:prstGeom prst="rect">
            <a:avLst/>
          </a:prstGeom>
        </p:spPr>
      </p:pic>
      <p:pic>
        <p:nvPicPr>
          <p:cNvPr id="17" name="図 16"/>
          <p:cNvPicPr>
            <a:picLocks noChangeAspect="1"/>
          </p:cNvPicPr>
          <p:nvPr/>
        </p:nvPicPr>
        <p:blipFill>
          <a:blip r:embed="rId7" cstate="print"/>
          <a:stretch>
            <a:fillRect/>
          </a:stretch>
        </p:blipFill>
        <p:spPr>
          <a:xfrm>
            <a:off x="2565522" y="1707531"/>
            <a:ext cx="469433" cy="469433"/>
          </a:xfrm>
          <a:prstGeom prst="rect">
            <a:avLst/>
          </a:prstGeom>
        </p:spPr>
      </p:pic>
      <p:pic>
        <p:nvPicPr>
          <p:cNvPr id="18" name="図 17"/>
          <p:cNvPicPr>
            <a:picLocks noChangeAspect="1"/>
          </p:cNvPicPr>
          <p:nvPr/>
        </p:nvPicPr>
        <p:blipFill>
          <a:blip r:embed="rId7" cstate="print"/>
          <a:stretch>
            <a:fillRect/>
          </a:stretch>
        </p:blipFill>
        <p:spPr>
          <a:xfrm>
            <a:off x="6301048" y="983097"/>
            <a:ext cx="469433" cy="469433"/>
          </a:xfrm>
          <a:prstGeom prst="rect">
            <a:avLst/>
          </a:prstGeom>
        </p:spPr>
      </p:pic>
      <p:pic>
        <p:nvPicPr>
          <p:cNvPr id="19" name="図 18"/>
          <p:cNvPicPr>
            <a:picLocks noChangeAspect="1"/>
          </p:cNvPicPr>
          <p:nvPr/>
        </p:nvPicPr>
        <p:blipFill>
          <a:blip r:embed="rId7" cstate="print"/>
          <a:stretch>
            <a:fillRect/>
          </a:stretch>
        </p:blipFill>
        <p:spPr>
          <a:xfrm>
            <a:off x="8953617" y="4287171"/>
            <a:ext cx="469433" cy="469433"/>
          </a:xfrm>
          <a:prstGeom prst="rect">
            <a:avLst/>
          </a:prstGeom>
        </p:spPr>
      </p:pic>
      <p:sp>
        <p:nvSpPr>
          <p:cNvPr id="20" name="正方形/長方形 19"/>
          <p:cNvSpPr/>
          <p:nvPr/>
        </p:nvSpPr>
        <p:spPr>
          <a:xfrm>
            <a:off x="4445061" y="2934846"/>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7240729" y="2501897"/>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a:off x="6553199" y="2042151"/>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p:nvSpPr>
        <p:spPr>
          <a:xfrm>
            <a:off x="5101105" y="2390356"/>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6301048" y="971599"/>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2975777" y="6058848"/>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2555138" y="1696033"/>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3682359" y="3817738"/>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p:cNvSpPr/>
          <p:nvPr/>
        </p:nvSpPr>
        <p:spPr>
          <a:xfrm>
            <a:off x="5312929" y="4491845"/>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8155198" y="5607229"/>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7487225" y="6001986"/>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4511482" y="5604609"/>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8894439" y="4298669"/>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7551566" y="4960560"/>
            <a:ext cx="587787" cy="480931"/>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81182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4" presetClass="exit" presetSubtype="10" fill="hold" grpId="0" nodeType="clickEffect">
                                  <p:stCondLst>
                                    <p:cond delay="0"/>
                                  </p:stCondLst>
                                  <p:childTnLst>
                                    <p:animEffect transition="out" filter="randombar(horizontal)">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grpId="0" nodeType="clickEffect">
                                  <p:stCondLst>
                                    <p:cond delay="0"/>
                                  </p:stCondLst>
                                  <p:childTnLst>
                                    <p:animEffect transition="out" filter="randombar(horizontal)">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grpId="0" nodeType="clickEffect">
                                  <p:stCondLst>
                                    <p:cond delay="0"/>
                                  </p:stCondLst>
                                  <p:childTnLst>
                                    <p:animEffect transition="out" filter="randombar(horizont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535" y="-49442"/>
            <a:ext cx="9942022" cy="6907442"/>
          </a:xfrm>
          <a:prstGeom prst="rect">
            <a:avLst/>
          </a:prstGeom>
        </p:spPr>
      </p:pic>
      <p:pic>
        <p:nvPicPr>
          <p:cNvPr id="4" name="図 3"/>
          <p:cNvPicPr>
            <a:picLocks noChangeAspect="1"/>
          </p:cNvPicPr>
          <p:nvPr/>
        </p:nvPicPr>
        <p:blipFill>
          <a:blip r:embed="rId4" cstate="print"/>
          <a:stretch>
            <a:fillRect/>
          </a:stretch>
        </p:blipFill>
        <p:spPr>
          <a:xfrm>
            <a:off x="4545928" y="5587639"/>
            <a:ext cx="386055" cy="435338"/>
          </a:xfrm>
          <a:prstGeom prst="rect">
            <a:avLst/>
          </a:prstGeom>
        </p:spPr>
      </p:pic>
      <p:pic>
        <p:nvPicPr>
          <p:cNvPr id="7" name="図 6"/>
          <p:cNvPicPr>
            <a:picLocks noChangeAspect="1"/>
          </p:cNvPicPr>
          <p:nvPr/>
        </p:nvPicPr>
        <p:blipFill>
          <a:blip r:embed="rId5" cstate="print"/>
          <a:stretch>
            <a:fillRect/>
          </a:stretch>
        </p:blipFill>
        <p:spPr>
          <a:xfrm>
            <a:off x="7633006" y="4988448"/>
            <a:ext cx="384081" cy="438950"/>
          </a:xfrm>
          <a:prstGeom prst="rect">
            <a:avLst/>
          </a:prstGeom>
        </p:spPr>
      </p:pic>
      <p:pic>
        <p:nvPicPr>
          <p:cNvPr id="8" name="図 7"/>
          <p:cNvPicPr>
            <a:picLocks noChangeAspect="1"/>
          </p:cNvPicPr>
          <p:nvPr/>
        </p:nvPicPr>
        <p:blipFill>
          <a:blip r:embed="rId5" cstate="print"/>
          <a:stretch>
            <a:fillRect/>
          </a:stretch>
        </p:blipFill>
        <p:spPr>
          <a:xfrm>
            <a:off x="7551567" y="6022977"/>
            <a:ext cx="384081" cy="438950"/>
          </a:xfrm>
          <a:prstGeom prst="rect">
            <a:avLst/>
          </a:prstGeom>
        </p:spPr>
      </p:pic>
      <p:pic>
        <p:nvPicPr>
          <p:cNvPr id="9" name="図 8"/>
          <p:cNvPicPr>
            <a:picLocks noChangeAspect="1"/>
          </p:cNvPicPr>
          <p:nvPr/>
        </p:nvPicPr>
        <p:blipFill>
          <a:blip r:embed="rId6" cstate="print"/>
          <a:stretch>
            <a:fillRect/>
          </a:stretch>
        </p:blipFill>
        <p:spPr>
          <a:xfrm>
            <a:off x="5371648" y="4514587"/>
            <a:ext cx="470351" cy="473861"/>
          </a:xfrm>
          <a:prstGeom prst="rect">
            <a:avLst/>
          </a:prstGeom>
        </p:spPr>
      </p:pic>
      <p:pic>
        <p:nvPicPr>
          <p:cNvPr id="10" name="図 9"/>
          <p:cNvPicPr>
            <a:picLocks noChangeAspect="1"/>
          </p:cNvPicPr>
          <p:nvPr/>
        </p:nvPicPr>
        <p:blipFill>
          <a:blip r:embed="rId7" cstate="print"/>
          <a:stretch>
            <a:fillRect/>
          </a:stretch>
        </p:blipFill>
        <p:spPr>
          <a:xfrm>
            <a:off x="6553199" y="2047901"/>
            <a:ext cx="469433" cy="469433"/>
          </a:xfrm>
          <a:prstGeom prst="rect">
            <a:avLst/>
          </a:prstGeom>
        </p:spPr>
      </p:pic>
      <p:pic>
        <p:nvPicPr>
          <p:cNvPr id="11" name="図 10"/>
          <p:cNvPicPr>
            <a:picLocks noChangeAspect="1"/>
          </p:cNvPicPr>
          <p:nvPr/>
        </p:nvPicPr>
        <p:blipFill>
          <a:blip r:embed="rId7" cstate="print"/>
          <a:stretch>
            <a:fillRect/>
          </a:stretch>
        </p:blipFill>
        <p:spPr>
          <a:xfrm>
            <a:off x="5118804" y="2410318"/>
            <a:ext cx="469433" cy="469433"/>
          </a:xfrm>
          <a:prstGeom prst="rect">
            <a:avLst/>
          </a:prstGeom>
        </p:spPr>
      </p:pic>
      <p:pic>
        <p:nvPicPr>
          <p:cNvPr id="12" name="図 11"/>
          <p:cNvPicPr>
            <a:picLocks noChangeAspect="1"/>
          </p:cNvPicPr>
          <p:nvPr/>
        </p:nvPicPr>
        <p:blipFill>
          <a:blip r:embed="rId7" cstate="print"/>
          <a:stretch>
            <a:fillRect/>
          </a:stretch>
        </p:blipFill>
        <p:spPr>
          <a:xfrm>
            <a:off x="4462550" y="2934846"/>
            <a:ext cx="469433" cy="469433"/>
          </a:xfrm>
          <a:prstGeom prst="rect">
            <a:avLst/>
          </a:prstGeom>
        </p:spPr>
      </p:pic>
      <p:pic>
        <p:nvPicPr>
          <p:cNvPr id="13" name="図 12"/>
          <p:cNvPicPr>
            <a:picLocks noChangeAspect="1"/>
          </p:cNvPicPr>
          <p:nvPr/>
        </p:nvPicPr>
        <p:blipFill>
          <a:blip r:embed="rId7" cstate="print"/>
          <a:stretch>
            <a:fillRect/>
          </a:stretch>
        </p:blipFill>
        <p:spPr>
          <a:xfrm>
            <a:off x="3741537" y="3817738"/>
            <a:ext cx="469433" cy="469433"/>
          </a:xfrm>
          <a:prstGeom prst="rect">
            <a:avLst/>
          </a:prstGeom>
        </p:spPr>
      </p:pic>
      <p:pic>
        <p:nvPicPr>
          <p:cNvPr id="14" name="図 13"/>
          <p:cNvPicPr>
            <a:picLocks noChangeAspect="1"/>
          </p:cNvPicPr>
          <p:nvPr/>
        </p:nvPicPr>
        <p:blipFill>
          <a:blip r:embed="rId7" cstate="print"/>
          <a:stretch>
            <a:fillRect/>
          </a:stretch>
        </p:blipFill>
        <p:spPr>
          <a:xfrm>
            <a:off x="7316850" y="2517334"/>
            <a:ext cx="469433" cy="469433"/>
          </a:xfrm>
          <a:prstGeom prst="rect">
            <a:avLst/>
          </a:prstGeom>
        </p:spPr>
      </p:pic>
      <p:pic>
        <p:nvPicPr>
          <p:cNvPr id="15" name="図 14"/>
          <p:cNvPicPr>
            <a:picLocks noChangeAspect="1"/>
          </p:cNvPicPr>
          <p:nvPr/>
        </p:nvPicPr>
        <p:blipFill>
          <a:blip r:embed="rId7" cstate="print"/>
          <a:stretch>
            <a:fillRect/>
          </a:stretch>
        </p:blipFill>
        <p:spPr>
          <a:xfrm>
            <a:off x="3034955" y="6085540"/>
            <a:ext cx="469433" cy="469433"/>
          </a:xfrm>
          <a:prstGeom prst="rect">
            <a:avLst/>
          </a:prstGeom>
        </p:spPr>
      </p:pic>
      <p:pic>
        <p:nvPicPr>
          <p:cNvPr id="16" name="図 15"/>
          <p:cNvPicPr>
            <a:picLocks noChangeAspect="1"/>
          </p:cNvPicPr>
          <p:nvPr/>
        </p:nvPicPr>
        <p:blipFill>
          <a:blip r:embed="rId7" cstate="print"/>
          <a:stretch>
            <a:fillRect/>
          </a:stretch>
        </p:blipFill>
        <p:spPr>
          <a:xfrm>
            <a:off x="8214376" y="5587639"/>
            <a:ext cx="469433" cy="469433"/>
          </a:xfrm>
          <a:prstGeom prst="rect">
            <a:avLst/>
          </a:prstGeom>
        </p:spPr>
      </p:pic>
      <p:pic>
        <p:nvPicPr>
          <p:cNvPr id="17" name="図 16"/>
          <p:cNvPicPr>
            <a:picLocks noChangeAspect="1"/>
          </p:cNvPicPr>
          <p:nvPr/>
        </p:nvPicPr>
        <p:blipFill>
          <a:blip r:embed="rId7" cstate="print"/>
          <a:stretch>
            <a:fillRect/>
          </a:stretch>
        </p:blipFill>
        <p:spPr>
          <a:xfrm>
            <a:off x="2565522" y="1707531"/>
            <a:ext cx="469433" cy="469433"/>
          </a:xfrm>
          <a:prstGeom prst="rect">
            <a:avLst/>
          </a:prstGeom>
        </p:spPr>
      </p:pic>
      <p:pic>
        <p:nvPicPr>
          <p:cNvPr id="18" name="図 17"/>
          <p:cNvPicPr>
            <a:picLocks noChangeAspect="1"/>
          </p:cNvPicPr>
          <p:nvPr/>
        </p:nvPicPr>
        <p:blipFill>
          <a:blip r:embed="rId7" cstate="print"/>
          <a:stretch>
            <a:fillRect/>
          </a:stretch>
        </p:blipFill>
        <p:spPr>
          <a:xfrm>
            <a:off x="6301048" y="983097"/>
            <a:ext cx="469433" cy="469433"/>
          </a:xfrm>
          <a:prstGeom prst="rect">
            <a:avLst/>
          </a:prstGeom>
        </p:spPr>
      </p:pic>
      <p:pic>
        <p:nvPicPr>
          <p:cNvPr id="19" name="図 18"/>
          <p:cNvPicPr>
            <a:picLocks noChangeAspect="1"/>
          </p:cNvPicPr>
          <p:nvPr/>
        </p:nvPicPr>
        <p:blipFill>
          <a:blip r:embed="rId7" cstate="print"/>
          <a:stretch>
            <a:fillRect/>
          </a:stretch>
        </p:blipFill>
        <p:spPr>
          <a:xfrm>
            <a:off x="8953617" y="4287171"/>
            <a:ext cx="469433" cy="469433"/>
          </a:xfrm>
          <a:prstGeom prst="rect">
            <a:avLst/>
          </a:prstGeom>
        </p:spPr>
      </p:pic>
    </p:spTree>
    <p:extLst>
      <p:ext uri="{BB962C8B-B14F-4D97-AF65-F5344CB8AC3E}">
        <p14:creationId xmlns:p14="http://schemas.microsoft.com/office/powerpoint/2010/main" val="2932706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29836" y="-1526412"/>
            <a:ext cx="6857999" cy="9868828"/>
          </a:xfrm>
          <a:prstGeom prst="rect">
            <a:avLst/>
          </a:prstGeom>
        </p:spPr>
      </p:pic>
      <p:sp>
        <p:nvSpPr>
          <p:cNvPr id="7" name="円/楕円 6"/>
          <p:cNvSpPr/>
          <p:nvPr/>
        </p:nvSpPr>
        <p:spPr>
          <a:xfrm>
            <a:off x="3614928" y="1234418"/>
            <a:ext cx="207264" cy="207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16"/>
          <p:cNvPicPr>
            <a:picLocks noChangeAspect="1"/>
          </p:cNvPicPr>
          <p:nvPr/>
        </p:nvPicPr>
        <p:blipFill>
          <a:blip r:embed="rId4" cstate="print"/>
          <a:stretch>
            <a:fillRect/>
          </a:stretch>
        </p:blipFill>
        <p:spPr>
          <a:xfrm>
            <a:off x="1286053" y="2746236"/>
            <a:ext cx="243861" cy="243861"/>
          </a:xfrm>
          <a:prstGeom prst="rect">
            <a:avLst/>
          </a:prstGeom>
        </p:spPr>
      </p:pic>
      <p:pic>
        <p:nvPicPr>
          <p:cNvPr id="18" name="図 17"/>
          <p:cNvPicPr>
            <a:picLocks noChangeAspect="1"/>
          </p:cNvPicPr>
          <p:nvPr/>
        </p:nvPicPr>
        <p:blipFill>
          <a:blip r:embed="rId4" cstate="print"/>
          <a:stretch>
            <a:fillRect/>
          </a:stretch>
        </p:blipFill>
        <p:spPr>
          <a:xfrm>
            <a:off x="3169881" y="4722865"/>
            <a:ext cx="243861" cy="243861"/>
          </a:xfrm>
          <a:prstGeom prst="rect">
            <a:avLst/>
          </a:prstGeom>
        </p:spPr>
      </p:pic>
      <p:pic>
        <p:nvPicPr>
          <p:cNvPr id="19" name="図 18"/>
          <p:cNvPicPr>
            <a:picLocks noChangeAspect="1"/>
          </p:cNvPicPr>
          <p:nvPr/>
        </p:nvPicPr>
        <p:blipFill>
          <a:blip r:embed="rId4" cstate="print"/>
          <a:stretch>
            <a:fillRect/>
          </a:stretch>
        </p:blipFill>
        <p:spPr>
          <a:xfrm>
            <a:off x="4005061" y="5885677"/>
            <a:ext cx="243861" cy="243861"/>
          </a:xfrm>
          <a:prstGeom prst="rect">
            <a:avLst/>
          </a:prstGeom>
        </p:spPr>
      </p:pic>
      <p:pic>
        <p:nvPicPr>
          <p:cNvPr id="20" name="図 19"/>
          <p:cNvPicPr>
            <a:picLocks noChangeAspect="1"/>
          </p:cNvPicPr>
          <p:nvPr/>
        </p:nvPicPr>
        <p:blipFill>
          <a:blip r:embed="rId4" cstate="print"/>
          <a:stretch>
            <a:fillRect/>
          </a:stretch>
        </p:blipFill>
        <p:spPr>
          <a:xfrm>
            <a:off x="5583925" y="3267457"/>
            <a:ext cx="246898" cy="246898"/>
          </a:xfrm>
          <a:prstGeom prst="rect">
            <a:avLst/>
          </a:prstGeom>
        </p:spPr>
      </p:pic>
      <p:pic>
        <p:nvPicPr>
          <p:cNvPr id="21" name="図 20"/>
          <p:cNvPicPr>
            <a:picLocks noChangeAspect="1"/>
          </p:cNvPicPr>
          <p:nvPr/>
        </p:nvPicPr>
        <p:blipFill>
          <a:blip r:embed="rId4" cstate="print"/>
          <a:stretch>
            <a:fillRect/>
          </a:stretch>
        </p:blipFill>
        <p:spPr>
          <a:xfrm>
            <a:off x="5073390" y="2404861"/>
            <a:ext cx="243861" cy="243861"/>
          </a:xfrm>
          <a:prstGeom prst="rect">
            <a:avLst/>
          </a:prstGeom>
        </p:spPr>
      </p:pic>
      <p:pic>
        <p:nvPicPr>
          <p:cNvPr id="22" name="図 21"/>
          <p:cNvPicPr>
            <a:picLocks noChangeAspect="1"/>
          </p:cNvPicPr>
          <p:nvPr/>
        </p:nvPicPr>
        <p:blipFill>
          <a:blip r:embed="rId4" cstate="print"/>
          <a:stretch>
            <a:fillRect/>
          </a:stretch>
        </p:blipFill>
        <p:spPr>
          <a:xfrm>
            <a:off x="5257749" y="935682"/>
            <a:ext cx="243861" cy="243861"/>
          </a:xfrm>
          <a:prstGeom prst="rect">
            <a:avLst/>
          </a:prstGeom>
        </p:spPr>
      </p:pic>
      <p:pic>
        <p:nvPicPr>
          <p:cNvPr id="23" name="図 22"/>
          <p:cNvPicPr>
            <a:picLocks noChangeAspect="1"/>
          </p:cNvPicPr>
          <p:nvPr/>
        </p:nvPicPr>
        <p:blipFill>
          <a:blip r:embed="rId4" cstate="print"/>
          <a:stretch>
            <a:fillRect/>
          </a:stretch>
        </p:blipFill>
        <p:spPr>
          <a:xfrm>
            <a:off x="6759120" y="990557"/>
            <a:ext cx="243861" cy="243861"/>
          </a:xfrm>
          <a:prstGeom prst="rect">
            <a:avLst/>
          </a:prstGeom>
        </p:spPr>
      </p:pic>
      <p:pic>
        <p:nvPicPr>
          <p:cNvPr id="24" name="図 23"/>
          <p:cNvPicPr>
            <a:picLocks noChangeAspect="1"/>
          </p:cNvPicPr>
          <p:nvPr/>
        </p:nvPicPr>
        <p:blipFill>
          <a:blip r:embed="rId4" cstate="print"/>
          <a:stretch>
            <a:fillRect/>
          </a:stretch>
        </p:blipFill>
        <p:spPr>
          <a:xfrm>
            <a:off x="8461237" y="1304533"/>
            <a:ext cx="243861" cy="243861"/>
          </a:xfrm>
          <a:prstGeom prst="rect">
            <a:avLst/>
          </a:prstGeom>
        </p:spPr>
      </p:pic>
      <p:pic>
        <p:nvPicPr>
          <p:cNvPr id="25" name="図 24"/>
          <p:cNvPicPr>
            <a:picLocks noChangeAspect="1"/>
          </p:cNvPicPr>
          <p:nvPr/>
        </p:nvPicPr>
        <p:blipFill>
          <a:blip r:embed="rId4" cstate="print"/>
          <a:stretch>
            <a:fillRect/>
          </a:stretch>
        </p:blipFill>
        <p:spPr>
          <a:xfrm>
            <a:off x="8951985" y="2075619"/>
            <a:ext cx="243861" cy="243861"/>
          </a:xfrm>
          <a:prstGeom prst="rect">
            <a:avLst/>
          </a:prstGeom>
        </p:spPr>
      </p:pic>
      <p:pic>
        <p:nvPicPr>
          <p:cNvPr id="26" name="図 25"/>
          <p:cNvPicPr>
            <a:picLocks noChangeAspect="1"/>
          </p:cNvPicPr>
          <p:nvPr/>
        </p:nvPicPr>
        <p:blipFill>
          <a:blip r:embed="rId4" cstate="print"/>
          <a:stretch>
            <a:fillRect/>
          </a:stretch>
        </p:blipFill>
        <p:spPr>
          <a:xfrm>
            <a:off x="10630027" y="3166787"/>
            <a:ext cx="243861" cy="243861"/>
          </a:xfrm>
          <a:prstGeom prst="rect">
            <a:avLst/>
          </a:prstGeom>
        </p:spPr>
      </p:pic>
      <p:pic>
        <p:nvPicPr>
          <p:cNvPr id="27" name="図 26"/>
          <p:cNvPicPr>
            <a:picLocks noChangeAspect="1"/>
          </p:cNvPicPr>
          <p:nvPr/>
        </p:nvPicPr>
        <p:blipFill>
          <a:blip r:embed="rId4" cstate="print"/>
          <a:stretch>
            <a:fillRect/>
          </a:stretch>
        </p:blipFill>
        <p:spPr>
          <a:xfrm>
            <a:off x="10690988" y="694308"/>
            <a:ext cx="243861" cy="243861"/>
          </a:xfrm>
          <a:prstGeom prst="rect">
            <a:avLst/>
          </a:prstGeom>
        </p:spPr>
      </p:pic>
      <p:pic>
        <p:nvPicPr>
          <p:cNvPr id="28" name="図 27"/>
          <p:cNvPicPr>
            <a:picLocks noChangeAspect="1"/>
          </p:cNvPicPr>
          <p:nvPr/>
        </p:nvPicPr>
        <p:blipFill>
          <a:blip r:embed="rId4" cstate="print"/>
          <a:stretch>
            <a:fillRect/>
          </a:stretch>
        </p:blipFill>
        <p:spPr>
          <a:xfrm>
            <a:off x="7083731" y="3797606"/>
            <a:ext cx="243861" cy="243861"/>
          </a:xfrm>
          <a:prstGeom prst="rect">
            <a:avLst/>
          </a:prstGeom>
        </p:spPr>
      </p:pic>
      <p:pic>
        <p:nvPicPr>
          <p:cNvPr id="29" name="図 28"/>
          <p:cNvPicPr>
            <a:picLocks noChangeAspect="1"/>
          </p:cNvPicPr>
          <p:nvPr/>
        </p:nvPicPr>
        <p:blipFill>
          <a:blip r:embed="rId4" cstate="print"/>
          <a:stretch>
            <a:fillRect/>
          </a:stretch>
        </p:blipFill>
        <p:spPr>
          <a:xfrm>
            <a:off x="3914371" y="2115501"/>
            <a:ext cx="243861" cy="243861"/>
          </a:xfrm>
          <a:prstGeom prst="rect">
            <a:avLst/>
          </a:prstGeom>
        </p:spPr>
      </p:pic>
      <p:pic>
        <p:nvPicPr>
          <p:cNvPr id="30" name="図 29"/>
          <p:cNvPicPr>
            <a:picLocks noChangeAspect="1"/>
          </p:cNvPicPr>
          <p:nvPr/>
        </p:nvPicPr>
        <p:blipFill>
          <a:blip r:embed="rId4" cstate="print"/>
          <a:stretch>
            <a:fillRect/>
          </a:stretch>
        </p:blipFill>
        <p:spPr>
          <a:xfrm>
            <a:off x="4345294" y="4340531"/>
            <a:ext cx="243861" cy="243861"/>
          </a:xfrm>
          <a:prstGeom prst="rect">
            <a:avLst/>
          </a:prstGeom>
        </p:spPr>
      </p:pic>
      <p:sp>
        <p:nvSpPr>
          <p:cNvPr id="31" name="テキスト ボックス 30"/>
          <p:cNvSpPr txBox="1"/>
          <p:nvPr/>
        </p:nvSpPr>
        <p:spPr>
          <a:xfrm>
            <a:off x="6384119" y="2453849"/>
            <a:ext cx="595035" cy="584775"/>
          </a:xfrm>
          <a:prstGeom prst="rect">
            <a:avLst/>
          </a:prstGeom>
          <a:noFill/>
        </p:spPr>
        <p:txBody>
          <a:bodyPr wrap="none" rtlCol="0">
            <a:spAutoFit/>
          </a:bodyPr>
          <a:lstStyle/>
          <a:p>
            <a:r>
              <a:rPr kumimoji="1" lang="en-US" altLang="ja-JP" sz="3200" b="1" dirty="0" smtClean="0">
                <a:solidFill>
                  <a:srgbClr val="FF0000"/>
                </a:solidFill>
              </a:rPr>
              <a:t>×</a:t>
            </a:r>
            <a:endParaRPr kumimoji="1" lang="ja-JP" altLang="en-US" sz="3200" b="1" dirty="0">
              <a:solidFill>
                <a:srgbClr val="FF0000"/>
              </a:solidFill>
            </a:endParaRPr>
          </a:p>
        </p:txBody>
      </p:sp>
      <p:pic>
        <p:nvPicPr>
          <p:cNvPr id="32" name="図 31"/>
          <p:cNvPicPr>
            <a:picLocks noChangeAspect="1"/>
          </p:cNvPicPr>
          <p:nvPr/>
        </p:nvPicPr>
        <p:blipFill>
          <a:blip r:embed="rId5" cstate="print"/>
          <a:stretch>
            <a:fillRect/>
          </a:stretch>
        </p:blipFill>
        <p:spPr>
          <a:xfrm>
            <a:off x="2919906" y="3288718"/>
            <a:ext cx="902286" cy="853514"/>
          </a:xfrm>
          <a:prstGeom prst="rect">
            <a:avLst/>
          </a:prstGeom>
        </p:spPr>
      </p:pic>
      <p:pic>
        <p:nvPicPr>
          <p:cNvPr id="33" name="図 32"/>
          <p:cNvPicPr>
            <a:picLocks noChangeAspect="1"/>
          </p:cNvPicPr>
          <p:nvPr/>
        </p:nvPicPr>
        <p:blipFill>
          <a:blip r:embed="rId5" cstate="print"/>
          <a:stretch>
            <a:fillRect/>
          </a:stretch>
        </p:blipFill>
        <p:spPr>
          <a:xfrm>
            <a:off x="7045295" y="1892723"/>
            <a:ext cx="902286" cy="853514"/>
          </a:xfrm>
          <a:prstGeom prst="rect">
            <a:avLst/>
          </a:prstGeom>
        </p:spPr>
      </p:pic>
      <p:pic>
        <p:nvPicPr>
          <p:cNvPr id="34" name="図 33"/>
          <p:cNvPicPr>
            <a:picLocks noChangeAspect="1"/>
          </p:cNvPicPr>
          <p:nvPr/>
        </p:nvPicPr>
        <p:blipFill>
          <a:blip r:embed="rId5" cstate="print"/>
          <a:stretch>
            <a:fillRect/>
          </a:stretch>
        </p:blipFill>
        <p:spPr>
          <a:xfrm>
            <a:off x="5379680" y="1551347"/>
            <a:ext cx="902286" cy="853514"/>
          </a:xfrm>
          <a:prstGeom prst="rect">
            <a:avLst/>
          </a:prstGeom>
        </p:spPr>
      </p:pic>
      <p:pic>
        <p:nvPicPr>
          <p:cNvPr id="35" name="図 34"/>
          <p:cNvPicPr>
            <a:picLocks noChangeAspect="1"/>
          </p:cNvPicPr>
          <p:nvPr/>
        </p:nvPicPr>
        <p:blipFill>
          <a:blip r:embed="rId5" cstate="print"/>
          <a:stretch>
            <a:fillRect/>
          </a:stretch>
        </p:blipFill>
        <p:spPr>
          <a:xfrm>
            <a:off x="2622248" y="5401770"/>
            <a:ext cx="902286" cy="853514"/>
          </a:xfrm>
          <a:prstGeom prst="rect">
            <a:avLst/>
          </a:prstGeom>
        </p:spPr>
      </p:pic>
      <p:pic>
        <p:nvPicPr>
          <p:cNvPr id="36" name="図 35"/>
          <p:cNvPicPr>
            <a:picLocks noChangeAspect="1"/>
          </p:cNvPicPr>
          <p:nvPr/>
        </p:nvPicPr>
        <p:blipFill>
          <a:blip r:embed="rId5" cstate="print"/>
          <a:stretch>
            <a:fillRect/>
          </a:stretch>
        </p:blipFill>
        <p:spPr>
          <a:xfrm>
            <a:off x="5331965" y="4931684"/>
            <a:ext cx="902286" cy="853514"/>
          </a:xfrm>
          <a:prstGeom prst="rect">
            <a:avLst/>
          </a:prstGeom>
        </p:spPr>
      </p:pic>
      <p:pic>
        <p:nvPicPr>
          <p:cNvPr id="37" name="図 36"/>
          <p:cNvPicPr>
            <a:picLocks noChangeAspect="1"/>
          </p:cNvPicPr>
          <p:nvPr/>
        </p:nvPicPr>
        <p:blipFill>
          <a:blip r:embed="rId5" cstate="print"/>
          <a:stretch>
            <a:fillRect/>
          </a:stretch>
        </p:blipFill>
        <p:spPr>
          <a:xfrm>
            <a:off x="9107640" y="3187953"/>
            <a:ext cx="902286" cy="853514"/>
          </a:xfrm>
          <a:prstGeom prst="rect">
            <a:avLst/>
          </a:prstGeom>
        </p:spPr>
      </p:pic>
      <p:pic>
        <p:nvPicPr>
          <p:cNvPr id="38" name="図 37"/>
          <p:cNvPicPr>
            <a:picLocks noChangeAspect="1"/>
          </p:cNvPicPr>
          <p:nvPr/>
        </p:nvPicPr>
        <p:blipFill>
          <a:blip r:embed="rId5" cstate="print"/>
          <a:stretch>
            <a:fillRect/>
          </a:stretch>
        </p:blipFill>
        <p:spPr>
          <a:xfrm>
            <a:off x="956841" y="4882821"/>
            <a:ext cx="902286" cy="853514"/>
          </a:xfrm>
          <a:prstGeom prst="rect">
            <a:avLst/>
          </a:prstGeom>
        </p:spPr>
      </p:pic>
      <p:sp>
        <p:nvSpPr>
          <p:cNvPr id="39" name="正方形/長方形 38"/>
          <p:cNvSpPr/>
          <p:nvPr/>
        </p:nvSpPr>
        <p:spPr>
          <a:xfrm>
            <a:off x="8872747" y="2075667"/>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10532513" y="3156396"/>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正方形/長方形 41"/>
          <p:cNvSpPr/>
          <p:nvPr/>
        </p:nvSpPr>
        <p:spPr>
          <a:xfrm>
            <a:off x="9357615" y="3476239"/>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8381999" y="1322832"/>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p:cNvSpPr/>
          <p:nvPr/>
        </p:nvSpPr>
        <p:spPr>
          <a:xfrm>
            <a:off x="10619221" y="694308"/>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p:cNvSpPr/>
          <p:nvPr/>
        </p:nvSpPr>
        <p:spPr>
          <a:xfrm>
            <a:off x="7302246" y="2164841"/>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6681636" y="990557"/>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p:cNvSpPr/>
          <p:nvPr/>
        </p:nvSpPr>
        <p:spPr>
          <a:xfrm>
            <a:off x="6494283" y="2644519"/>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p:cNvSpPr/>
          <p:nvPr/>
        </p:nvSpPr>
        <p:spPr>
          <a:xfrm>
            <a:off x="5685108" y="1835647"/>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p:cNvSpPr/>
          <p:nvPr/>
        </p:nvSpPr>
        <p:spPr>
          <a:xfrm>
            <a:off x="5169337" y="935682"/>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p:cNvSpPr/>
          <p:nvPr/>
        </p:nvSpPr>
        <p:spPr>
          <a:xfrm>
            <a:off x="4977343" y="2417042"/>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p:cNvSpPr/>
          <p:nvPr/>
        </p:nvSpPr>
        <p:spPr>
          <a:xfrm>
            <a:off x="5506206" y="3288718"/>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p:cNvSpPr/>
          <p:nvPr/>
        </p:nvSpPr>
        <p:spPr>
          <a:xfrm>
            <a:off x="7045295" y="3805433"/>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p:cNvSpPr/>
          <p:nvPr/>
        </p:nvSpPr>
        <p:spPr>
          <a:xfrm>
            <a:off x="4275771" y="4340531"/>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p:cNvSpPr/>
          <p:nvPr/>
        </p:nvSpPr>
        <p:spPr>
          <a:xfrm>
            <a:off x="3169881" y="3567945"/>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3090643" y="4722865"/>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正方形/長方形 55"/>
          <p:cNvSpPr/>
          <p:nvPr/>
        </p:nvSpPr>
        <p:spPr>
          <a:xfrm>
            <a:off x="5581940" y="5237173"/>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正方形/長方形 56"/>
          <p:cNvSpPr/>
          <p:nvPr/>
        </p:nvSpPr>
        <p:spPr>
          <a:xfrm>
            <a:off x="3925823" y="5885677"/>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正方形/長方形 57"/>
          <p:cNvSpPr/>
          <p:nvPr/>
        </p:nvSpPr>
        <p:spPr>
          <a:xfrm>
            <a:off x="2872223" y="5675292"/>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p:cNvSpPr/>
          <p:nvPr/>
        </p:nvSpPr>
        <p:spPr>
          <a:xfrm>
            <a:off x="3835133" y="2136836"/>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p:cNvSpPr/>
          <p:nvPr/>
        </p:nvSpPr>
        <p:spPr>
          <a:xfrm>
            <a:off x="1237488" y="2749240"/>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正方形/長方形 60"/>
          <p:cNvSpPr/>
          <p:nvPr/>
        </p:nvSpPr>
        <p:spPr>
          <a:xfrm>
            <a:off x="3538447" y="1238207"/>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正方形/長方形 61"/>
          <p:cNvSpPr/>
          <p:nvPr/>
        </p:nvSpPr>
        <p:spPr>
          <a:xfrm>
            <a:off x="6494283" y="6255284"/>
            <a:ext cx="1453298" cy="3283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1237488" y="5193844"/>
            <a:ext cx="402336" cy="329194"/>
          </a:xfrm>
          <a:prstGeom prst="rect">
            <a:avLst/>
          </a:prstGeom>
          <a:solidFill>
            <a:srgbClr val="00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493220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14" presetClass="exit" presetSubtype="10" fill="hold" grpId="0" nodeType="clickEffect">
                                  <p:stCondLst>
                                    <p:cond delay="0"/>
                                  </p:stCondLst>
                                  <p:childTnLst>
                                    <p:animEffect transition="out" filter="randombar(horizontal)">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2"/>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grpId="0" nodeType="clickEffect">
                                  <p:stCondLst>
                                    <p:cond delay="0"/>
                                  </p:stCondLst>
                                  <p:childTnLst>
                                    <p:animEffect transition="out" filter="randombar(horizontal)">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0" restart="whenNotActive" fill="hold" evtFilter="cancelBubble" nodeType="interactiveSeq">
                <p:stCondLst>
                  <p:cond evt="onClick" delay="0">
                    <p:tgtEl>
                      <p:spTgt spid="53"/>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grpId="0" nodeType="clickEffect">
                                  <p:stCondLst>
                                    <p:cond delay="0"/>
                                  </p:stCondLst>
                                  <p:childTnLst>
                                    <p:animEffect transition="out" filter="randombar(horizontal)">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54"/>
                    </p:tgtEl>
                  </p:cond>
                </p:stCondLst>
                <p:endSync evt="end" delay="0">
                  <p:rtn val="all"/>
                </p:endSync>
                <p:childTnLst>
                  <p:par>
                    <p:cTn id="87" fill="hold">
                      <p:stCondLst>
                        <p:cond delay="0"/>
                      </p:stCondLst>
                      <p:childTnLst>
                        <p:par>
                          <p:cTn id="88" fill="hold">
                            <p:stCondLst>
                              <p:cond delay="0"/>
                            </p:stCondLst>
                            <p:childTnLst>
                              <p:par>
                                <p:cTn id="89" presetID="14" presetClass="exit" presetSubtype="10" fill="hold" grpId="0" nodeType="clickEffect">
                                  <p:stCondLst>
                                    <p:cond delay="0"/>
                                  </p:stCondLst>
                                  <p:childTnLst>
                                    <p:animEffect transition="out" filter="randombar(horizontal)">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14" presetClass="exit" presetSubtype="10" fill="hold" grpId="0" nodeType="clickEffect">
                                  <p:stCondLst>
                                    <p:cond delay="0"/>
                                  </p:stCondLst>
                                  <p:childTnLst>
                                    <p:animEffect transition="out" filter="randombar(horizontal)">
                                      <p:cBhvr>
                                        <p:cTn id="96" dur="500"/>
                                        <p:tgtEl>
                                          <p:spTgt spid="55"/>
                                        </p:tgtEl>
                                      </p:cBhvr>
                                    </p:animEffect>
                                    <p:set>
                                      <p:cBhvr>
                                        <p:cTn id="9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8" restart="whenNotActive" fill="hold" evtFilter="cancelBubble" nodeType="interactiveSeq">
                <p:stCondLst>
                  <p:cond evt="onClick" delay="0">
                    <p:tgtEl>
                      <p:spTgt spid="56"/>
                    </p:tgtEl>
                  </p:cond>
                </p:stCondLst>
                <p:endSync evt="end" delay="0">
                  <p:rtn val="all"/>
                </p:endSync>
                <p:childTnLst>
                  <p:par>
                    <p:cTn id="99" fill="hold">
                      <p:stCondLst>
                        <p:cond delay="0"/>
                      </p:stCondLst>
                      <p:childTnLst>
                        <p:par>
                          <p:cTn id="100" fill="hold">
                            <p:stCondLst>
                              <p:cond delay="0"/>
                            </p:stCondLst>
                            <p:childTnLst>
                              <p:par>
                                <p:cTn id="101" presetID="14" presetClass="exit" presetSubtype="10" fill="hold" grpId="0" nodeType="clickEffect">
                                  <p:stCondLst>
                                    <p:cond delay="0"/>
                                  </p:stCondLst>
                                  <p:childTnLst>
                                    <p:animEffect transition="out" filter="randombar(horizontal)">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14" presetClass="exit" presetSubtype="10" fill="hold" grpId="0" nodeType="clickEffect">
                                  <p:stCondLst>
                                    <p:cond delay="0"/>
                                  </p:stCondLst>
                                  <p:childTnLst>
                                    <p:animEffect transition="out" filter="randombar(horizontal)">
                                      <p:cBhvr>
                                        <p:cTn id="108" dur="500"/>
                                        <p:tgtEl>
                                          <p:spTgt spid="57"/>
                                        </p:tgtEl>
                                      </p:cBhvr>
                                    </p:animEffect>
                                    <p:set>
                                      <p:cBhvr>
                                        <p:cTn id="10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58"/>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grpId="0" nodeType="clickEffect">
                                  <p:stCondLst>
                                    <p:cond delay="0"/>
                                  </p:stCondLst>
                                  <p:childTnLst>
                                    <p:animEffect transition="out" filter="randombar(horizontal)">
                                      <p:cBhvr>
                                        <p:cTn id="114" dur="500"/>
                                        <p:tgtEl>
                                          <p:spTgt spid="58"/>
                                        </p:tgtEl>
                                      </p:cBhvr>
                                    </p:animEffect>
                                    <p:set>
                                      <p:cBhvr>
                                        <p:cTn id="11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16" restart="whenNotActive" fill="hold" evtFilter="cancelBubble" nodeType="interactiveSeq">
                <p:stCondLst>
                  <p:cond evt="onClick" delay="0">
                    <p:tgtEl>
                      <p:spTgt spid="59"/>
                    </p:tgtEl>
                  </p:cond>
                </p:stCondLst>
                <p:endSync evt="end" delay="0">
                  <p:rtn val="all"/>
                </p:endSync>
                <p:childTnLst>
                  <p:par>
                    <p:cTn id="117" fill="hold">
                      <p:stCondLst>
                        <p:cond delay="0"/>
                      </p:stCondLst>
                      <p:childTnLst>
                        <p:par>
                          <p:cTn id="118" fill="hold">
                            <p:stCondLst>
                              <p:cond delay="0"/>
                            </p:stCondLst>
                            <p:childTnLst>
                              <p:par>
                                <p:cTn id="119" presetID="14" presetClass="exit" presetSubtype="10" fill="hold" grpId="0" nodeType="clickEffect">
                                  <p:stCondLst>
                                    <p:cond delay="0"/>
                                  </p:stCondLst>
                                  <p:childTnLst>
                                    <p:animEffect transition="out" filter="randombar(horizontal)">
                                      <p:cBhvr>
                                        <p:cTn id="120" dur="500"/>
                                        <p:tgtEl>
                                          <p:spTgt spid="59"/>
                                        </p:tgtEl>
                                      </p:cBhvr>
                                    </p:animEffect>
                                    <p:set>
                                      <p:cBhvr>
                                        <p:cTn id="121"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22" restart="whenNotActive" fill="hold" evtFilter="cancelBubble" nodeType="interactiveSeq">
                <p:stCondLst>
                  <p:cond evt="onClick" delay="0">
                    <p:tgtEl>
                      <p:spTgt spid="60"/>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0" nodeType="clickEffect">
                                  <p:stCondLst>
                                    <p:cond delay="0"/>
                                  </p:stCondLst>
                                  <p:childTnLst>
                                    <p:animEffect transition="out" filter="randombar(horizontal)">
                                      <p:cBhvr>
                                        <p:cTn id="126" dur="500"/>
                                        <p:tgtEl>
                                          <p:spTgt spid="60"/>
                                        </p:tgtEl>
                                      </p:cBhvr>
                                    </p:animEffect>
                                    <p:set>
                                      <p:cBhvr>
                                        <p:cTn id="12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28" restart="whenNotActive" fill="hold" evtFilter="cancelBubble" nodeType="interactiveSeq">
                <p:stCondLst>
                  <p:cond evt="onClick" delay="0">
                    <p:tgtEl>
                      <p:spTgt spid="61"/>
                    </p:tgtEl>
                  </p:cond>
                </p:stCondLst>
                <p:endSync evt="end" delay="0">
                  <p:rtn val="all"/>
                </p:endSync>
                <p:childTnLst>
                  <p:par>
                    <p:cTn id="129" fill="hold">
                      <p:stCondLst>
                        <p:cond delay="0"/>
                      </p:stCondLst>
                      <p:childTnLst>
                        <p:par>
                          <p:cTn id="130" fill="hold">
                            <p:stCondLst>
                              <p:cond delay="0"/>
                            </p:stCondLst>
                            <p:childTnLst>
                              <p:par>
                                <p:cTn id="131" presetID="14" presetClass="exit" presetSubtype="10" fill="hold" grpId="0" nodeType="clickEffect">
                                  <p:stCondLst>
                                    <p:cond delay="0"/>
                                  </p:stCondLst>
                                  <p:childTnLst>
                                    <p:animEffect transition="out" filter="randombar(horizontal)">
                                      <p:cBhvr>
                                        <p:cTn id="132" dur="500"/>
                                        <p:tgtEl>
                                          <p:spTgt spid="61"/>
                                        </p:tgtEl>
                                      </p:cBhvr>
                                    </p:animEffect>
                                    <p:set>
                                      <p:cBhvr>
                                        <p:cTn id="13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34" restart="whenNotActive" fill="hold" evtFilter="cancelBubble" nodeType="interactiveSeq">
                <p:stCondLst>
                  <p:cond evt="onClick" delay="0">
                    <p:tgtEl>
                      <p:spTgt spid="63"/>
                    </p:tgtEl>
                  </p:cond>
                </p:stCondLst>
                <p:endSync evt="end" delay="0">
                  <p:rtn val="all"/>
                </p:endSync>
                <p:childTnLst>
                  <p:par>
                    <p:cTn id="135" fill="hold">
                      <p:stCondLst>
                        <p:cond delay="0"/>
                      </p:stCondLst>
                      <p:childTnLst>
                        <p:par>
                          <p:cTn id="136" fill="hold">
                            <p:stCondLst>
                              <p:cond delay="0"/>
                            </p:stCondLst>
                            <p:childTnLst>
                              <p:par>
                                <p:cTn id="137" presetID="14" presetClass="exit" presetSubtype="10" fill="hold" grpId="0" nodeType="clickEffect">
                                  <p:stCondLst>
                                    <p:cond delay="0"/>
                                  </p:stCondLst>
                                  <p:childTnLst>
                                    <p:animEffect transition="out" filter="randombar(horizontal)">
                                      <p:cBhvr>
                                        <p:cTn id="138" dur="500"/>
                                        <p:tgtEl>
                                          <p:spTgt spid="63"/>
                                        </p:tgtEl>
                                      </p:cBhvr>
                                    </p:animEffect>
                                    <p:set>
                                      <p:cBhvr>
                                        <p:cTn id="13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3" grpId="0" animBg="1"/>
    </p:bld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1631</TotalTime>
  <Words>397</Words>
  <Application>Microsoft Office PowerPoint</Application>
  <PresentationFormat>ワイド画面</PresentationFormat>
  <Paragraphs>304</Paragraphs>
  <Slides>17</Slides>
  <Notes>17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17</vt:i4>
      </vt:variant>
    </vt:vector>
  </HeadingPairs>
  <TitlesOfParts>
    <vt:vector size="27" baseType="lpstr">
      <vt:lpstr>ＤＦ平成明朝体W7</vt:lpstr>
      <vt:lpstr>GungsuhChe</vt:lpstr>
      <vt:lpstr>HG丸ｺﾞｼｯｸM-PRO</vt:lpstr>
      <vt:lpstr>ＭＳ Ｐゴシック</vt:lpstr>
      <vt:lpstr>ＭＳ ゴシック</vt:lpstr>
      <vt:lpstr>メイリオ</vt:lpstr>
      <vt:lpstr>Arial</vt:lpstr>
      <vt:lpstr>Calibri</vt:lpstr>
      <vt:lpstr>Calibri Light</vt:lpstr>
      <vt:lpstr>Office Theme</vt:lpstr>
      <vt:lpstr>●●　小　学　校 租　　税　　教　　室</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丸亀貴彦</dc:creator>
  <cp:lastModifiedBy>国税庁</cp:lastModifiedBy>
  <cp:revision>128</cp:revision>
  <cp:lastPrinted>2020-08-12T06:42:40Z</cp:lastPrinted>
  <dcterms:created xsi:type="dcterms:W3CDTF">2016-08-18T00:22:05Z</dcterms:created>
  <dcterms:modified xsi:type="dcterms:W3CDTF">2020-08-17T01:59:31Z</dcterms:modified>
</cp:coreProperties>
</file>