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4"/>
  </p:notesMasterIdLst>
  <p:handoutMasterIdLst>
    <p:handoutMasterId r:id="rId25"/>
  </p:handoutMasterIdLst>
  <p:sldIdLst>
    <p:sldId id="256" r:id="rId5"/>
    <p:sldId id="274" r:id="rId6"/>
    <p:sldId id="313" r:id="rId7"/>
    <p:sldId id="305" r:id="rId8"/>
    <p:sldId id="315" r:id="rId9"/>
    <p:sldId id="316" r:id="rId10"/>
    <p:sldId id="308" r:id="rId11"/>
    <p:sldId id="307" r:id="rId12"/>
    <p:sldId id="311" r:id="rId13"/>
    <p:sldId id="283" r:id="rId14"/>
    <p:sldId id="326" r:id="rId15"/>
    <p:sldId id="298" r:id="rId16"/>
    <p:sldId id="328" r:id="rId17"/>
    <p:sldId id="329" r:id="rId18"/>
    <p:sldId id="330" r:id="rId19"/>
    <p:sldId id="334" r:id="rId20"/>
    <p:sldId id="317" r:id="rId21"/>
    <p:sldId id="336" r:id="rId22"/>
    <p:sldId id="337" r:id="rId23"/>
  </p:sldIdLst>
  <p:sldSz cx="9144000" cy="6858000" type="screen4x3"/>
  <p:notesSz cx="9866313" cy="673576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charset="-128"/>
        <a:cs typeface="+mn-cs"/>
      </a:defRPr>
    </a:lvl5pPr>
    <a:lvl6pPr marL="2286000" algn="l" defTabSz="914400" rtl="0" eaLnBrk="1" latinLnBrk="0" hangingPunct="1">
      <a:defRPr kumimoji="1" sz="2400" kern="1200">
        <a:solidFill>
          <a:schemeClr val="tx1"/>
        </a:solidFill>
        <a:latin typeface="Times" panose="02020603050405020304" pitchFamily="18" charset="0"/>
        <a:ea typeface="Osaka" charset="-128"/>
        <a:cs typeface="+mn-cs"/>
      </a:defRPr>
    </a:lvl6pPr>
    <a:lvl7pPr marL="2743200" algn="l" defTabSz="914400" rtl="0" eaLnBrk="1" latinLnBrk="0" hangingPunct="1">
      <a:defRPr kumimoji="1" sz="2400" kern="1200">
        <a:solidFill>
          <a:schemeClr val="tx1"/>
        </a:solidFill>
        <a:latin typeface="Times" panose="02020603050405020304" pitchFamily="18" charset="0"/>
        <a:ea typeface="Osaka" charset="-128"/>
        <a:cs typeface="+mn-cs"/>
      </a:defRPr>
    </a:lvl7pPr>
    <a:lvl8pPr marL="3200400" algn="l" defTabSz="914400" rtl="0" eaLnBrk="1" latinLnBrk="0" hangingPunct="1">
      <a:defRPr kumimoji="1" sz="2400" kern="1200">
        <a:solidFill>
          <a:schemeClr val="tx1"/>
        </a:solidFill>
        <a:latin typeface="Times" panose="02020603050405020304" pitchFamily="18" charset="0"/>
        <a:ea typeface="Osaka" charset="-128"/>
        <a:cs typeface="+mn-cs"/>
      </a:defRPr>
    </a:lvl8pPr>
    <a:lvl9pPr marL="3657600" algn="l" defTabSz="914400" rtl="0" eaLnBrk="1" latinLnBrk="0" hangingPunct="1">
      <a:defRPr kumimoji="1" sz="2400" kern="1200">
        <a:solidFill>
          <a:schemeClr val="tx1"/>
        </a:solidFill>
        <a:latin typeface="Times" panose="02020603050405020304" pitchFamily="18" charset="0"/>
        <a:ea typeface="Osaka" charset="-128"/>
        <a:cs typeface="+mn-cs"/>
      </a:defRPr>
    </a:lvl9pPr>
  </p:defaultTextStyle>
  <p:extLst>
    <p:ext uri="{EFAFB233-063F-42B5-8137-9DF3F51BA10A}">
      <p15:sldGuideLst xmlns:p15="http://schemas.microsoft.com/office/powerpoint/2012/main">
        <p15:guide id="1" orient="horz" pos="2149">
          <p15:clr>
            <a:srgbClr val="A4A3A4"/>
          </p15:clr>
        </p15:guide>
        <p15:guide id="2" pos="2888">
          <p15:clr>
            <a:srgbClr val="A4A3A4"/>
          </p15:clr>
        </p15:guide>
      </p15:sldGuideLst>
    </p:ext>
    <p:ext uri="{2D200454-40CA-4A62-9FC3-DE9A4176ACB9}">
      <p15:notesGuideLst xmlns:p15="http://schemas.microsoft.com/office/powerpoint/2012/main">
        <p15:guide id="1" orient="horz" pos="2121">
          <p15:clr>
            <a:srgbClr val="A4A3A4"/>
          </p15:clr>
        </p15:guide>
        <p15:guide id="2" pos="31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CDC"/>
    <a:srgbClr val="FFCCCC"/>
    <a:srgbClr val="FF9966"/>
    <a:srgbClr val="CC99FF"/>
    <a:srgbClr val="CCCCFF"/>
    <a:srgbClr val="99CC00"/>
    <a:srgbClr val="009E4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08" autoAdjust="0"/>
    <p:restoredTop sz="99124" autoAdjust="0"/>
  </p:normalViewPr>
  <p:slideViewPr>
    <p:cSldViewPr snapToGrid="0">
      <p:cViewPr varScale="1">
        <p:scale>
          <a:sx n="76" d="100"/>
          <a:sy n="76" d="100"/>
        </p:scale>
        <p:origin x="1476" y="78"/>
      </p:cViewPr>
      <p:guideLst>
        <p:guide orient="horz" pos="2149"/>
        <p:guide pos="2888"/>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1704" y="-96"/>
      </p:cViewPr>
      <p:guideLst>
        <p:guide orient="horz" pos="2121"/>
        <p:guide pos="31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4278313" cy="336550"/>
          </a:xfrm>
          <a:prstGeom prst="rect">
            <a:avLst/>
          </a:prstGeom>
          <a:noFill/>
          <a:ln w="9525">
            <a:noFill/>
            <a:miter lim="800000"/>
            <a:headEnd/>
            <a:tailEnd/>
          </a:ln>
        </p:spPr>
        <p:txBody>
          <a:bodyPr vert="horz" wrap="square" lIns="91367" tIns="45687" rIns="91367" bIns="45687" numCol="1" anchor="t" anchorCtr="0" compatLnSpc="1">
            <a:prstTxWarp prst="textNoShape">
              <a:avLst/>
            </a:prstTxWarp>
          </a:bodyPr>
          <a:lstStyle>
            <a:lvl1pPr eaLnBrk="1" hangingPunct="1">
              <a:defRPr sz="1200">
                <a:latin typeface="Times" charset="0"/>
              </a:defRPr>
            </a:lvl1pPr>
          </a:lstStyle>
          <a:p>
            <a:pPr>
              <a:defRPr/>
            </a:pPr>
            <a:endParaRPr lang="ja-JP" altLang="en-US"/>
          </a:p>
        </p:txBody>
      </p:sp>
      <p:sp>
        <p:nvSpPr>
          <p:cNvPr id="3" name="日付プレースホルダ 2"/>
          <p:cNvSpPr>
            <a:spLocks noGrp="1"/>
          </p:cNvSpPr>
          <p:nvPr>
            <p:ph type="dt" sz="quarter" idx="1"/>
          </p:nvPr>
        </p:nvSpPr>
        <p:spPr bwMode="auto">
          <a:xfrm>
            <a:off x="5586413" y="0"/>
            <a:ext cx="4278312" cy="336550"/>
          </a:xfrm>
          <a:prstGeom prst="rect">
            <a:avLst/>
          </a:prstGeom>
          <a:noFill/>
          <a:ln w="9525">
            <a:noFill/>
            <a:miter lim="800000"/>
            <a:headEnd/>
            <a:tailEnd/>
          </a:ln>
        </p:spPr>
        <p:txBody>
          <a:bodyPr vert="horz" wrap="square" lIns="91367" tIns="45687" rIns="91367" bIns="45687" numCol="1" anchor="t" anchorCtr="0" compatLnSpc="1">
            <a:prstTxWarp prst="textNoShape">
              <a:avLst/>
            </a:prstTxWarp>
          </a:bodyPr>
          <a:lstStyle>
            <a:lvl1pPr algn="r" eaLnBrk="1" hangingPunct="1">
              <a:defRPr sz="1200">
                <a:latin typeface="Times" charset="0"/>
              </a:defRPr>
            </a:lvl1pPr>
          </a:lstStyle>
          <a:p>
            <a:pPr>
              <a:defRPr/>
            </a:pPr>
            <a:fld id="{8C955B56-B1F6-4DF6-9411-2DEBD0C19D66}" type="datetimeFigureOut">
              <a:rPr lang="ja-JP" altLang="en-US"/>
              <a:pPr>
                <a:defRPr/>
              </a:pPr>
              <a:t>2020/7/2</a:t>
            </a:fld>
            <a:endParaRPr lang="en-US" altLang="ja-JP"/>
          </a:p>
        </p:txBody>
      </p:sp>
      <p:sp>
        <p:nvSpPr>
          <p:cNvPr id="4" name="フッター プレースホルダ 3"/>
          <p:cNvSpPr>
            <a:spLocks noGrp="1"/>
          </p:cNvSpPr>
          <p:nvPr>
            <p:ph type="ftr" sz="quarter" idx="2"/>
          </p:nvPr>
        </p:nvSpPr>
        <p:spPr bwMode="auto">
          <a:xfrm>
            <a:off x="0" y="6397625"/>
            <a:ext cx="4278313" cy="336550"/>
          </a:xfrm>
          <a:prstGeom prst="rect">
            <a:avLst/>
          </a:prstGeom>
          <a:noFill/>
          <a:ln w="9525">
            <a:noFill/>
            <a:miter lim="800000"/>
            <a:headEnd/>
            <a:tailEnd/>
          </a:ln>
        </p:spPr>
        <p:txBody>
          <a:bodyPr vert="horz" wrap="square" lIns="91367" tIns="45687" rIns="91367" bIns="45687" numCol="1" anchor="b" anchorCtr="0" compatLnSpc="1">
            <a:prstTxWarp prst="textNoShape">
              <a:avLst/>
            </a:prstTxWarp>
          </a:bodyPr>
          <a:lstStyle>
            <a:lvl1pPr eaLnBrk="1" hangingPunct="1">
              <a:defRPr sz="1200">
                <a:latin typeface="Times" charset="0"/>
              </a:defRPr>
            </a:lvl1pPr>
          </a:lstStyle>
          <a:p>
            <a:pPr>
              <a:defRPr/>
            </a:pPr>
            <a:endParaRPr lang="ja-JP" altLang="en-US"/>
          </a:p>
        </p:txBody>
      </p:sp>
      <p:sp>
        <p:nvSpPr>
          <p:cNvPr id="5" name="スライド番号プレースホルダ 4"/>
          <p:cNvSpPr>
            <a:spLocks noGrp="1"/>
          </p:cNvSpPr>
          <p:nvPr>
            <p:ph type="sldNum" sz="quarter" idx="3"/>
          </p:nvPr>
        </p:nvSpPr>
        <p:spPr bwMode="auto">
          <a:xfrm>
            <a:off x="5586413" y="6397625"/>
            <a:ext cx="4278312" cy="336550"/>
          </a:xfrm>
          <a:prstGeom prst="rect">
            <a:avLst/>
          </a:prstGeom>
          <a:noFill/>
          <a:ln w="9525">
            <a:noFill/>
            <a:miter lim="800000"/>
            <a:headEnd/>
            <a:tailEnd/>
          </a:ln>
        </p:spPr>
        <p:txBody>
          <a:bodyPr vert="horz" wrap="square" lIns="91367" tIns="45687" rIns="91367" bIns="45687" numCol="1" anchor="b" anchorCtr="0" compatLnSpc="1">
            <a:prstTxWarp prst="textNoShape">
              <a:avLst/>
            </a:prstTxWarp>
          </a:bodyPr>
          <a:lstStyle>
            <a:lvl1pPr algn="r" eaLnBrk="1" hangingPunct="1">
              <a:defRPr sz="1200"/>
            </a:lvl1pPr>
          </a:lstStyle>
          <a:p>
            <a:pPr>
              <a:defRPr/>
            </a:pPr>
            <a:fld id="{BF52FB68-1B7C-470E-9B7C-E69E817DBBBC}" type="slidenum">
              <a:rPr lang="ja-JP" altLang="en-US"/>
              <a:pPr>
                <a:defRPr/>
              </a:pPr>
              <a:t>‹#›</a:t>
            </a:fld>
            <a:endParaRPr lang="en-US" altLang="ja-JP"/>
          </a:p>
        </p:txBody>
      </p:sp>
    </p:spTree>
    <p:extLst>
      <p:ext uri="{BB962C8B-B14F-4D97-AF65-F5344CB8AC3E}">
        <p14:creationId xmlns:p14="http://schemas.microsoft.com/office/powerpoint/2010/main" val="988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4278313" cy="336550"/>
          </a:xfrm>
          <a:prstGeom prst="rect">
            <a:avLst/>
          </a:prstGeom>
          <a:noFill/>
          <a:ln w="9525">
            <a:noFill/>
            <a:miter lim="800000"/>
            <a:headEnd/>
            <a:tailEnd/>
          </a:ln>
        </p:spPr>
        <p:txBody>
          <a:bodyPr vert="horz" wrap="square" lIns="91367" tIns="45687" rIns="91367" bIns="45687" numCol="1" anchor="t"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1" name="Rectangle 3"/>
          <p:cNvSpPr>
            <a:spLocks noGrp="1" noChangeArrowheads="1"/>
          </p:cNvSpPr>
          <p:nvPr>
            <p:ph type="dt" idx="1"/>
          </p:nvPr>
        </p:nvSpPr>
        <p:spPr bwMode="auto">
          <a:xfrm>
            <a:off x="5586413" y="0"/>
            <a:ext cx="4278312" cy="336550"/>
          </a:xfrm>
          <a:prstGeom prst="rect">
            <a:avLst/>
          </a:prstGeom>
          <a:noFill/>
          <a:ln w="9525">
            <a:noFill/>
            <a:miter lim="800000"/>
            <a:headEnd/>
            <a:tailEnd/>
          </a:ln>
        </p:spPr>
        <p:txBody>
          <a:bodyPr vert="horz" wrap="square" lIns="91367" tIns="45687" rIns="91367" bIns="45687" numCol="1" anchor="t" anchorCtr="0" compatLnSpc="1">
            <a:prstTxWarp prst="textNoShape">
              <a:avLst/>
            </a:prstTxWarp>
          </a:bodyPr>
          <a:lstStyle>
            <a:lvl1pPr algn="r" eaLnBrk="1" hangingPunct="1">
              <a:defRPr sz="1200">
                <a:latin typeface="Times" charset="0"/>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3251200" y="506413"/>
            <a:ext cx="3367088" cy="2524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84250" y="3198813"/>
            <a:ext cx="7897813" cy="3030537"/>
          </a:xfrm>
          <a:prstGeom prst="rect">
            <a:avLst/>
          </a:prstGeom>
          <a:noFill/>
          <a:ln w="9525">
            <a:noFill/>
            <a:miter lim="800000"/>
            <a:headEnd/>
            <a:tailEnd/>
          </a:ln>
        </p:spPr>
        <p:txBody>
          <a:bodyPr vert="horz" wrap="square" lIns="91367" tIns="45687" rIns="91367" bIns="4568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8614" name="Rectangle 6"/>
          <p:cNvSpPr>
            <a:spLocks noGrp="1" noChangeArrowheads="1"/>
          </p:cNvSpPr>
          <p:nvPr>
            <p:ph type="ftr" sz="quarter" idx="4"/>
          </p:nvPr>
        </p:nvSpPr>
        <p:spPr bwMode="auto">
          <a:xfrm>
            <a:off x="0" y="6397625"/>
            <a:ext cx="4278313" cy="336550"/>
          </a:xfrm>
          <a:prstGeom prst="rect">
            <a:avLst/>
          </a:prstGeom>
          <a:noFill/>
          <a:ln w="9525">
            <a:noFill/>
            <a:miter lim="800000"/>
            <a:headEnd/>
            <a:tailEnd/>
          </a:ln>
        </p:spPr>
        <p:txBody>
          <a:bodyPr vert="horz" wrap="square" lIns="91367" tIns="45687" rIns="91367" bIns="45687" numCol="1" anchor="b"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5" name="Rectangle 7"/>
          <p:cNvSpPr>
            <a:spLocks noGrp="1" noChangeArrowheads="1"/>
          </p:cNvSpPr>
          <p:nvPr>
            <p:ph type="sldNum" sz="quarter" idx="5"/>
          </p:nvPr>
        </p:nvSpPr>
        <p:spPr bwMode="auto">
          <a:xfrm>
            <a:off x="5586413" y="6397625"/>
            <a:ext cx="4278312" cy="336550"/>
          </a:xfrm>
          <a:prstGeom prst="rect">
            <a:avLst/>
          </a:prstGeom>
          <a:noFill/>
          <a:ln w="9525">
            <a:noFill/>
            <a:miter lim="800000"/>
            <a:headEnd/>
            <a:tailEnd/>
          </a:ln>
        </p:spPr>
        <p:txBody>
          <a:bodyPr vert="horz" wrap="square" lIns="91367" tIns="45687" rIns="91367" bIns="45687" numCol="1" anchor="b" anchorCtr="0" compatLnSpc="1">
            <a:prstTxWarp prst="textNoShape">
              <a:avLst/>
            </a:prstTxWarp>
          </a:bodyPr>
          <a:lstStyle>
            <a:lvl1pPr algn="r" eaLnBrk="1" hangingPunct="1">
              <a:defRPr sz="1200"/>
            </a:lvl1pPr>
          </a:lstStyle>
          <a:p>
            <a:pPr>
              <a:defRPr/>
            </a:pPr>
            <a:fld id="{DEFA9A01-71A4-435A-A68E-07DBF33220B8}" type="slidenum">
              <a:rPr lang="en-US" altLang="ja-JP"/>
              <a:pPr>
                <a:defRPr/>
              </a:pPr>
              <a:t>‹#›</a:t>
            </a:fld>
            <a:endParaRPr lang="en-US" altLang="ja-JP"/>
          </a:p>
        </p:txBody>
      </p:sp>
    </p:spTree>
    <p:extLst>
      <p:ext uri="{BB962C8B-B14F-4D97-AF65-F5344CB8AC3E}">
        <p14:creationId xmlns:p14="http://schemas.microsoft.com/office/powerpoint/2010/main" val="3141678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2950" indent="-285750">
              <a:defRPr kumimoji="1" sz="2400">
                <a:solidFill>
                  <a:schemeClr val="tx1"/>
                </a:solidFill>
                <a:latin typeface="Times" panose="02020603050405020304" pitchFamily="18" charset="0"/>
                <a:ea typeface="Osaka" charset="-128"/>
              </a:defRPr>
            </a:lvl2pPr>
            <a:lvl3pPr marL="1143000" indent="-228600">
              <a:defRPr kumimoji="1" sz="2400">
                <a:solidFill>
                  <a:schemeClr val="tx1"/>
                </a:solidFill>
                <a:latin typeface="Times" panose="02020603050405020304" pitchFamily="18" charset="0"/>
                <a:ea typeface="Osaka" charset="-128"/>
              </a:defRPr>
            </a:lvl3pPr>
            <a:lvl4pPr marL="1600200" indent="-228600">
              <a:defRPr kumimoji="1" sz="2400">
                <a:solidFill>
                  <a:schemeClr val="tx1"/>
                </a:solidFill>
                <a:latin typeface="Times" panose="02020603050405020304" pitchFamily="18" charset="0"/>
                <a:ea typeface="Osaka" charset="-128"/>
              </a:defRPr>
            </a:lvl4pPr>
            <a:lvl5pPr marL="2057400" indent="-228600">
              <a:defRPr kumimoji="1"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A163A259-B943-438B-AC88-FC998EB6862B}" type="slidenum">
              <a:rPr lang="en-US" altLang="ja-JP" sz="1200" smtClean="0"/>
              <a:pPr/>
              <a:t>3</a:t>
            </a:fld>
            <a:endParaRPr lang="en-US" altLang="ja-JP"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xfrm>
            <a:off x="1316038" y="3198813"/>
            <a:ext cx="7234237" cy="3030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148293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2950" indent="-285750">
              <a:defRPr kumimoji="1" sz="2400">
                <a:solidFill>
                  <a:schemeClr val="tx1"/>
                </a:solidFill>
                <a:latin typeface="Times" panose="02020603050405020304" pitchFamily="18" charset="0"/>
                <a:ea typeface="Osaka" charset="-128"/>
              </a:defRPr>
            </a:lvl2pPr>
            <a:lvl3pPr marL="1143000" indent="-228600">
              <a:defRPr kumimoji="1" sz="2400">
                <a:solidFill>
                  <a:schemeClr val="tx1"/>
                </a:solidFill>
                <a:latin typeface="Times" panose="02020603050405020304" pitchFamily="18" charset="0"/>
                <a:ea typeface="Osaka" charset="-128"/>
              </a:defRPr>
            </a:lvl3pPr>
            <a:lvl4pPr marL="1600200" indent="-228600">
              <a:defRPr kumimoji="1" sz="2400">
                <a:solidFill>
                  <a:schemeClr val="tx1"/>
                </a:solidFill>
                <a:latin typeface="Times" panose="02020603050405020304" pitchFamily="18" charset="0"/>
                <a:ea typeface="Osaka" charset="-128"/>
              </a:defRPr>
            </a:lvl4pPr>
            <a:lvl5pPr marL="2057400" indent="-228600">
              <a:defRPr kumimoji="1"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DD3FCA1C-5071-434C-84AD-DF5988A16EAD}" type="slidenum">
              <a:rPr lang="en-US" altLang="ja-JP" sz="1200" smtClean="0"/>
              <a:pPr/>
              <a:t>5</a:t>
            </a:fld>
            <a:endParaRPr lang="en-US" altLang="ja-JP"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1316038" y="3198813"/>
            <a:ext cx="7234237" cy="3030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92609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charset="-128"/>
              </a:defRPr>
            </a:lvl1pPr>
            <a:lvl2pPr marL="742950" indent="-285750">
              <a:defRPr kumimoji="1" sz="2400">
                <a:solidFill>
                  <a:schemeClr val="tx1"/>
                </a:solidFill>
                <a:latin typeface="Times" panose="02020603050405020304" pitchFamily="18" charset="0"/>
                <a:ea typeface="Osaka" charset="-128"/>
              </a:defRPr>
            </a:lvl2pPr>
            <a:lvl3pPr marL="1143000" indent="-228600">
              <a:defRPr kumimoji="1" sz="2400">
                <a:solidFill>
                  <a:schemeClr val="tx1"/>
                </a:solidFill>
                <a:latin typeface="Times" panose="02020603050405020304" pitchFamily="18" charset="0"/>
                <a:ea typeface="Osaka" charset="-128"/>
              </a:defRPr>
            </a:lvl3pPr>
            <a:lvl4pPr marL="1600200" indent="-228600">
              <a:defRPr kumimoji="1" sz="2400">
                <a:solidFill>
                  <a:schemeClr val="tx1"/>
                </a:solidFill>
                <a:latin typeface="Times" panose="02020603050405020304" pitchFamily="18" charset="0"/>
                <a:ea typeface="Osaka" charset="-128"/>
              </a:defRPr>
            </a:lvl4pPr>
            <a:lvl5pPr marL="2057400" indent="-228600">
              <a:defRPr kumimoji="1" sz="2400">
                <a:solidFill>
                  <a:schemeClr val="tx1"/>
                </a:solidFill>
                <a:latin typeface="Times" panose="02020603050405020304" pitchFamily="18" charset="0"/>
                <a:ea typeface="Osaka" charset="-128"/>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charset="-128"/>
              </a:defRPr>
            </a:lvl9pPr>
          </a:lstStyle>
          <a:p>
            <a:fld id="{448525BD-DAEB-4F1F-9CF4-28D9595C64E8}" type="slidenum">
              <a:rPr lang="en-US" altLang="ja-JP" sz="1200" smtClean="0"/>
              <a:pPr/>
              <a:t>6</a:t>
            </a:fld>
            <a:endParaRPr lang="en-US" altLang="ja-JP"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1316038" y="3198813"/>
            <a:ext cx="7234237" cy="3030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2294696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D2E4399-00B9-406F-A10E-9F25B18AC962}" type="slidenum">
              <a:rPr lang="en-US" altLang="ja-JP"/>
              <a:pPr>
                <a:defRPr/>
              </a:pPr>
              <a:t>‹#›</a:t>
            </a:fld>
            <a:endParaRPr lang="en-US" altLang="ja-JP"/>
          </a:p>
        </p:txBody>
      </p:sp>
    </p:spTree>
    <p:extLst>
      <p:ext uri="{BB962C8B-B14F-4D97-AF65-F5344CB8AC3E}">
        <p14:creationId xmlns:p14="http://schemas.microsoft.com/office/powerpoint/2010/main" val="36435496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D72E5EB-ACF0-4EEC-93E8-912B8021D106}" type="slidenum">
              <a:rPr lang="en-US" altLang="ja-JP"/>
              <a:pPr>
                <a:defRPr/>
              </a:pPr>
              <a:t>‹#›</a:t>
            </a:fld>
            <a:endParaRPr lang="en-US" altLang="ja-JP"/>
          </a:p>
        </p:txBody>
      </p:sp>
    </p:spTree>
    <p:extLst>
      <p:ext uri="{BB962C8B-B14F-4D97-AF65-F5344CB8AC3E}">
        <p14:creationId xmlns:p14="http://schemas.microsoft.com/office/powerpoint/2010/main" val="37517647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D311311-B28E-4446-8946-F456B63654C2}" type="slidenum">
              <a:rPr lang="en-US" altLang="ja-JP"/>
              <a:pPr>
                <a:defRPr/>
              </a:pPr>
              <a:t>‹#›</a:t>
            </a:fld>
            <a:endParaRPr lang="en-US" altLang="ja-JP"/>
          </a:p>
        </p:txBody>
      </p:sp>
    </p:spTree>
    <p:extLst>
      <p:ext uri="{BB962C8B-B14F-4D97-AF65-F5344CB8AC3E}">
        <p14:creationId xmlns:p14="http://schemas.microsoft.com/office/powerpoint/2010/main" val="17919841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8881A22-B7CB-4CF1-A851-42DB7F27EAD0}" type="slidenum">
              <a:rPr lang="en-US" altLang="ja-JP"/>
              <a:pPr>
                <a:defRPr/>
              </a:pPr>
              <a:t>‹#›</a:t>
            </a:fld>
            <a:endParaRPr lang="en-US" altLang="ja-JP"/>
          </a:p>
        </p:txBody>
      </p:sp>
    </p:spTree>
    <p:extLst>
      <p:ext uri="{BB962C8B-B14F-4D97-AF65-F5344CB8AC3E}">
        <p14:creationId xmlns:p14="http://schemas.microsoft.com/office/powerpoint/2010/main" val="4362383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FCD665-8514-4235-96AB-A02469F1D6C4}" type="slidenum">
              <a:rPr lang="en-US" altLang="ja-JP"/>
              <a:pPr>
                <a:defRPr/>
              </a:pPr>
              <a:t>‹#›</a:t>
            </a:fld>
            <a:endParaRPr lang="en-US" altLang="ja-JP"/>
          </a:p>
        </p:txBody>
      </p:sp>
    </p:spTree>
    <p:extLst>
      <p:ext uri="{BB962C8B-B14F-4D97-AF65-F5344CB8AC3E}">
        <p14:creationId xmlns:p14="http://schemas.microsoft.com/office/powerpoint/2010/main" val="26618199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1ABBFF9-9146-4C8E-943C-570E066E4CEB}" type="slidenum">
              <a:rPr lang="en-US" altLang="ja-JP"/>
              <a:pPr>
                <a:defRPr/>
              </a:pPr>
              <a:t>‹#›</a:t>
            </a:fld>
            <a:endParaRPr lang="en-US" altLang="ja-JP"/>
          </a:p>
        </p:txBody>
      </p:sp>
    </p:spTree>
    <p:extLst>
      <p:ext uri="{BB962C8B-B14F-4D97-AF65-F5344CB8AC3E}">
        <p14:creationId xmlns:p14="http://schemas.microsoft.com/office/powerpoint/2010/main" val="29094551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3FF3E1D-AFCC-4AF5-85AF-21209FB61B9C}" type="slidenum">
              <a:rPr lang="en-US" altLang="ja-JP"/>
              <a:pPr>
                <a:defRPr/>
              </a:pPr>
              <a:t>‹#›</a:t>
            </a:fld>
            <a:endParaRPr lang="en-US" altLang="ja-JP"/>
          </a:p>
        </p:txBody>
      </p:sp>
    </p:spTree>
    <p:extLst>
      <p:ext uri="{BB962C8B-B14F-4D97-AF65-F5344CB8AC3E}">
        <p14:creationId xmlns:p14="http://schemas.microsoft.com/office/powerpoint/2010/main" val="14008226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7919EA1-54E0-4CDB-A604-FED55DA059E8}" type="slidenum">
              <a:rPr lang="en-US" altLang="ja-JP"/>
              <a:pPr>
                <a:defRPr/>
              </a:pPr>
              <a:t>‹#›</a:t>
            </a:fld>
            <a:endParaRPr lang="en-US" altLang="ja-JP"/>
          </a:p>
        </p:txBody>
      </p:sp>
    </p:spTree>
    <p:extLst>
      <p:ext uri="{BB962C8B-B14F-4D97-AF65-F5344CB8AC3E}">
        <p14:creationId xmlns:p14="http://schemas.microsoft.com/office/powerpoint/2010/main" val="11346951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D3094DD-9F2C-41DC-B5D4-59A1E991EDA9}" type="slidenum">
              <a:rPr lang="en-US" altLang="ja-JP"/>
              <a:pPr>
                <a:defRPr/>
              </a:pPr>
              <a:t>‹#›</a:t>
            </a:fld>
            <a:endParaRPr lang="en-US" altLang="ja-JP"/>
          </a:p>
        </p:txBody>
      </p:sp>
    </p:spTree>
    <p:extLst>
      <p:ext uri="{BB962C8B-B14F-4D97-AF65-F5344CB8AC3E}">
        <p14:creationId xmlns:p14="http://schemas.microsoft.com/office/powerpoint/2010/main" val="29383537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E3789D6-0A75-498A-B023-DB5A7B0AF238}" type="slidenum">
              <a:rPr lang="en-US" altLang="ja-JP"/>
              <a:pPr>
                <a:defRPr/>
              </a:pPr>
              <a:t>‹#›</a:t>
            </a:fld>
            <a:endParaRPr lang="en-US" altLang="ja-JP"/>
          </a:p>
        </p:txBody>
      </p:sp>
    </p:spTree>
    <p:extLst>
      <p:ext uri="{BB962C8B-B14F-4D97-AF65-F5344CB8AC3E}">
        <p14:creationId xmlns:p14="http://schemas.microsoft.com/office/powerpoint/2010/main" val="6486247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36D4612-9860-4A16-88DC-7C88F9A1B647}" type="slidenum">
              <a:rPr lang="en-US" altLang="ja-JP"/>
              <a:pPr>
                <a:defRPr/>
              </a:pPr>
              <a:t>‹#›</a:t>
            </a:fld>
            <a:endParaRPr lang="en-US" altLang="ja-JP"/>
          </a:p>
        </p:txBody>
      </p:sp>
    </p:spTree>
    <p:extLst>
      <p:ext uri="{BB962C8B-B14F-4D97-AF65-F5344CB8AC3E}">
        <p14:creationId xmlns:p14="http://schemas.microsoft.com/office/powerpoint/2010/main" val="35581461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E3B949-1179-4387-B307-F356BE6486A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56.emf"/><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55.emf"/><Relationship Id="rId5" Type="http://schemas.openxmlformats.org/officeDocument/2006/relationships/image" Target="../media/image9.pn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wmf"/><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57.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1.emf"/><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30.jpeg"/><Relationship Id="rId5" Type="http://schemas.openxmlformats.org/officeDocument/2006/relationships/image" Target="../media/image11.png"/><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63.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62.emf"/><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wmf"/><Relationship Id="rId7"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65.png"/><Relationship Id="rId11" Type="http://schemas.openxmlformats.org/officeDocument/2006/relationships/image" Target="../media/image70.emf"/><Relationship Id="rId5" Type="http://schemas.openxmlformats.org/officeDocument/2006/relationships/image" Target="../media/image64.jpeg"/><Relationship Id="rId10" Type="http://schemas.openxmlformats.org/officeDocument/2006/relationships/image" Target="../media/image69.emf"/><Relationship Id="rId4" Type="http://schemas.openxmlformats.org/officeDocument/2006/relationships/image" Target="../media/image30.jpeg"/><Relationship Id="rId9"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3.wmf"/><Relationship Id="rId7" Type="http://schemas.openxmlformats.org/officeDocument/2006/relationships/image" Target="../media/image71.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0.jpeg"/><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wmf"/><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77.emf"/><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78.emf"/><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wm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notesSlide" Target="../notesSlides/notesSlide1.xml"/><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slideLayout" Target="../slideLayouts/slideLayout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tags" Target="../tags/tag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3.wmf"/><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wmf"/><Relationship Id="rId7"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11.png"/><Relationship Id="rId4" Type="http://schemas.openxmlformats.org/officeDocument/2006/relationships/image" Target="../media/image30.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jpeg"/><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0.jpeg"/><Relationship Id="rId7" Type="http://schemas.openxmlformats.org/officeDocument/2006/relationships/image" Target="../media/image9.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slideLayout" Target="../slideLayouts/slideLayout7.xml"/><Relationship Id="rId16" Type="http://schemas.openxmlformats.org/officeDocument/2006/relationships/image" Target="../media/image49.png"/><Relationship Id="rId1" Type="http://schemas.openxmlformats.org/officeDocument/2006/relationships/tags" Target="../tags/tag7.xml"/><Relationship Id="rId6" Type="http://schemas.openxmlformats.org/officeDocument/2006/relationships/image" Target="../media/image36.jpe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wmf"/><Relationship Id="rId9" Type="http://schemas.openxmlformats.org/officeDocument/2006/relationships/image" Target="../media/image42.pn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3.wmf"/><Relationship Id="rId7"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1.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AutoShape 181"/>
          <p:cNvSpPr>
            <a:spLocks noChangeArrowheads="1"/>
          </p:cNvSpPr>
          <p:nvPr/>
        </p:nvSpPr>
        <p:spPr bwMode="auto">
          <a:xfrm>
            <a:off x="304800" y="457200"/>
            <a:ext cx="8534400" cy="6019800"/>
          </a:xfrm>
          <a:prstGeom prst="roundRect">
            <a:avLst>
              <a:gd name="adj" fmla="val 16667"/>
            </a:avLst>
          </a:prstGeom>
          <a:noFill/>
          <a:ln w="254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4099" name="Line 182">
            <a:hlinkClick r:id="" action="ppaction://hlinkshowjump?jump=nextslide"/>
          </p:cNvPr>
          <p:cNvSpPr>
            <a:spLocks noChangeShapeType="1"/>
          </p:cNvSpPr>
          <p:nvPr/>
        </p:nvSpPr>
        <p:spPr bwMode="auto">
          <a:xfrm>
            <a:off x="8763000" y="228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4100" name="角丸四角形 13"/>
          <p:cNvSpPr>
            <a:spLocks noChangeArrowheads="1"/>
          </p:cNvSpPr>
          <p:nvPr/>
        </p:nvSpPr>
        <p:spPr bwMode="auto">
          <a:xfrm>
            <a:off x="1206500" y="685800"/>
            <a:ext cx="6743700" cy="1092200"/>
          </a:xfrm>
          <a:prstGeom prst="roundRect">
            <a:avLst>
              <a:gd name="adj" fmla="val 16667"/>
            </a:avLst>
          </a:prstGeom>
          <a:noFill/>
          <a:ln w="60325"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grpSp>
        <p:nvGrpSpPr>
          <p:cNvPr id="2" name="Group 19"/>
          <p:cNvGrpSpPr>
            <a:grpSpLocks/>
          </p:cNvGrpSpPr>
          <p:nvPr/>
        </p:nvGrpSpPr>
        <p:grpSpPr bwMode="auto">
          <a:xfrm>
            <a:off x="1704975" y="722313"/>
            <a:ext cx="5767388" cy="1004887"/>
            <a:chOff x="1074" y="455"/>
            <a:chExt cx="3633" cy="633"/>
          </a:xfrm>
        </p:grpSpPr>
        <p:pic>
          <p:nvPicPr>
            <p:cNvPr id="4104" name="Picture 17" descr="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 y="473"/>
              <a:ext cx="363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8"/>
            <p:cNvSpPr txBox="1">
              <a:spLocks noChangeArrowheads="1"/>
            </p:cNvSpPr>
            <p:nvPr/>
          </p:nvSpPr>
          <p:spPr bwMode="auto">
            <a:xfrm>
              <a:off x="1087" y="455"/>
              <a:ext cx="121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400" b="1" dirty="0">
                  <a:ea typeface="HGPｺﾞｼｯｸE" panose="020B0900000000000000" pitchFamily="50" charset="-128"/>
                </a:rPr>
                <a:t>令和</a:t>
              </a:r>
              <a:r>
                <a:rPr lang="ja-JP" altLang="en-US" sz="2400" b="1" dirty="0">
                  <a:solidFill>
                    <a:srgbClr val="FF0000"/>
                  </a:solidFill>
                  <a:latin typeface="HGPｺﾞｼｯｸE" panose="020B0900000000000000" pitchFamily="50" charset="-128"/>
                  <a:ea typeface="HGPｺﾞｼｯｸE" panose="020B0900000000000000" pitchFamily="50" charset="-128"/>
                </a:rPr>
                <a:t>２</a:t>
              </a:r>
              <a:r>
                <a:rPr lang="ja-JP" altLang="en-US" sz="2400" b="1" dirty="0">
                  <a:ea typeface="HGPｺﾞｼｯｸE" panose="020B0900000000000000" pitchFamily="50" charset="-128"/>
                </a:rPr>
                <a:t>年度版</a:t>
              </a:r>
            </a:p>
          </p:txBody>
        </p:sp>
      </p:grpSp>
      <p:pic>
        <p:nvPicPr>
          <p:cNvPr id="410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25" y="1858963"/>
            <a:ext cx="3810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21"/>
          <p:cNvSpPr txBox="1">
            <a:spLocks noChangeArrowheads="1"/>
          </p:cNvSpPr>
          <p:nvPr/>
        </p:nvSpPr>
        <p:spPr bwMode="auto">
          <a:xfrm>
            <a:off x="2955925" y="5889625"/>
            <a:ext cx="333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ea typeface="HGPｺﾞｼｯｸE" panose="020B0900000000000000" pitchFamily="50" charset="-128"/>
              </a:rPr>
              <a:t>協力：全国中学校社会科教育研究会</a:t>
            </a:r>
          </a:p>
        </p:txBody>
      </p:sp>
    </p:spTree>
    <p:custDataLst>
      <p:tags r:id="rId1"/>
    </p:custDataLst>
  </p:cSld>
  <p:clrMapOvr>
    <a:masterClrMapping/>
  </p:clrMapOvr>
  <p:transition advTm="25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2"/>
          <p:cNvSpPr>
            <a:spLocks noChangeArrowheads="1"/>
          </p:cNvSpPr>
          <p:nvPr/>
        </p:nvSpPr>
        <p:spPr bwMode="auto">
          <a:xfrm>
            <a:off x="884555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pic>
        <p:nvPicPr>
          <p:cNvPr id="16387"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63"/>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国の財政をみてみよう①</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6389" name="Line 66">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0" name="Line 67">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16391" name="Group 27"/>
          <p:cNvGrpSpPr>
            <a:grpSpLocks/>
          </p:cNvGrpSpPr>
          <p:nvPr/>
        </p:nvGrpSpPr>
        <p:grpSpPr bwMode="auto">
          <a:xfrm>
            <a:off x="1044575" y="1871663"/>
            <a:ext cx="7126288" cy="452437"/>
            <a:chOff x="658" y="1395"/>
            <a:chExt cx="4489" cy="285"/>
          </a:xfrm>
        </p:grpSpPr>
        <p:pic>
          <p:nvPicPr>
            <p:cNvPr id="16400" name="Picture 25" descr="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 y="1395"/>
              <a:ext cx="448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ectangle 26"/>
            <p:cNvSpPr>
              <a:spLocks noChangeArrowheads="1"/>
            </p:cNvSpPr>
            <p:nvPr/>
          </p:nvSpPr>
          <p:spPr bwMode="auto">
            <a:xfrm>
              <a:off x="1055" y="1412"/>
              <a:ext cx="364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chemeClr val="accent1"/>
                  </a:solidFill>
                  <a:latin typeface="HGPｺﾞｼｯｸE" panose="020B0900000000000000" pitchFamily="50" charset="-128"/>
                  <a:ea typeface="HGPｺﾞｼｯｸE" panose="020B0900000000000000" pitchFamily="50" charset="-128"/>
                </a:rPr>
                <a:t>令和２年度 国の一般会計当初予算（臨時・特別の措置を含む）</a:t>
              </a:r>
            </a:p>
          </p:txBody>
        </p:sp>
      </p:grpSp>
      <p:pic>
        <p:nvPicPr>
          <p:cNvPr id="16395"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25" y="863600"/>
            <a:ext cx="71167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20"/>
          <p:cNvSpPr>
            <a:spLocks noChangeArrowheads="1"/>
          </p:cNvSpPr>
          <p:nvPr/>
        </p:nvSpPr>
        <p:spPr bwMode="white">
          <a:xfrm>
            <a:off x="1187450" y="1022350"/>
            <a:ext cx="62245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800" dirty="0">
                <a:solidFill>
                  <a:schemeClr val="accent1"/>
                </a:solidFill>
                <a:latin typeface="HGPｺﾞｼｯｸE" panose="020B0900000000000000" pitchFamily="50" charset="-128"/>
                <a:ea typeface="HGPｺﾞｼｯｸE" panose="020B0900000000000000" pitchFamily="50" charset="-128"/>
              </a:rPr>
              <a:t>1</a:t>
            </a:r>
            <a:r>
              <a:rPr lang="ja-JP" altLang="en-US" sz="1800" dirty="0">
                <a:solidFill>
                  <a:schemeClr val="accent1"/>
                </a:solidFill>
                <a:latin typeface="HGPｺﾞｼｯｸE" panose="020B0900000000000000" pitchFamily="50" charset="-128"/>
                <a:ea typeface="HGPｺﾞｼｯｸE" panose="020B0900000000000000" pitchFamily="50" charset="-128"/>
              </a:rPr>
              <a:t>年間に得た国の収入を「歳入」，支出を「歳出」といい，</a:t>
            </a:r>
          </a:p>
          <a:p>
            <a:pPr eaLnBrk="1" hangingPunct="1">
              <a:spcBef>
                <a:spcPct val="0"/>
              </a:spcBef>
              <a:buFontTx/>
              <a:buNone/>
            </a:pPr>
            <a:endParaRPr lang="ja-JP" altLang="en-US" sz="500" dirty="0">
              <a:solidFill>
                <a:schemeClr val="accent1"/>
              </a:solidFill>
              <a:latin typeface="HGPｺﾞｼｯｸE" panose="020B0900000000000000" pitchFamily="50" charset="-128"/>
              <a:ea typeface="HGPｺﾞｼｯｸE" panose="020B0900000000000000" pitchFamily="50" charset="-128"/>
            </a:endParaRPr>
          </a:p>
          <a:p>
            <a:pPr eaLnBrk="1" hangingPunct="1">
              <a:spcBef>
                <a:spcPct val="0"/>
              </a:spcBef>
              <a:buFontTx/>
              <a:buNone/>
            </a:pPr>
            <a:r>
              <a:rPr lang="ja-JP" altLang="en-US" sz="1800" dirty="0">
                <a:solidFill>
                  <a:schemeClr val="accent1"/>
                </a:solidFill>
                <a:latin typeface="HGPｺﾞｼｯｸE" panose="020B0900000000000000" pitchFamily="50" charset="-128"/>
                <a:ea typeface="HGPｺﾞｼｯｸE" panose="020B0900000000000000" pitchFamily="50" charset="-128"/>
              </a:rPr>
              <a:t>国や地方公共団体が行う経済活動を「財政」といいます。</a:t>
            </a:r>
          </a:p>
        </p:txBody>
      </p:sp>
      <p:pic>
        <p:nvPicPr>
          <p:cNvPr id="16397"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2650" y="1057275"/>
            <a:ext cx="85883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22"/>
          <p:cNvSpPr txBox="1">
            <a:spLocks noChangeArrowheads="1"/>
          </p:cNvSpPr>
          <p:nvPr/>
        </p:nvSpPr>
        <p:spPr bwMode="white">
          <a:xfrm>
            <a:off x="3659188" y="909638"/>
            <a:ext cx="719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dirty="0" err="1">
                <a:solidFill>
                  <a:schemeClr val="accent1"/>
                </a:solidFill>
              </a:rPr>
              <a:t>さいにゅう</a:t>
            </a:r>
            <a:endParaRPr lang="ja-JP" altLang="en-US" sz="1000" dirty="0">
              <a:solidFill>
                <a:schemeClr val="accent1"/>
              </a:solidFill>
            </a:endParaRPr>
          </a:p>
        </p:txBody>
      </p:sp>
      <p:sp>
        <p:nvSpPr>
          <p:cNvPr id="16399" name="Text Box 23"/>
          <p:cNvSpPr txBox="1">
            <a:spLocks noChangeArrowheads="1"/>
          </p:cNvSpPr>
          <p:nvPr/>
        </p:nvSpPr>
        <p:spPr bwMode="white">
          <a:xfrm>
            <a:off x="5103813" y="911225"/>
            <a:ext cx="727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dirty="0" err="1">
                <a:solidFill>
                  <a:schemeClr val="accent1"/>
                </a:solidFill>
              </a:rPr>
              <a:t>さいしゅつ</a:t>
            </a:r>
            <a:endParaRPr lang="ja-JP" altLang="en-US" sz="1000" dirty="0">
              <a:solidFill>
                <a:schemeClr val="accent1"/>
              </a:solidFill>
            </a:endParaRPr>
          </a:p>
        </p:txBody>
      </p:sp>
      <p:pic>
        <p:nvPicPr>
          <p:cNvPr id="17" name="図 16">
            <a:extLst>
              <a:ext uri="{FF2B5EF4-FFF2-40B4-BE49-F238E27FC236}">
                <a16:creationId xmlns:a16="http://schemas.microsoft.com/office/drawing/2014/main" xmlns="" id="{3C2BD570-4BF8-487F-A25F-CA894F5D426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482" t="2347" r="8993" b="2695"/>
          <a:stretch/>
        </p:blipFill>
        <p:spPr bwMode="auto">
          <a:xfrm>
            <a:off x="76200" y="2614613"/>
            <a:ext cx="4075127" cy="34671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xmlns="" id="{A867A01C-D6D8-43A3-BC12-FC234CBFDC5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555" t="32918" r="3850" b="1421"/>
          <a:stretch/>
        </p:blipFill>
        <p:spPr bwMode="auto">
          <a:xfrm>
            <a:off x="4143297" y="2517777"/>
            <a:ext cx="4848303" cy="3467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8897"/>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pic>
        <p:nvPicPr>
          <p:cNvPr id="174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bg1"/>
                </a:solidFill>
                <a:latin typeface="HG創英角ｺﾞｼｯｸUB" panose="020B0909000000000000" pitchFamily="49" charset="-128"/>
                <a:ea typeface="HG創英角ｺﾞｼｯｸUB" panose="020B0909000000000000" pitchFamily="49" charset="-128"/>
              </a:rPr>
              <a:t>4.</a:t>
            </a:r>
            <a:r>
              <a:rPr lang="ja-JP" altLang="en-US" sz="2400">
                <a:solidFill>
                  <a:schemeClr val="bg1"/>
                </a:solidFill>
                <a:latin typeface="HG創英角ｺﾞｼｯｸUB" panose="020B0909000000000000" pitchFamily="49" charset="-128"/>
                <a:ea typeface="HG創英角ｺﾞｼｯｸUB" panose="020B0909000000000000" pitchFamily="49" charset="-128"/>
              </a:rPr>
              <a:t>国の財政をみてみよう②</a:t>
            </a:r>
          </a:p>
        </p:txBody>
      </p:sp>
      <p:sp>
        <p:nvSpPr>
          <p:cNvPr id="17413"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4"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7446"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911225"/>
            <a:ext cx="81470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7" name="Rectangle 28"/>
          <p:cNvSpPr>
            <a:spLocks noChangeArrowheads="1"/>
          </p:cNvSpPr>
          <p:nvPr/>
        </p:nvSpPr>
        <p:spPr bwMode="white">
          <a:xfrm>
            <a:off x="612775" y="1076325"/>
            <a:ext cx="1947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accent1"/>
                </a:solidFill>
                <a:ea typeface="HGPｺﾞｼｯｸE" panose="020B0900000000000000" pitchFamily="50" charset="-128"/>
              </a:rPr>
              <a:t>財政の役割とは</a:t>
            </a:r>
            <a:r>
              <a:rPr lang="en-US" altLang="ja-JP" sz="1800" dirty="0">
                <a:solidFill>
                  <a:schemeClr val="accent1"/>
                </a:solidFill>
                <a:ea typeface="HGPｺﾞｼｯｸE" panose="020B0900000000000000" pitchFamily="50" charset="-128"/>
              </a:rPr>
              <a:t>…</a:t>
            </a:r>
          </a:p>
        </p:txBody>
      </p:sp>
      <p:pic>
        <p:nvPicPr>
          <p:cNvPr id="17448"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0138" y="742950"/>
            <a:ext cx="10334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6" name="Group 46"/>
          <p:cNvGrpSpPr>
            <a:grpSpLocks/>
          </p:cNvGrpSpPr>
          <p:nvPr/>
        </p:nvGrpSpPr>
        <p:grpSpPr bwMode="auto">
          <a:xfrm>
            <a:off x="3233738" y="2260600"/>
            <a:ext cx="5757862" cy="3603625"/>
            <a:chOff x="2037" y="1424"/>
            <a:chExt cx="3627" cy="2270"/>
          </a:xfrm>
        </p:grpSpPr>
        <p:pic>
          <p:nvPicPr>
            <p:cNvPr id="17432"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3" y="1424"/>
              <a:ext cx="2506" cy="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 y="1794"/>
              <a:ext cx="1528"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2" y="2649"/>
              <a:ext cx="1392"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5"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37" y="2848"/>
              <a:ext cx="123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Text Box 34"/>
            <p:cNvSpPr txBox="1">
              <a:spLocks noChangeArrowheads="1"/>
            </p:cNvSpPr>
            <p:nvPr/>
          </p:nvSpPr>
          <p:spPr bwMode="auto">
            <a:xfrm>
              <a:off x="3315" y="1502"/>
              <a:ext cx="9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solidFill>
                    <a:schemeClr val="accent1"/>
                  </a:solidFill>
                  <a:ea typeface="HGPｺﾞｼｯｸE" panose="020B0900000000000000" pitchFamily="50" charset="-128"/>
                </a:rPr>
                <a:t>国・地方公共団体</a:t>
              </a:r>
            </a:p>
          </p:txBody>
        </p:sp>
        <p:sp>
          <p:nvSpPr>
            <p:cNvPr id="17437" name="Text Box 35"/>
            <p:cNvSpPr txBox="1">
              <a:spLocks noChangeArrowheads="1"/>
            </p:cNvSpPr>
            <p:nvPr/>
          </p:nvSpPr>
          <p:spPr bwMode="auto">
            <a:xfrm>
              <a:off x="3562" y="1658"/>
              <a:ext cx="4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400">
                  <a:latin typeface="HGPｺﾞｼｯｸE" panose="020B0900000000000000" pitchFamily="50" charset="-128"/>
                  <a:ea typeface="HGPｺﾞｼｯｸE" panose="020B0900000000000000" pitchFamily="50" charset="-128"/>
                </a:rPr>
                <a:t>(</a:t>
              </a:r>
              <a:r>
                <a:rPr lang="ja-JP" altLang="en-US" sz="1400">
                  <a:latin typeface="HGPｺﾞｼｯｸE" panose="020B0900000000000000" pitchFamily="50" charset="-128"/>
                  <a:ea typeface="HGPｺﾞｼｯｸE" panose="020B0900000000000000" pitchFamily="50" charset="-128"/>
                </a:rPr>
                <a:t>歳出</a:t>
              </a:r>
              <a:r>
                <a:rPr lang="en-US" altLang="ja-JP" sz="1400">
                  <a:latin typeface="HGPｺﾞｼｯｸE" panose="020B0900000000000000" pitchFamily="50" charset="-128"/>
                  <a:ea typeface="HGPｺﾞｼｯｸE" panose="020B0900000000000000" pitchFamily="50" charset="-128"/>
                </a:rPr>
                <a:t>)</a:t>
              </a:r>
            </a:p>
          </p:txBody>
        </p:sp>
        <p:sp>
          <p:nvSpPr>
            <p:cNvPr id="17438" name="Text Box 36"/>
            <p:cNvSpPr txBox="1">
              <a:spLocks noChangeArrowheads="1"/>
            </p:cNvSpPr>
            <p:nvPr/>
          </p:nvSpPr>
          <p:spPr bwMode="auto">
            <a:xfrm>
              <a:off x="4266" y="1846"/>
              <a:ext cx="4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400">
                  <a:latin typeface="HGPｺﾞｼｯｸE" panose="020B0900000000000000" pitchFamily="50" charset="-128"/>
                  <a:ea typeface="HGPｺﾞｼｯｸE" panose="020B0900000000000000" pitchFamily="50" charset="-128"/>
                </a:rPr>
                <a:t>(</a:t>
              </a:r>
              <a:r>
                <a:rPr lang="ja-JP" altLang="en-US" sz="1400">
                  <a:latin typeface="HGPｺﾞｼｯｸE" panose="020B0900000000000000" pitchFamily="50" charset="-128"/>
                  <a:ea typeface="HGPｺﾞｼｯｸE" panose="020B0900000000000000" pitchFamily="50" charset="-128"/>
                </a:rPr>
                <a:t>歳入</a:t>
              </a:r>
              <a:r>
                <a:rPr lang="en-US" altLang="ja-JP" sz="1400">
                  <a:latin typeface="HGPｺﾞｼｯｸE" panose="020B0900000000000000" pitchFamily="50" charset="-128"/>
                  <a:ea typeface="HGPｺﾞｼｯｸE" panose="020B0900000000000000" pitchFamily="50" charset="-128"/>
                </a:rPr>
                <a:t>)</a:t>
              </a:r>
            </a:p>
          </p:txBody>
        </p:sp>
        <p:sp>
          <p:nvSpPr>
            <p:cNvPr id="17439" name="Text Box 37"/>
            <p:cNvSpPr txBox="1">
              <a:spLocks noChangeArrowheads="1"/>
            </p:cNvSpPr>
            <p:nvPr/>
          </p:nvSpPr>
          <p:spPr bwMode="auto">
            <a:xfrm>
              <a:off x="2895" y="1826"/>
              <a:ext cx="4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400">
                  <a:latin typeface="HGPｺﾞｼｯｸE" panose="020B0900000000000000" pitchFamily="50" charset="-128"/>
                  <a:ea typeface="HGPｺﾞｼｯｸE" panose="020B0900000000000000" pitchFamily="50" charset="-128"/>
                </a:rPr>
                <a:t>(</a:t>
              </a:r>
              <a:r>
                <a:rPr lang="ja-JP" altLang="en-US" sz="1400">
                  <a:latin typeface="HGPｺﾞｼｯｸE" panose="020B0900000000000000" pitchFamily="50" charset="-128"/>
                  <a:ea typeface="HGPｺﾞｼｯｸE" panose="020B0900000000000000" pitchFamily="50" charset="-128"/>
                </a:rPr>
                <a:t>歳入</a:t>
              </a:r>
              <a:r>
                <a:rPr lang="en-US" altLang="ja-JP" sz="1400">
                  <a:latin typeface="HGPｺﾞｼｯｸE" panose="020B0900000000000000" pitchFamily="50" charset="-128"/>
                  <a:ea typeface="HGPｺﾞｼｯｸE" panose="020B0900000000000000" pitchFamily="50" charset="-128"/>
                </a:rPr>
                <a:t>)</a:t>
              </a:r>
            </a:p>
          </p:txBody>
        </p:sp>
        <p:sp>
          <p:nvSpPr>
            <p:cNvPr id="17440" name="Text Box 38"/>
            <p:cNvSpPr txBox="1">
              <a:spLocks noChangeArrowheads="1"/>
            </p:cNvSpPr>
            <p:nvPr/>
          </p:nvSpPr>
          <p:spPr bwMode="auto">
            <a:xfrm>
              <a:off x="4760" y="2329"/>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税金</a:t>
              </a:r>
            </a:p>
          </p:txBody>
        </p:sp>
        <p:sp>
          <p:nvSpPr>
            <p:cNvPr id="17441" name="Text Box 39"/>
            <p:cNvSpPr txBox="1">
              <a:spLocks noChangeArrowheads="1"/>
            </p:cNvSpPr>
            <p:nvPr/>
          </p:nvSpPr>
          <p:spPr bwMode="auto">
            <a:xfrm>
              <a:off x="2457" y="2339"/>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税金</a:t>
              </a:r>
            </a:p>
          </p:txBody>
        </p:sp>
        <p:sp>
          <p:nvSpPr>
            <p:cNvPr id="17442" name="Text Box 41"/>
            <p:cNvSpPr txBox="1">
              <a:spLocks noChangeArrowheads="1"/>
            </p:cNvSpPr>
            <p:nvPr/>
          </p:nvSpPr>
          <p:spPr bwMode="auto">
            <a:xfrm>
              <a:off x="3270" y="3144"/>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a:solidFill>
                    <a:schemeClr val="accent1"/>
                  </a:solidFill>
                  <a:latin typeface="HGPｺﾞｼｯｸE" panose="020B0900000000000000" pitchFamily="50" charset="-128"/>
                  <a:ea typeface="HGPｺﾞｼｯｸE" panose="020B0900000000000000" pitchFamily="50" charset="-128"/>
                </a:rPr>
                <a:t>家計</a:t>
              </a:r>
            </a:p>
          </p:txBody>
        </p:sp>
        <p:sp>
          <p:nvSpPr>
            <p:cNvPr id="17443" name="Text Box 42"/>
            <p:cNvSpPr txBox="1">
              <a:spLocks noChangeArrowheads="1"/>
            </p:cNvSpPr>
            <p:nvPr/>
          </p:nvSpPr>
          <p:spPr bwMode="auto">
            <a:xfrm>
              <a:off x="3883" y="3145"/>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a:solidFill>
                    <a:schemeClr val="accent1"/>
                  </a:solidFill>
                  <a:latin typeface="HGPｺﾞｼｯｸE" panose="020B0900000000000000" pitchFamily="50" charset="-128"/>
                  <a:ea typeface="HGPｺﾞｼｯｸE" panose="020B0900000000000000" pitchFamily="50" charset="-128"/>
                </a:rPr>
                <a:t>企業</a:t>
              </a:r>
            </a:p>
          </p:txBody>
        </p:sp>
        <p:sp>
          <p:nvSpPr>
            <p:cNvPr id="17444" name="Text Box 43"/>
            <p:cNvSpPr txBox="1">
              <a:spLocks noChangeArrowheads="1"/>
            </p:cNvSpPr>
            <p:nvPr/>
          </p:nvSpPr>
          <p:spPr bwMode="auto">
            <a:xfrm>
              <a:off x="3187" y="2448"/>
              <a:ext cx="5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社会資本</a:t>
              </a:r>
            </a:p>
          </p:txBody>
        </p:sp>
        <p:sp>
          <p:nvSpPr>
            <p:cNvPr id="17445" name="Text Box 44"/>
            <p:cNvSpPr txBox="1">
              <a:spLocks noChangeArrowheads="1"/>
            </p:cNvSpPr>
            <p:nvPr/>
          </p:nvSpPr>
          <p:spPr bwMode="auto">
            <a:xfrm>
              <a:off x="4115" y="2485"/>
              <a:ext cx="7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latin typeface="HGPｺﾞｼｯｸE" panose="020B0900000000000000" pitchFamily="50" charset="-128"/>
                  <a:ea typeface="HGPｺﾞｼｯｸE" panose="020B0900000000000000" pitchFamily="50" charset="-128"/>
                </a:rPr>
                <a:t>公共サービス</a:t>
              </a:r>
            </a:p>
          </p:txBody>
        </p:sp>
      </p:grpSp>
      <p:grpSp>
        <p:nvGrpSpPr>
          <p:cNvPr id="4" name="Group 66"/>
          <p:cNvGrpSpPr>
            <a:grpSpLocks/>
          </p:cNvGrpSpPr>
          <p:nvPr/>
        </p:nvGrpSpPr>
        <p:grpSpPr bwMode="auto">
          <a:xfrm>
            <a:off x="446088" y="3389313"/>
            <a:ext cx="2886075" cy="1144587"/>
            <a:chOff x="281" y="2135"/>
            <a:chExt cx="1818" cy="721"/>
          </a:xfrm>
        </p:grpSpPr>
        <p:sp>
          <p:nvSpPr>
            <p:cNvPr id="17428" name="AutoShape 53"/>
            <p:cNvSpPr>
              <a:spLocks noChangeArrowheads="1"/>
            </p:cNvSpPr>
            <p:nvPr/>
          </p:nvSpPr>
          <p:spPr bwMode="auto">
            <a:xfrm>
              <a:off x="293" y="2240"/>
              <a:ext cx="1782" cy="613"/>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9" name="Rectangle 52"/>
            <p:cNvSpPr>
              <a:spLocks noChangeArrowheads="1"/>
            </p:cNvSpPr>
            <p:nvPr/>
          </p:nvSpPr>
          <p:spPr bwMode="auto">
            <a:xfrm>
              <a:off x="415" y="2135"/>
              <a:ext cx="1189" cy="192"/>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b="1">
                  <a:solidFill>
                    <a:srgbClr val="0066FF"/>
                  </a:solidFill>
                  <a:ea typeface="HGPｺﾞｼｯｸE" panose="020B0900000000000000" pitchFamily="50" charset="-128"/>
                </a:rPr>
                <a:t>②所得の開きを縮める</a:t>
              </a:r>
            </a:p>
          </p:txBody>
        </p:sp>
        <p:sp>
          <p:nvSpPr>
            <p:cNvPr id="17430" name="Rectangle 54"/>
            <p:cNvSpPr>
              <a:spLocks noChangeArrowheads="1"/>
            </p:cNvSpPr>
            <p:nvPr/>
          </p:nvSpPr>
          <p:spPr bwMode="auto">
            <a:xfrm>
              <a:off x="281" y="2300"/>
              <a:ext cx="1818"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1400">
                  <a:ea typeface="HGPｺﾞｼｯｸE" panose="020B0900000000000000" pitchFamily="50" charset="-128"/>
                </a:rPr>
                <a:t>日本の所得税は，所得が大きくなる</a:t>
              </a:r>
            </a:p>
            <a:p>
              <a:pPr algn="dist" eaLnBrk="1" hangingPunct="1">
                <a:spcBef>
                  <a:spcPct val="0"/>
                </a:spcBef>
                <a:buFontTx/>
                <a:buNone/>
              </a:pPr>
              <a:endParaRPr lang="ja-JP" altLang="en-US" sz="500">
                <a:ea typeface="HGPｺﾞｼｯｸE" panose="020B0900000000000000" pitchFamily="50" charset="-128"/>
              </a:endParaRPr>
            </a:p>
            <a:p>
              <a:pPr algn="dist" eaLnBrk="1" hangingPunct="1">
                <a:spcBef>
                  <a:spcPct val="0"/>
                </a:spcBef>
                <a:buFontTx/>
                <a:buNone/>
              </a:pPr>
              <a:r>
                <a:rPr lang="ja-JP" altLang="en-US" sz="1400">
                  <a:ea typeface="HGPｺﾞｼｯｸE" panose="020B0900000000000000" pitchFamily="50" charset="-128"/>
                </a:rPr>
                <a:t>ほど税負担が大きくなる累進課税制</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度がとられています。</a:t>
              </a:r>
            </a:p>
          </p:txBody>
        </p:sp>
        <p:sp>
          <p:nvSpPr>
            <p:cNvPr id="17431" name="Text Box 56"/>
            <p:cNvSpPr txBox="1">
              <a:spLocks noChangeArrowheads="1"/>
            </p:cNvSpPr>
            <p:nvPr/>
          </p:nvSpPr>
          <p:spPr bwMode="auto">
            <a:xfrm>
              <a:off x="1403" y="2419"/>
              <a:ext cx="34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るいしん</a:t>
              </a:r>
            </a:p>
          </p:txBody>
        </p:sp>
      </p:grpSp>
      <p:grpSp>
        <p:nvGrpSpPr>
          <p:cNvPr id="5" name="Group 65"/>
          <p:cNvGrpSpPr>
            <a:grpSpLocks/>
          </p:cNvGrpSpPr>
          <p:nvPr/>
        </p:nvGrpSpPr>
        <p:grpSpPr bwMode="auto">
          <a:xfrm>
            <a:off x="447675" y="1747838"/>
            <a:ext cx="3611563" cy="1443037"/>
            <a:chOff x="282" y="1101"/>
            <a:chExt cx="2275" cy="909"/>
          </a:xfrm>
        </p:grpSpPr>
        <p:sp>
          <p:nvSpPr>
            <p:cNvPr id="17424" name="AutoShape 50"/>
            <p:cNvSpPr>
              <a:spLocks noChangeArrowheads="1"/>
            </p:cNvSpPr>
            <p:nvPr/>
          </p:nvSpPr>
          <p:spPr bwMode="auto">
            <a:xfrm>
              <a:off x="302" y="1244"/>
              <a:ext cx="2203" cy="750"/>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5" name="Rectangle 48"/>
            <p:cNvSpPr>
              <a:spLocks noChangeArrowheads="1"/>
            </p:cNvSpPr>
            <p:nvPr/>
          </p:nvSpPr>
          <p:spPr bwMode="auto">
            <a:xfrm>
              <a:off x="411" y="1101"/>
              <a:ext cx="1963" cy="192"/>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b="1">
                  <a:solidFill>
                    <a:srgbClr val="0066FF"/>
                  </a:solidFill>
                  <a:ea typeface="HGPｺﾞｼｯｸE" panose="020B0900000000000000" pitchFamily="50" charset="-128"/>
                </a:rPr>
                <a:t>①公共サービスや社会資本を提供する</a:t>
              </a:r>
            </a:p>
          </p:txBody>
        </p:sp>
        <p:sp>
          <p:nvSpPr>
            <p:cNvPr id="17426" name="Rectangle 49"/>
            <p:cNvSpPr>
              <a:spLocks noChangeArrowheads="1"/>
            </p:cNvSpPr>
            <p:nvPr/>
          </p:nvSpPr>
          <p:spPr bwMode="auto">
            <a:xfrm>
              <a:off x="282" y="1264"/>
              <a:ext cx="2275"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ea typeface="HGPｺﾞｼｯｸE" panose="020B0900000000000000" pitchFamily="50" charset="-128"/>
                </a:rPr>
                <a:t>国民の生活の安全やその向上を図るために，</a:t>
              </a:r>
            </a:p>
            <a:p>
              <a:pPr eaLnBrk="1" hangingPunct="1">
                <a:spcBef>
                  <a:spcPct val="0"/>
                </a:spcBef>
                <a:buFontTx/>
                <a:buNone/>
              </a:pPr>
              <a:endParaRPr lang="ja-JP" altLang="en-US" sz="500">
                <a:ea typeface="HGPｺﾞｼｯｸE" panose="020B0900000000000000" pitchFamily="50" charset="-128"/>
              </a:endParaRPr>
            </a:p>
            <a:p>
              <a:pPr algn="dist" eaLnBrk="1" hangingPunct="1">
                <a:spcBef>
                  <a:spcPct val="0"/>
                </a:spcBef>
                <a:buFontTx/>
                <a:buNone/>
              </a:pPr>
              <a:r>
                <a:rPr lang="ja-JP" altLang="en-US" sz="1400">
                  <a:ea typeface="HGPｺﾞｼｯｸE" panose="020B0900000000000000" pitchFamily="50" charset="-128"/>
                </a:rPr>
                <a:t>社会に必要な警察や消防，教育などの公共</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サービスが行われたり，公園などの公共施設</a:t>
              </a:r>
              <a:endParaRPr lang="ja-JP" altLang="en-US" sz="500">
                <a:ea typeface="HGPｺﾞｼｯｸE" panose="020B0900000000000000" pitchFamily="50" charset="-128"/>
              </a:endParaRP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の設置を行っています。</a:t>
              </a:r>
            </a:p>
          </p:txBody>
        </p:sp>
        <p:sp>
          <p:nvSpPr>
            <p:cNvPr id="17427" name="Text Box 57"/>
            <p:cNvSpPr txBox="1">
              <a:spLocks noChangeArrowheads="1"/>
            </p:cNvSpPr>
            <p:nvPr/>
          </p:nvSpPr>
          <p:spPr bwMode="auto">
            <a:xfrm>
              <a:off x="2200" y="1569"/>
              <a:ext cx="2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しせつ</a:t>
              </a:r>
            </a:p>
          </p:txBody>
        </p:sp>
      </p:grpSp>
      <p:grpSp>
        <p:nvGrpSpPr>
          <p:cNvPr id="6" name="Group 67"/>
          <p:cNvGrpSpPr>
            <a:grpSpLocks/>
          </p:cNvGrpSpPr>
          <p:nvPr/>
        </p:nvGrpSpPr>
        <p:grpSpPr bwMode="auto">
          <a:xfrm>
            <a:off x="460375" y="4654550"/>
            <a:ext cx="2713038" cy="1455738"/>
            <a:chOff x="290" y="2932"/>
            <a:chExt cx="1709" cy="917"/>
          </a:xfrm>
        </p:grpSpPr>
        <p:sp>
          <p:nvSpPr>
            <p:cNvPr id="17420" name="AutoShape 61"/>
            <p:cNvSpPr>
              <a:spLocks noChangeArrowheads="1"/>
            </p:cNvSpPr>
            <p:nvPr/>
          </p:nvSpPr>
          <p:spPr bwMode="auto">
            <a:xfrm>
              <a:off x="320" y="3035"/>
              <a:ext cx="1655" cy="814"/>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7421" name="Rectangle 60"/>
            <p:cNvSpPr>
              <a:spLocks noChangeArrowheads="1"/>
            </p:cNvSpPr>
            <p:nvPr/>
          </p:nvSpPr>
          <p:spPr bwMode="auto">
            <a:xfrm>
              <a:off x="405" y="2932"/>
              <a:ext cx="1184" cy="192"/>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b="1">
                  <a:solidFill>
                    <a:srgbClr val="0066FF"/>
                  </a:solidFill>
                  <a:ea typeface="HGPｺﾞｼｯｸE" panose="020B0900000000000000" pitchFamily="50" charset="-128"/>
                </a:rPr>
                <a:t>③景気の動きを整える</a:t>
              </a:r>
            </a:p>
          </p:txBody>
        </p:sp>
        <p:sp>
          <p:nvSpPr>
            <p:cNvPr id="17422" name="Rectangle 62"/>
            <p:cNvSpPr>
              <a:spLocks noChangeArrowheads="1"/>
            </p:cNvSpPr>
            <p:nvPr/>
          </p:nvSpPr>
          <p:spPr bwMode="auto">
            <a:xfrm>
              <a:off x="290" y="3095"/>
              <a:ext cx="1709"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1400">
                  <a:ea typeface="HGPｺﾞｼｯｸE" panose="020B0900000000000000" pitchFamily="50" charset="-128"/>
                </a:rPr>
                <a:t>好景気のときには税負担が増え，</a:t>
              </a:r>
            </a:p>
            <a:p>
              <a:pPr algn="dist" eaLnBrk="1" hangingPunct="1">
                <a:spcBef>
                  <a:spcPct val="0"/>
                </a:spcBef>
                <a:buFontTx/>
                <a:buNone/>
              </a:pPr>
              <a:endParaRPr lang="ja-JP" altLang="en-US" sz="500">
                <a:ea typeface="HGPｺﾞｼｯｸE" panose="020B0900000000000000" pitchFamily="50" charset="-128"/>
              </a:endParaRPr>
            </a:p>
            <a:p>
              <a:pPr algn="dist" eaLnBrk="1" hangingPunct="1">
                <a:spcBef>
                  <a:spcPct val="0"/>
                </a:spcBef>
                <a:buFontTx/>
                <a:buNone/>
              </a:pPr>
              <a:r>
                <a:rPr lang="ja-JP" altLang="en-US" sz="1400">
                  <a:ea typeface="HGPｺﾞｼｯｸE" panose="020B0900000000000000" pitchFamily="50" charset="-128"/>
                </a:rPr>
                <a:t>景気の過熱にブレーキをかけ，不</a:t>
              </a:r>
            </a:p>
            <a:p>
              <a:pPr algn="dist" eaLnBrk="1" hangingPunct="1">
                <a:spcBef>
                  <a:spcPct val="0"/>
                </a:spcBef>
                <a:buFontTx/>
                <a:buNone/>
              </a:pPr>
              <a:endParaRPr lang="ja-JP" altLang="en-US" sz="500">
                <a:ea typeface="HGPｺﾞｼｯｸE" panose="020B0900000000000000" pitchFamily="50" charset="-128"/>
              </a:endParaRPr>
            </a:p>
            <a:p>
              <a:pPr algn="dist" eaLnBrk="1" hangingPunct="1">
                <a:spcBef>
                  <a:spcPct val="0"/>
                </a:spcBef>
                <a:buFontTx/>
                <a:buNone/>
              </a:pPr>
              <a:r>
                <a:rPr lang="ja-JP" altLang="en-US" sz="1400">
                  <a:ea typeface="HGPｺﾞｼｯｸE" panose="020B0900000000000000" pitchFamily="50" charset="-128"/>
                </a:rPr>
                <a:t>景気のときには税負担が減り，景</a:t>
              </a:r>
            </a:p>
            <a:p>
              <a:pPr eaLnBrk="1" hangingPunct="1">
                <a:spcBef>
                  <a:spcPct val="0"/>
                </a:spcBef>
                <a:buFontTx/>
                <a:buNone/>
              </a:pPr>
              <a:endParaRPr lang="ja-JP" altLang="en-US" sz="500">
                <a:ea typeface="HGPｺﾞｼｯｸE" panose="020B0900000000000000" pitchFamily="50" charset="-128"/>
              </a:endParaRPr>
            </a:p>
            <a:p>
              <a:pPr eaLnBrk="1" hangingPunct="1">
                <a:spcBef>
                  <a:spcPct val="0"/>
                </a:spcBef>
                <a:buFontTx/>
                <a:buNone/>
              </a:pPr>
              <a:r>
                <a:rPr lang="ja-JP" altLang="en-US" sz="1400">
                  <a:ea typeface="HGPｺﾞｼｯｸE" panose="020B0900000000000000" pitchFamily="50" charset="-128"/>
                </a:rPr>
                <a:t>気の落ち込みをゆるめます。</a:t>
              </a:r>
            </a:p>
          </p:txBody>
        </p:sp>
        <p:sp>
          <p:nvSpPr>
            <p:cNvPr id="17423" name="Text Box 63"/>
            <p:cNvSpPr txBox="1">
              <a:spLocks noChangeArrowheads="1"/>
            </p:cNvSpPr>
            <p:nvPr/>
          </p:nvSpPr>
          <p:spPr bwMode="auto">
            <a:xfrm>
              <a:off x="765" y="3590"/>
              <a:ext cx="16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こ</a:t>
              </a:r>
            </a:p>
          </p:txBody>
        </p:sp>
      </p:grpSp>
    </p:spTree>
    <p:custDataLst>
      <p:tags r:id="rId1"/>
    </p:custDataLst>
  </p:cSld>
  <p:clrMapOvr>
    <a:masterClrMapping/>
  </p:clrMapOvr>
  <p:transition advTm="33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7"/>
          <p:cNvSpPr>
            <a:spLocks noChangeArrowheads="1"/>
          </p:cNvSpPr>
          <p:nvPr/>
        </p:nvSpPr>
        <p:spPr bwMode="auto">
          <a:xfrm>
            <a:off x="87884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pic>
        <p:nvPicPr>
          <p:cNvPr id="18435"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81"/>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4.</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国の</a:t>
            </a:r>
            <a:r>
              <a:rPr lang="ja-JP" altLang="en-US" sz="2400">
                <a:solidFill>
                  <a:schemeClr val="bg1"/>
                </a:solidFill>
                <a:latin typeface="HG創英角ｺﾞｼｯｸUB" panose="020B0909000000000000" pitchFamily="49" charset="-128"/>
                <a:ea typeface="HG創英角ｺﾞｼｯｸUB" panose="020B0909000000000000" pitchFamily="49" charset="-128"/>
              </a:rPr>
              <a:t>財政をみてみよう③</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8437"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8438"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18456"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963613"/>
            <a:ext cx="86026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7" name="Rectangle 26"/>
          <p:cNvSpPr>
            <a:spLocks noChangeArrowheads="1"/>
          </p:cNvSpPr>
          <p:nvPr/>
        </p:nvSpPr>
        <p:spPr bwMode="white">
          <a:xfrm>
            <a:off x="427038" y="1168400"/>
            <a:ext cx="300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国の財布をのぞいてみたら</a:t>
            </a:r>
            <a:r>
              <a:rPr lang="en-US" altLang="ja-JP" sz="1800" dirty="0">
                <a:solidFill>
                  <a:schemeClr val="bg1"/>
                </a:solidFill>
                <a:ea typeface="HGPｺﾞｼｯｸE" panose="020B0900000000000000" pitchFamily="50" charset="-128"/>
              </a:rPr>
              <a:t>…</a:t>
            </a:r>
          </a:p>
        </p:txBody>
      </p:sp>
      <p:pic>
        <p:nvPicPr>
          <p:cNvPr id="18458"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33575"/>
            <a:ext cx="65484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950" y="881063"/>
            <a:ext cx="11112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Rectangle 28"/>
          <p:cNvSpPr>
            <a:spLocks noChangeArrowheads="1"/>
          </p:cNvSpPr>
          <p:nvPr/>
        </p:nvSpPr>
        <p:spPr bwMode="auto">
          <a:xfrm>
            <a:off x="1200150" y="2019300"/>
            <a:ext cx="640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a:solidFill>
                  <a:schemeClr val="bg1"/>
                </a:solidFill>
                <a:ea typeface="HGPｺﾞｼｯｸE" panose="020B0900000000000000" pitchFamily="50" charset="-128"/>
              </a:rPr>
              <a:t>国の財政を家計に例えた場合</a:t>
            </a:r>
          </a:p>
        </p:txBody>
      </p:sp>
      <p:sp>
        <p:nvSpPr>
          <p:cNvPr id="18440" name="正方形/長方形 13"/>
          <p:cNvSpPr>
            <a:spLocks noChangeArrowheads="1"/>
          </p:cNvSpPr>
          <p:nvPr/>
        </p:nvSpPr>
        <p:spPr bwMode="auto">
          <a:xfrm>
            <a:off x="676275" y="2552700"/>
            <a:ext cx="74866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round/>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8441" name="角丸四角形 14"/>
          <p:cNvSpPr>
            <a:spLocks noChangeArrowheads="1"/>
          </p:cNvSpPr>
          <p:nvPr/>
        </p:nvSpPr>
        <p:spPr bwMode="auto">
          <a:xfrm>
            <a:off x="952500" y="2686050"/>
            <a:ext cx="3400425" cy="3800475"/>
          </a:xfrm>
          <a:prstGeom prst="roundRect">
            <a:avLst>
              <a:gd name="adj" fmla="val 16667"/>
            </a:avLst>
          </a:prstGeom>
          <a:solidFill>
            <a:srgbClr val="CCFFFF"/>
          </a:solidFill>
          <a:ln w="6350" algn="ctr">
            <a:solidFill>
              <a:srgbClr val="CCFFFF"/>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cxnSp>
        <p:nvCxnSpPr>
          <p:cNvPr id="18442" name="直線コネクタ 21"/>
          <p:cNvCxnSpPr>
            <a:cxnSpLocks noChangeShapeType="1"/>
          </p:cNvCxnSpPr>
          <p:nvPr/>
        </p:nvCxnSpPr>
        <p:spPr bwMode="auto">
          <a:xfrm>
            <a:off x="1247775" y="4238625"/>
            <a:ext cx="2867025"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cxnSp>
        <p:nvCxnSpPr>
          <p:cNvPr id="18443" name="直線コネクタ 25"/>
          <p:cNvCxnSpPr>
            <a:cxnSpLocks noChangeShapeType="1"/>
          </p:cNvCxnSpPr>
          <p:nvPr/>
        </p:nvCxnSpPr>
        <p:spPr bwMode="auto">
          <a:xfrm>
            <a:off x="4705350" y="4248150"/>
            <a:ext cx="2867025"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grpSp>
        <p:nvGrpSpPr>
          <p:cNvPr id="18444" name="グループ化 29"/>
          <p:cNvGrpSpPr>
            <a:grpSpLocks/>
          </p:cNvGrpSpPr>
          <p:nvPr/>
        </p:nvGrpSpPr>
        <p:grpSpPr bwMode="auto">
          <a:xfrm>
            <a:off x="1171575" y="2543175"/>
            <a:ext cx="6677025" cy="3895725"/>
            <a:chOff x="1171575" y="2543174"/>
            <a:chExt cx="6677025" cy="3895726"/>
          </a:xfrm>
        </p:grpSpPr>
        <p:sp>
          <p:nvSpPr>
            <p:cNvPr id="18446" name="角丸四角形 15"/>
            <p:cNvSpPr>
              <a:spLocks noChangeArrowheads="1"/>
            </p:cNvSpPr>
            <p:nvPr/>
          </p:nvSpPr>
          <p:spPr bwMode="auto">
            <a:xfrm>
              <a:off x="4448175" y="2638425"/>
              <a:ext cx="3400425" cy="3800475"/>
            </a:xfrm>
            <a:prstGeom prst="roundRect">
              <a:avLst>
                <a:gd name="adj" fmla="val 16667"/>
              </a:avLst>
            </a:prstGeom>
            <a:solidFill>
              <a:srgbClr val="FFCCFF"/>
            </a:solidFill>
            <a:ln w="6350" algn="ctr">
              <a:solidFill>
                <a:srgbClr val="FFCCFF"/>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8447" name="正方形/長方形 16"/>
            <p:cNvSpPr>
              <a:spLocks noChangeArrowheads="1"/>
            </p:cNvSpPr>
            <p:nvPr/>
          </p:nvSpPr>
          <p:spPr bwMode="auto">
            <a:xfrm>
              <a:off x="1219199" y="2552699"/>
              <a:ext cx="2943226" cy="371475"/>
            </a:xfrm>
            <a:prstGeom prst="rect">
              <a:avLst/>
            </a:prstGeom>
            <a:solidFill>
              <a:srgbClr val="00B0F0"/>
            </a:solidFill>
            <a:ln w="6350" algn="ctr">
              <a:solidFill>
                <a:srgbClr val="00B0F0"/>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dirty="0">
                  <a:solidFill>
                    <a:schemeClr val="bg1"/>
                  </a:solidFill>
                  <a:latin typeface="ＭＳ ゴシック" panose="020B0609070205080204" pitchFamily="49" charset="-128"/>
                  <a:ea typeface="ＭＳ ゴシック" panose="020B0609070205080204" pitchFamily="49" charset="-128"/>
                </a:rPr>
                <a:t>令和２年度財政収支</a:t>
              </a:r>
            </a:p>
          </p:txBody>
        </p:sp>
        <p:sp>
          <p:nvSpPr>
            <p:cNvPr id="18448" name="正方形/長方形 18"/>
            <p:cNvSpPr>
              <a:spLocks noChangeArrowheads="1"/>
            </p:cNvSpPr>
            <p:nvPr/>
          </p:nvSpPr>
          <p:spPr bwMode="auto">
            <a:xfrm>
              <a:off x="4686300" y="2543174"/>
              <a:ext cx="2952750" cy="371475"/>
            </a:xfrm>
            <a:prstGeom prst="rect">
              <a:avLst/>
            </a:prstGeom>
            <a:solidFill>
              <a:srgbClr val="FF33CC"/>
            </a:solidFill>
            <a:ln w="6350" algn="ctr">
              <a:solidFill>
                <a:srgbClr val="FF33CC"/>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b="1">
                  <a:solidFill>
                    <a:schemeClr val="bg1"/>
                  </a:solidFill>
                  <a:latin typeface="ＭＳ ゴシック" panose="020B0609070205080204" pitchFamily="49" charset="-128"/>
                  <a:ea typeface="ＭＳ ゴシック" panose="020B0609070205080204" pitchFamily="49" charset="-128"/>
                </a:rPr>
                <a:t>１年間分の家計に例えた場合</a:t>
              </a:r>
            </a:p>
          </p:txBody>
        </p:sp>
        <p:sp>
          <p:nvSpPr>
            <p:cNvPr id="18449" name="正方形/長方形 19"/>
            <p:cNvSpPr>
              <a:spLocks noChangeArrowheads="1"/>
            </p:cNvSpPr>
            <p:nvPr/>
          </p:nvSpPr>
          <p:spPr bwMode="auto">
            <a:xfrm>
              <a:off x="1200150" y="3028951"/>
              <a:ext cx="2962275" cy="16192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200" b="1" dirty="0">
                  <a:latin typeface="ＭＳ ゴシック" panose="020B0609070205080204" pitchFamily="49" charset="-128"/>
                  <a:ea typeface="ＭＳ ゴシック" panose="020B0609070205080204" pitchFamily="49" charset="-128"/>
                </a:rPr>
                <a:t>&lt;</a:t>
              </a:r>
              <a:r>
                <a:rPr lang="ja-JP" altLang="en-US" sz="1200" b="1" dirty="0">
                  <a:latin typeface="ＭＳ ゴシック" panose="020B0609070205080204" pitchFamily="49" charset="-128"/>
                  <a:ea typeface="ＭＳ ゴシック" panose="020B0609070205080204" pitchFamily="49" charset="-128"/>
                </a:rPr>
                <a:t>収入</a:t>
              </a:r>
              <a:r>
                <a:rPr lang="en-US" altLang="ja-JP" sz="1200" b="1" dirty="0">
                  <a:latin typeface="ＭＳ ゴシック" panose="020B0609070205080204" pitchFamily="49" charset="-128"/>
                  <a:ea typeface="ＭＳ ゴシック" panose="020B0609070205080204" pitchFamily="49" charset="-128"/>
                </a:rPr>
                <a:t>&gt;</a:t>
              </a: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税収</a:t>
              </a:r>
              <a:r>
                <a:rPr lang="en-US" altLang="ja-JP" sz="1200" b="1" dirty="0">
                  <a:latin typeface="ＭＳ ゴシック" panose="020B0609070205080204" pitchFamily="49" charset="-128"/>
                  <a:ea typeface="ＭＳ ゴシック" panose="020B0609070205080204" pitchFamily="49" charset="-128"/>
                </a:rPr>
                <a:t>+</a:t>
              </a:r>
              <a:r>
                <a:rPr lang="ja-JP" altLang="en-US" sz="1200" b="1" dirty="0">
                  <a:latin typeface="ＭＳ ゴシック" panose="020B0609070205080204" pitchFamily="49" charset="-128"/>
                  <a:ea typeface="ＭＳ ゴシック" panose="020B0609070205080204" pitchFamily="49" charset="-128"/>
                </a:rPr>
                <a:t>税外収入　             </a:t>
              </a:r>
              <a:r>
                <a:rPr lang="en-US" altLang="ja-JP" sz="1200" b="1" dirty="0">
                  <a:latin typeface="ＭＳ ゴシック" panose="020B0609070205080204" pitchFamily="49" charset="-128"/>
                  <a:ea typeface="ＭＳ ゴシック" panose="020B0609070205080204" pitchFamily="49" charset="-128"/>
                </a:rPr>
                <a:t>70.1</a:t>
              </a:r>
              <a:r>
                <a:rPr lang="ja-JP" altLang="en-US" sz="1200" b="1" dirty="0">
                  <a:latin typeface="ＭＳ ゴシック" panose="020B0609070205080204" pitchFamily="49" charset="-128"/>
                  <a:ea typeface="ＭＳ ゴシック" panose="020B0609070205080204" pitchFamily="49" charset="-128"/>
                </a:rPr>
                <a:t>兆円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en-US" altLang="ja-JP" sz="1200" b="1" dirty="0">
                  <a:latin typeface="ＭＳ ゴシック" panose="020B0609070205080204" pitchFamily="49" charset="-128"/>
                  <a:ea typeface="ＭＳ ゴシック" panose="020B0609070205080204" pitchFamily="49" charset="-128"/>
                </a:rPr>
                <a:t>&lt;</a:t>
              </a:r>
              <a:r>
                <a:rPr lang="ja-JP" altLang="en-US" sz="1200" b="1" dirty="0">
                  <a:latin typeface="ＭＳ ゴシック" panose="020B0609070205080204" pitchFamily="49" charset="-128"/>
                  <a:ea typeface="ＭＳ ゴシック" panose="020B0609070205080204" pitchFamily="49" charset="-128"/>
                </a:rPr>
                <a:t>支出</a:t>
              </a:r>
              <a:r>
                <a:rPr lang="en-US" altLang="ja-JP" sz="1200" b="1" dirty="0">
                  <a:latin typeface="ＭＳ ゴシック" panose="020B0609070205080204" pitchFamily="49" charset="-128"/>
                  <a:ea typeface="ＭＳ ゴシック" panose="020B0609070205080204" pitchFamily="49" charset="-128"/>
                </a:rPr>
                <a:t>&gt;</a:t>
              </a: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基礎的財政収支対象経費      </a:t>
              </a:r>
              <a:r>
                <a:rPr lang="en-US" altLang="ja-JP" sz="1200" b="1" dirty="0">
                  <a:latin typeface="ＭＳ ゴシック" panose="020B0609070205080204" pitchFamily="49" charset="-128"/>
                  <a:ea typeface="ＭＳ ゴシック" panose="020B0609070205080204" pitchFamily="49" charset="-128"/>
                </a:rPr>
                <a:t>79.3</a:t>
              </a:r>
              <a:r>
                <a:rPr lang="ja-JP" altLang="en-US" sz="1200" b="1" dirty="0">
                  <a:latin typeface="ＭＳ ゴシック" panose="020B0609070205080204" pitchFamily="49" charset="-128"/>
                  <a:ea typeface="ＭＳ ゴシック" panose="020B0609070205080204" pitchFamily="49" charset="-128"/>
                </a:rPr>
                <a:t>兆円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国債費　　　　　　　　　　　</a:t>
              </a:r>
              <a:r>
                <a:rPr lang="en-US" altLang="ja-JP" sz="1200" b="1" dirty="0">
                  <a:latin typeface="ＭＳ ゴシック" panose="020B0609070205080204" pitchFamily="49" charset="-128"/>
                  <a:ea typeface="ＭＳ ゴシック" panose="020B0609070205080204" pitchFamily="49" charset="-128"/>
                </a:rPr>
                <a:t>23.4</a:t>
              </a:r>
              <a:r>
                <a:rPr lang="ja-JP" altLang="en-US" sz="1200" b="1" dirty="0">
                  <a:latin typeface="ＭＳ ゴシック" panose="020B0609070205080204" pitchFamily="49" charset="-128"/>
                  <a:ea typeface="ＭＳ ゴシック" panose="020B0609070205080204" pitchFamily="49" charset="-128"/>
                </a:rPr>
                <a:t>兆円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　　　　　　　　　　支出計 </a:t>
              </a:r>
              <a:r>
                <a:rPr lang="en-US" altLang="ja-JP" sz="1200" b="1" dirty="0">
                  <a:latin typeface="ＭＳ ゴシック" panose="020B0609070205080204" pitchFamily="49" charset="-128"/>
                  <a:ea typeface="ＭＳ ゴシック" panose="020B0609070205080204" pitchFamily="49" charset="-128"/>
                </a:rPr>
                <a:t>102.7</a:t>
              </a:r>
              <a:r>
                <a:rPr lang="ja-JP" altLang="en-US" sz="1200" b="1" dirty="0">
                  <a:latin typeface="ＭＳ ゴシック" panose="020B0609070205080204" pitchFamily="49" charset="-128"/>
                  <a:ea typeface="ＭＳ ゴシック" panose="020B0609070205080204" pitchFamily="49" charset="-128"/>
                </a:rPr>
                <a:t>兆円</a:t>
              </a:r>
            </a:p>
          </p:txBody>
        </p:sp>
        <p:sp>
          <p:nvSpPr>
            <p:cNvPr id="18450" name="正方形/長方形 22"/>
            <p:cNvSpPr>
              <a:spLocks noChangeArrowheads="1"/>
            </p:cNvSpPr>
            <p:nvPr/>
          </p:nvSpPr>
          <p:spPr bwMode="auto">
            <a:xfrm>
              <a:off x="1200150" y="4829176"/>
              <a:ext cx="2971800" cy="3238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公債金（借金）　　    　　　</a:t>
              </a:r>
              <a:r>
                <a:rPr lang="en-US" altLang="ja-JP" sz="1200" b="1" dirty="0">
                  <a:latin typeface="ＭＳ ゴシック" panose="020B0609070205080204" pitchFamily="49" charset="-128"/>
                  <a:ea typeface="ＭＳ ゴシック" panose="020B0609070205080204" pitchFamily="49" charset="-128"/>
                </a:rPr>
                <a:t>32.6</a:t>
              </a:r>
              <a:r>
                <a:rPr lang="ja-JP" altLang="en-US" sz="1200" b="1" dirty="0">
                  <a:latin typeface="ＭＳ ゴシック" panose="020B0609070205080204" pitchFamily="49" charset="-128"/>
                  <a:ea typeface="ＭＳ ゴシック" panose="020B0609070205080204" pitchFamily="49" charset="-128"/>
                </a:rPr>
                <a:t>兆円</a:t>
              </a:r>
            </a:p>
          </p:txBody>
        </p:sp>
        <p:sp>
          <p:nvSpPr>
            <p:cNvPr id="18451" name="正方形/長方形 23"/>
            <p:cNvSpPr>
              <a:spLocks noChangeArrowheads="1"/>
            </p:cNvSpPr>
            <p:nvPr/>
          </p:nvSpPr>
          <p:spPr bwMode="auto">
            <a:xfrm>
              <a:off x="1171575" y="5667376"/>
              <a:ext cx="2971800" cy="3238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公債残高　　　　　　　　　約</a:t>
              </a:r>
              <a:r>
                <a:rPr lang="en-US" altLang="ja-JP" sz="1200" b="1" dirty="0">
                  <a:latin typeface="ＭＳ ゴシック" panose="020B0609070205080204" pitchFamily="49" charset="-128"/>
                  <a:ea typeface="ＭＳ ゴシック" panose="020B0609070205080204" pitchFamily="49" charset="-128"/>
                </a:rPr>
                <a:t>932</a:t>
              </a:r>
              <a:r>
                <a:rPr lang="ja-JP" altLang="en-US" sz="1200" b="1" dirty="0">
                  <a:latin typeface="ＭＳ ゴシック" panose="020B0609070205080204" pitchFamily="49" charset="-128"/>
                  <a:ea typeface="ＭＳ ゴシック" panose="020B0609070205080204" pitchFamily="49" charset="-128"/>
                </a:rPr>
                <a:t>兆円</a:t>
              </a:r>
            </a:p>
          </p:txBody>
        </p:sp>
        <p:sp>
          <p:nvSpPr>
            <p:cNvPr id="18452" name="正方形/長方形 24"/>
            <p:cNvSpPr>
              <a:spLocks noChangeArrowheads="1"/>
            </p:cNvSpPr>
            <p:nvPr/>
          </p:nvSpPr>
          <p:spPr bwMode="auto">
            <a:xfrm>
              <a:off x="4676775" y="3048001"/>
              <a:ext cx="2962275" cy="16192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200" b="1" dirty="0">
                  <a:latin typeface="ＭＳ ゴシック" panose="020B0609070205080204" pitchFamily="49" charset="-128"/>
                  <a:ea typeface="ＭＳ ゴシック" panose="020B0609070205080204" pitchFamily="49" charset="-128"/>
                </a:rPr>
                <a:t>&lt;</a:t>
              </a:r>
              <a:r>
                <a:rPr lang="ja-JP" altLang="en-US" sz="1200" b="1" dirty="0">
                  <a:latin typeface="ＭＳ ゴシック" panose="020B0609070205080204" pitchFamily="49" charset="-128"/>
                  <a:ea typeface="ＭＳ ゴシック" panose="020B0609070205080204" pitchFamily="49" charset="-128"/>
                </a:rPr>
                <a:t>収入</a:t>
              </a:r>
              <a:r>
                <a:rPr lang="en-US" altLang="ja-JP" sz="1200" b="1" dirty="0">
                  <a:latin typeface="ＭＳ ゴシック" panose="020B0609070205080204" pitchFamily="49" charset="-128"/>
                  <a:ea typeface="ＭＳ ゴシック" panose="020B0609070205080204" pitchFamily="49" charset="-128"/>
                </a:rPr>
                <a:t>&gt;</a:t>
              </a: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年収　             　　　　  </a:t>
              </a:r>
              <a:r>
                <a:rPr lang="en-US" altLang="ja-JP" sz="1200" b="1" dirty="0">
                  <a:latin typeface="ＭＳ ゴシック" panose="020B0609070205080204" pitchFamily="49" charset="-128"/>
                  <a:ea typeface="ＭＳ ゴシック" panose="020B0609070205080204" pitchFamily="49" charset="-128"/>
                </a:rPr>
                <a:t>701</a:t>
              </a:r>
              <a:r>
                <a:rPr lang="ja-JP" altLang="en-US" sz="1200" b="1" dirty="0">
                  <a:latin typeface="ＭＳ ゴシック" panose="020B0609070205080204" pitchFamily="49" charset="-128"/>
                  <a:ea typeface="ＭＳ ゴシック" panose="020B0609070205080204" pitchFamily="49" charset="-128"/>
                </a:rPr>
                <a:t>万円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en-US" altLang="ja-JP" sz="1200" b="1" dirty="0">
                  <a:latin typeface="ＭＳ ゴシック" panose="020B0609070205080204" pitchFamily="49" charset="-128"/>
                  <a:ea typeface="ＭＳ ゴシック" panose="020B0609070205080204" pitchFamily="49" charset="-128"/>
                </a:rPr>
                <a:t>&lt;</a:t>
              </a:r>
              <a:r>
                <a:rPr lang="ja-JP" altLang="en-US" sz="1200" b="1" dirty="0">
                  <a:latin typeface="ＭＳ ゴシック" panose="020B0609070205080204" pitchFamily="49" charset="-128"/>
                  <a:ea typeface="ＭＳ ゴシック" panose="020B0609070205080204" pitchFamily="49" charset="-128"/>
                </a:rPr>
                <a:t>支出</a:t>
              </a:r>
              <a:r>
                <a:rPr lang="en-US" altLang="ja-JP" sz="1200" b="1" dirty="0">
                  <a:latin typeface="ＭＳ ゴシック" panose="020B0609070205080204" pitchFamily="49" charset="-128"/>
                  <a:ea typeface="ＭＳ ゴシック" panose="020B0609070205080204" pitchFamily="49" charset="-128"/>
                </a:rPr>
                <a:t>&gt;</a:t>
              </a: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家計費                       </a:t>
              </a:r>
              <a:r>
                <a:rPr lang="en-US" altLang="ja-JP" sz="1200" b="1" dirty="0">
                  <a:latin typeface="ＭＳ ゴシック" panose="020B0609070205080204" pitchFamily="49" charset="-128"/>
                  <a:ea typeface="ＭＳ ゴシック" panose="020B0609070205080204" pitchFamily="49" charset="-128"/>
                </a:rPr>
                <a:t>793</a:t>
              </a:r>
              <a:r>
                <a:rPr lang="ja-JP" altLang="en-US" sz="1200" b="1" dirty="0">
                  <a:latin typeface="ＭＳ ゴシック" panose="020B0609070205080204" pitchFamily="49" charset="-128"/>
                  <a:ea typeface="ＭＳ ゴシック" panose="020B0609070205080204" pitchFamily="49" charset="-128"/>
                </a:rPr>
                <a:t>万円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ローン返済　　　　　　　　　 </a:t>
              </a:r>
              <a:r>
                <a:rPr lang="en-US" altLang="ja-JP" sz="1200" b="1" dirty="0">
                  <a:latin typeface="ＭＳ ゴシック" panose="020B0609070205080204" pitchFamily="49" charset="-128"/>
                  <a:ea typeface="ＭＳ ゴシック" panose="020B0609070205080204" pitchFamily="49" charset="-128"/>
                </a:rPr>
                <a:t>234</a:t>
              </a:r>
              <a:r>
                <a:rPr lang="ja-JP" altLang="en-US" sz="1200" b="1" dirty="0">
                  <a:latin typeface="ＭＳ ゴシック" panose="020B0609070205080204" pitchFamily="49" charset="-128"/>
                  <a:ea typeface="ＭＳ ゴシック" panose="020B0609070205080204" pitchFamily="49" charset="-128"/>
                </a:rPr>
                <a:t>万円</a:t>
              </a: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endParaRPr lang="en-US" altLang="ja-JP" sz="1200" b="1" dirty="0">
                <a:latin typeface="ＭＳ ゴシック" panose="020B0609070205080204" pitchFamily="49" charset="-128"/>
                <a:ea typeface="ＭＳ ゴシック" panose="020B0609070205080204" pitchFamily="49" charset="-128"/>
              </a:endParaRPr>
            </a:p>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　　　　　　　　　　支出計 </a:t>
              </a:r>
              <a:r>
                <a:rPr lang="en-US" altLang="ja-JP" sz="1200" b="1" dirty="0">
                  <a:latin typeface="ＭＳ ゴシック" panose="020B0609070205080204" pitchFamily="49" charset="-128"/>
                  <a:ea typeface="ＭＳ ゴシック" panose="020B0609070205080204" pitchFamily="49" charset="-128"/>
                </a:rPr>
                <a:t>1,027</a:t>
              </a:r>
              <a:r>
                <a:rPr lang="ja-JP" altLang="en-US" sz="1200" b="1" dirty="0">
                  <a:latin typeface="ＭＳ ゴシック" panose="020B0609070205080204" pitchFamily="49" charset="-128"/>
                  <a:ea typeface="ＭＳ ゴシック" panose="020B0609070205080204" pitchFamily="49" charset="-128"/>
                </a:rPr>
                <a:t>万円</a:t>
              </a:r>
            </a:p>
          </p:txBody>
        </p:sp>
        <p:sp>
          <p:nvSpPr>
            <p:cNvPr id="18453" name="正方形/長方形 26"/>
            <p:cNvSpPr>
              <a:spLocks noChangeArrowheads="1"/>
            </p:cNvSpPr>
            <p:nvPr/>
          </p:nvSpPr>
          <p:spPr bwMode="auto">
            <a:xfrm>
              <a:off x="4657725" y="4838701"/>
              <a:ext cx="2971800" cy="3238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不足分（借金）　　　　　     </a:t>
              </a:r>
              <a:r>
                <a:rPr lang="en-US" altLang="ja-JP" sz="1200" b="1" dirty="0">
                  <a:latin typeface="ＭＳ ゴシック" panose="020B0609070205080204" pitchFamily="49" charset="-128"/>
                  <a:ea typeface="ＭＳ ゴシック" panose="020B0609070205080204" pitchFamily="49" charset="-128"/>
                </a:rPr>
                <a:t>326</a:t>
              </a:r>
              <a:r>
                <a:rPr lang="ja-JP" altLang="en-US" sz="1200" b="1" dirty="0">
                  <a:latin typeface="ＭＳ ゴシック" panose="020B0609070205080204" pitchFamily="49" charset="-128"/>
                  <a:ea typeface="ＭＳ ゴシック" panose="020B0609070205080204" pitchFamily="49" charset="-128"/>
                </a:rPr>
                <a:t>万円</a:t>
              </a:r>
            </a:p>
          </p:txBody>
        </p:sp>
        <p:sp>
          <p:nvSpPr>
            <p:cNvPr id="18454" name="正方形/長方形 27"/>
            <p:cNvSpPr>
              <a:spLocks noChangeArrowheads="1"/>
            </p:cNvSpPr>
            <p:nvPr/>
          </p:nvSpPr>
          <p:spPr bwMode="auto">
            <a:xfrm>
              <a:off x="4657725" y="5667376"/>
              <a:ext cx="2971800" cy="323850"/>
            </a:xfrm>
            <a:prstGeom prst="rect">
              <a:avLst/>
            </a:prstGeom>
            <a:solidFill>
              <a:schemeClr val="bg1"/>
            </a:solidFill>
            <a:ln w="6350" algn="ctr">
              <a:solidFill>
                <a:schemeClr val="bg1"/>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latin typeface="ＭＳ ゴシック" panose="020B0609070205080204" pitchFamily="49" charset="-128"/>
                  <a:ea typeface="ＭＳ ゴシック" panose="020B0609070205080204" pitchFamily="49" charset="-128"/>
                </a:rPr>
                <a:t>ローン残高　　　　　　　 約</a:t>
              </a:r>
              <a:r>
                <a:rPr lang="en-US" altLang="ja-JP" sz="1200" b="1" dirty="0">
                  <a:latin typeface="ＭＳ ゴシック" panose="020B0609070205080204" pitchFamily="49" charset="-128"/>
                  <a:ea typeface="ＭＳ ゴシック" panose="020B0609070205080204" pitchFamily="49" charset="-128"/>
                </a:rPr>
                <a:t>9,320</a:t>
              </a:r>
              <a:r>
                <a:rPr lang="ja-JP" altLang="en-US" sz="1200" b="1" dirty="0">
                  <a:latin typeface="ＭＳ ゴシック" panose="020B0609070205080204" pitchFamily="49" charset="-128"/>
                  <a:ea typeface="ＭＳ ゴシック" panose="020B0609070205080204" pitchFamily="49" charset="-128"/>
                </a:rPr>
                <a:t>万円</a:t>
              </a:r>
            </a:p>
          </p:txBody>
        </p:sp>
        <p:sp>
          <p:nvSpPr>
            <p:cNvPr id="18455" name="角丸四角形 28"/>
            <p:cNvSpPr>
              <a:spLocks noChangeArrowheads="1"/>
            </p:cNvSpPr>
            <p:nvPr/>
          </p:nvSpPr>
          <p:spPr bwMode="auto">
            <a:xfrm>
              <a:off x="2819398" y="5267325"/>
              <a:ext cx="3371851" cy="314325"/>
            </a:xfrm>
            <a:prstGeom prst="roundRect">
              <a:avLst>
                <a:gd name="adj" fmla="val 16667"/>
              </a:avLst>
            </a:prstGeom>
            <a:solidFill>
              <a:srgbClr val="FF0000"/>
            </a:solidFill>
            <a:ln w="6350" algn="ctr">
              <a:solidFill>
                <a:srgbClr val="FF0000"/>
              </a:solidFill>
              <a:round/>
              <a:headEnd/>
              <a:tailEnd/>
            </a:ln>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ea typeface="ＭＳ ゴシック" panose="020B0609070205080204" pitchFamily="49" charset="-128"/>
                </a:rPr>
                <a:t>こうして借金が累積して、年度末には・・・</a:t>
              </a:r>
            </a:p>
          </p:txBody>
        </p:sp>
      </p:grpSp>
      <p:sp>
        <p:nvSpPr>
          <p:cNvPr id="18445" name="テキスト ボックス 2"/>
          <p:cNvSpPr txBox="1">
            <a:spLocks noChangeArrowheads="1"/>
          </p:cNvSpPr>
          <p:nvPr/>
        </p:nvSpPr>
        <p:spPr bwMode="auto">
          <a:xfrm>
            <a:off x="857250" y="6477000"/>
            <a:ext cx="2776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a:latin typeface="ＭＳ ゴシック" panose="020B0609070205080204" pitchFamily="49" charset="-128"/>
                <a:ea typeface="ＭＳ ゴシック" panose="020B0609070205080204" pitchFamily="49" charset="-128"/>
              </a:rPr>
              <a:t>（注）四捨五入によるため、合計が一致しないものがあります。</a:t>
            </a:r>
          </a:p>
        </p:txBody>
      </p:sp>
    </p:spTree>
  </p:cSld>
  <p:clrMapOvr>
    <a:masterClrMapping/>
  </p:clrMapOvr>
  <p:transition advTm="5047"/>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2"/>
          <p:cNvGrpSpPr>
            <a:grpSpLocks/>
          </p:cNvGrpSpPr>
          <p:nvPr/>
        </p:nvGrpSpPr>
        <p:grpSpPr bwMode="auto">
          <a:xfrm>
            <a:off x="1130300" y="4919663"/>
            <a:ext cx="7620000" cy="1282700"/>
            <a:chOff x="712" y="3099"/>
            <a:chExt cx="4800" cy="808"/>
          </a:xfrm>
        </p:grpSpPr>
        <p:pic>
          <p:nvPicPr>
            <p:cNvPr id="19472"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 y="3099"/>
              <a:ext cx="4800"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Rectangle 40"/>
            <p:cNvSpPr>
              <a:spLocks noChangeArrowheads="1"/>
            </p:cNvSpPr>
            <p:nvPr/>
          </p:nvSpPr>
          <p:spPr bwMode="auto">
            <a:xfrm>
              <a:off x="770" y="3120"/>
              <a:ext cx="10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bg1"/>
                  </a:solidFill>
                  <a:ea typeface="HGPｺﾞｼｯｸE" panose="020B0900000000000000" pitchFamily="50" charset="-128"/>
                </a:rPr>
                <a:t>みんなで議論してみよう！</a:t>
              </a:r>
            </a:p>
          </p:txBody>
        </p:sp>
      </p:grpSp>
      <p:pic>
        <p:nvPicPr>
          <p:cNvPr id="19459"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4.</a:t>
            </a:r>
            <a:r>
              <a:rPr lang="ja-JP" altLang="en-US" kern="0" dirty="0">
                <a:solidFill>
                  <a:schemeClr val="accent1"/>
                </a:solidFill>
                <a:latin typeface="HG創英角ｺﾞｼｯｸUB" pitchFamily="49" charset="-128"/>
                <a:ea typeface="HG創英角ｺﾞｼｯｸUB" pitchFamily="49" charset="-128"/>
                <a:cs typeface="+mj-cs"/>
              </a:rPr>
              <a:t>国の</a:t>
            </a:r>
            <a:r>
              <a:rPr lang="ja-JP" altLang="en-US" kern="0" dirty="0">
                <a:solidFill>
                  <a:schemeClr val="bg1"/>
                </a:solidFill>
                <a:latin typeface="HG創英角ｺﾞｼｯｸUB" pitchFamily="49" charset="-128"/>
                <a:ea typeface="HG創英角ｺﾞｼｯｸUB" pitchFamily="49" charset="-128"/>
                <a:cs typeface="+mj-cs"/>
              </a:rPr>
              <a:t>財政をみてみよう④</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19461"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sp>
        <p:nvSpPr>
          <p:cNvPr id="19462"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3"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3" name="Group 37"/>
          <p:cNvGrpSpPr>
            <a:grpSpLocks/>
          </p:cNvGrpSpPr>
          <p:nvPr/>
        </p:nvGrpSpPr>
        <p:grpSpPr bwMode="auto">
          <a:xfrm>
            <a:off x="1211263" y="5256213"/>
            <a:ext cx="5675312" cy="882650"/>
            <a:chOff x="763" y="3212"/>
            <a:chExt cx="3575" cy="556"/>
          </a:xfrm>
        </p:grpSpPr>
        <p:sp>
          <p:nvSpPr>
            <p:cNvPr id="19470" name="Rectangle 35"/>
            <p:cNvSpPr>
              <a:spLocks noChangeArrowheads="1"/>
            </p:cNvSpPr>
            <p:nvPr/>
          </p:nvSpPr>
          <p:spPr bwMode="auto">
            <a:xfrm>
              <a:off x="763" y="3212"/>
              <a:ext cx="3575"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歳出と歳入には大きなギャップ（財政赤字）があります。</a:t>
              </a:r>
            </a:p>
            <a:p>
              <a:pPr eaLnBrk="1" hangingPunct="1">
                <a:spcBef>
                  <a:spcPct val="0"/>
                </a:spcBef>
                <a:buFontTx/>
                <a:buNone/>
              </a:pPr>
              <a:endParaRPr lang="ja-JP" altLang="en-US" sz="500"/>
            </a:p>
            <a:p>
              <a:pPr eaLnBrk="1" hangingPunct="1">
                <a:spcBef>
                  <a:spcPct val="0"/>
                </a:spcBef>
                <a:buFontTx/>
                <a:buNone/>
              </a:pPr>
              <a:r>
                <a:rPr lang="ja-JP" altLang="en-US" sz="1400"/>
                <a:t>このまま国債を発行しつづけたら，どうなるのだろう？</a:t>
              </a:r>
            </a:p>
            <a:p>
              <a:pPr eaLnBrk="1" hangingPunct="1">
                <a:spcBef>
                  <a:spcPct val="0"/>
                </a:spcBef>
                <a:buFontTx/>
                <a:buNone/>
              </a:pPr>
              <a:endParaRPr lang="ja-JP" altLang="en-US" sz="500"/>
            </a:p>
            <a:p>
              <a:pPr eaLnBrk="1" hangingPunct="1">
                <a:spcBef>
                  <a:spcPct val="0"/>
                </a:spcBef>
                <a:buFontTx/>
                <a:buNone/>
              </a:pPr>
              <a:r>
                <a:rPr lang="ja-JP" altLang="en-US" sz="1400"/>
                <a:t>納税者として国の財政をみんなで考えよう！</a:t>
              </a:r>
            </a:p>
          </p:txBody>
        </p:sp>
        <p:sp>
          <p:nvSpPr>
            <p:cNvPr id="19471" name="Text Box 36"/>
            <p:cNvSpPr txBox="1">
              <a:spLocks noChangeArrowheads="1"/>
            </p:cNvSpPr>
            <p:nvPr/>
          </p:nvSpPr>
          <p:spPr bwMode="auto">
            <a:xfrm>
              <a:off x="1168" y="3326"/>
              <a:ext cx="31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こくさい</a:t>
              </a:r>
            </a:p>
          </p:txBody>
        </p:sp>
      </p:grpSp>
      <p:pic>
        <p:nvPicPr>
          <p:cNvPr id="1436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4692650"/>
            <a:ext cx="496888"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6" name="Group 33"/>
          <p:cNvGrpSpPr>
            <a:grpSpLocks/>
          </p:cNvGrpSpPr>
          <p:nvPr/>
        </p:nvGrpSpPr>
        <p:grpSpPr bwMode="auto">
          <a:xfrm>
            <a:off x="1493838" y="833438"/>
            <a:ext cx="6373812" cy="576262"/>
            <a:chOff x="455" y="567"/>
            <a:chExt cx="3068" cy="292"/>
          </a:xfrm>
        </p:grpSpPr>
        <p:pic>
          <p:nvPicPr>
            <p:cNvPr id="19468" name="Picture 27" descr="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 y="567"/>
              <a:ext cx="305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Rectangle 31"/>
            <p:cNvSpPr>
              <a:spLocks noChangeArrowheads="1"/>
            </p:cNvSpPr>
            <p:nvPr/>
          </p:nvSpPr>
          <p:spPr bwMode="auto">
            <a:xfrm>
              <a:off x="455" y="608"/>
              <a:ext cx="303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600">
                  <a:solidFill>
                    <a:schemeClr val="bg1"/>
                  </a:solidFill>
                  <a:ea typeface="HGPｺﾞｼｯｸE" panose="020B0900000000000000" pitchFamily="50" charset="-128"/>
                </a:rPr>
                <a:t>一般会計における歳出・歳入の状況</a:t>
              </a:r>
            </a:p>
          </p:txBody>
        </p:sp>
      </p:grpSp>
      <p:pic>
        <p:nvPicPr>
          <p:cNvPr id="18" name="図 17">
            <a:extLst>
              <a:ext uri="{FF2B5EF4-FFF2-40B4-BE49-F238E27FC236}">
                <a16:creationId xmlns:a16="http://schemas.microsoft.com/office/drawing/2014/main" xmlns="" id="{4FB9CBDF-3EF4-45E3-BFD7-2E4DFBCD6CA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61" t="957" r="13769" b="5771"/>
          <a:stretch/>
        </p:blipFill>
        <p:spPr bwMode="auto">
          <a:xfrm>
            <a:off x="2130329" y="1508558"/>
            <a:ext cx="4883341" cy="33476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86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14360"/>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025" y="1662113"/>
            <a:ext cx="7112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5.</a:t>
            </a:r>
            <a:r>
              <a:rPr lang="ja-JP" altLang="en-US" kern="0" dirty="0">
                <a:solidFill>
                  <a:schemeClr val="accent1"/>
                </a:solidFill>
                <a:latin typeface="HG創英角ｺﾞｼｯｸUB" pitchFamily="49" charset="-128"/>
                <a:ea typeface="HG創英角ｺﾞｼｯｸUB" pitchFamily="49" charset="-128"/>
                <a:cs typeface="+mj-cs"/>
              </a:rPr>
              <a:t>税の国際比較①</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0485"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20486"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0487"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0495"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75" y="874713"/>
            <a:ext cx="7131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9950" y="709613"/>
            <a:ext cx="9207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Rectangle 24"/>
          <p:cNvSpPr>
            <a:spLocks noChangeArrowheads="1"/>
          </p:cNvSpPr>
          <p:nvPr/>
        </p:nvSpPr>
        <p:spPr bwMode="white">
          <a:xfrm>
            <a:off x="1203325" y="1001713"/>
            <a:ext cx="4354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税について，日本と諸外国を比べてみよう。</a:t>
            </a:r>
          </a:p>
        </p:txBody>
      </p:sp>
      <p:sp>
        <p:nvSpPr>
          <p:cNvPr id="20489" name="Rectangle 27"/>
          <p:cNvSpPr>
            <a:spLocks noChangeArrowheads="1"/>
          </p:cNvSpPr>
          <p:nvPr/>
        </p:nvSpPr>
        <p:spPr bwMode="auto">
          <a:xfrm>
            <a:off x="3267075" y="1665288"/>
            <a:ext cx="2576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chemeClr val="bg1"/>
                </a:solidFill>
                <a:ea typeface="HGPｺﾞｼｯｸE" panose="020B0900000000000000" pitchFamily="50" charset="-128"/>
              </a:rPr>
              <a:t>国民負担率と老年人口比率</a:t>
            </a:r>
          </a:p>
        </p:txBody>
      </p:sp>
      <p:pic>
        <p:nvPicPr>
          <p:cNvPr id="18" name="図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788" y="2148319"/>
            <a:ext cx="5871772" cy="384539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1155700" y="5924550"/>
            <a:ext cx="5122863" cy="733425"/>
          </a:xfrm>
          <a:prstGeom prst="rect">
            <a:avLst/>
          </a:prstGeom>
          <a:noFill/>
        </p:spPr>
        <p:txBody>
          <a:bodyPr wrap="none">
            <a:spAutoFit/>
          </a:bodyPr>
          <a:lstStyle/>
          <a:p>
            <a:pPr eaLnBrk="1" hangingPunct="1">
              <a:lnSpc>
                <a:spcPts val="1000"/>
              </a:lnSpc>
              <a:defRPr/>
            </a:pPr>
            <a:r>
              <a:rPr lang="ja-JP" altLang="en-US" sz="800" dirty="0">
                <a:latin typeface="ＭＳ ゴシック" pitchFamily="49" charset="-128"/>
                <a:ea typeface="ＭＳ ゴシック" pitchFamily="49" charset="-128"/>
              </a:rPr>
              <a:t>注</a:t>
            </a:r>
            <a:r>
              <a:rPr lang="ja-JP" altLang="en-US" sz="800" spc="-300" dirty="0">
                <a:latin typeface="ＭＳ ゴシック" pitchFamily="49" charset="-128"/>
                <a:ea typeface="ＭＳ ゴシック" pitchFamily="49" charset="-128"/>
              </a:rPr>
              <a:t>）</a:t>
            </a:r>
            <a:r>
              <a:rPr lang="en-US" altLang="ja-JP" sz="800" dirty="0">
                <a:latin typeface="ＭＳ ゴシック" pitchFamily="49" charset="-128"/>
                <a:ea typeface="ＭＳ ゴシック" pitchFamily="49" charset="-128"/>
              </a:rPr>
              <a:t>1. </a:t>
            </a:r>
            <a:r>
              <a:rPr lang="ja-JP" altLang="en-US" sz="800" dirty="0">
                <a:latin typeface="ＭＳ ゴシック" pitchFamily="49" charset="-128"/>
                <a:ea typeface="ＭＳ ゴシック" pitchFamily="49" charset="-128"/>
              </a:rPr>
              <a:t>日本は</a:t>
            </a:r>
            <a:r>
              <a:rPr lang="en-US" altLang="ja-JP" sz="800" dirty="0" smtClean="0">
                <a:latin typeface="ＭＳ ゴシック" pitchFamily="49" charset="-128"/>
                <a:ea typeface="ＭＳ ゴシック" pitchFamily="49" charset="-128"/>
              </a:rPr>
              <a:t>2020</a:t>
            </a:r>
            <a:r>
              <a:rPr lang="ja-JP" altLang="en-US" sz="800" dirty="0" smtClean="0">
                <a:latin typeface="ＭＳ ゴシック" pitchFamily="49" charset="-128"/>
                <a:ea typeface="ＭＳ ゴシック" pitchFamily="49" charset="-128"/>
              </a:rPr>
              <a:t>年度</a:t>
            </a:r>
            <a:r>
              <a:rPr lang="ja-JP" altLang="en-US" sz="800" dirty="0">
                <a:latin typeface="ＭＳ ゴシック" pitchFamily="49" charset="-128"/>
                <a:ea typeface="ＭＳ ゴシック" pitchFamily="49" charset="-128"/>
              </a:rPr>
              <a:t>見通し、諸外国は</a:t>
            </a:r>
            <a:r>
              <a:rPr lang="en-US" altLang="ja-JP" sz="800" dirty="0" smtClean="0">
                <a:latin typeface="ＭＳ ゴシック" pitchFamily="49" charset="-128"/>
                <a:ea typeface="ＭＳ ゴシック" pitchFamily="49" charset="-128"/>
              </a:rPr>
              <a:t>2017</a:t>
            </a:r>
            <a:r>
              <a:rPr lang="ja-JP" altLang="en-US" sz="800" dirty="0" smtClean="0">
                <a:latin typeface="ＭＳ ゴシック" pitchFamily="49" charset="-128"/>
                <a:ea typeface="ＭＳ ゴシック" pitchFamily="49" charset="-128"/>
              </a:rPr>
              <a:t>年</a:t>
            </a:r>
            <a:r>
              <a:rPr lang="ja-JP" altLang="en-US" sz="800" dirty="0">
                <a:latin typeface="ＭＳ ゴシック" pitchFamily="49" charset="-128"/>
                <a:ea typeface="ＭＳ ゴシック" pitchFamily="49" charset="-128"/>
              </a:rPr>
              <a:t>実績。</a:t>
            </a:r>
            <a:endParaRPr lang="en-US" altLang="ja-JP" sz="800" dirty="0">
              <a:latin typeface="ＭＳ ゴシック" pitchFamily="49" charset="-128"/>
              <a:ea typeface="ＭＳ ゴシック" pitchFamily="49" charset="-128"/>
            </a:endParaRPr>
          </a:p>
          <a:p>
            <a:pPr eaLnBrk="1" hangingPunct="1">
              <a:lnSpc>
                <a:spcPts val="1000"/>
              </a:lnSpc>
              <a:defRPr/>
            </a:pPr>
            <a:r>
              <a:rPr lang="ja-JP" altLang="en-US" sz="800" dirty="0">
                <a:latin typeface="ＭＳ ゴシック" pitchFamily="49" charset="-128"/>
                <a:ea typeface="ＭＳ ゴシック" pitchFamily="49" charset="-128"/>
              </a:rPr>
              <a:t>　</a:t>
            </a:r>
            <a:r>
              <a:rPr lang="ja-JP" altLang="en-US" sz="800" spc="-300" dirty="0">
                <a:latin typeface="ＭＳ ゴシック" pitchFamily="49" charset="-128"/>
                <a:ea typeface="ＭＳ ゴシック" pitchFamily="49" charset="-128"/>
              </a:rPr>
              <a:t>　</a:t>
            </a:r>
            <a:r>
              <a:rPr lang="en-US" altLang="ja-JP" sz="800" dirty="0">
                <a:latin typeface="ＭＳ ゴシック" pitchFamily="49" charset="-128"/>
                <a:ea typeface="ＭＳ ゴシック" pitchFamily="49" charset="-128"/>
              </a:rPr>
              <a:t>2. </a:t>
            </a:r>
            <a:r>
              <a:rPr lang="ja-JP" altLang="en-US" sz="800" dirty="0">
                <a:latin typeface="ＭＳ ゴシック" pitchFamily="49" charset="-128"/>
                <a:ea typeface="ＭＳ ゴシック" pitchFamily="49" charset="-128"/>
              </a:rPr>
              <a:t>財政赤字の国民所得比は、日本及びアメリカについては一般政府から社会保障基金を除いたベース、</a:t>
            </a:r>
            <a:endParaRPr lang="en-US" altLang="ja-JP" sz="800" dirty="0">
              <a:latin typeface="ＭＳ ゴシック" pitchFamily="49" charset="-128"/>
              <a:ea typeface="ＭＳ ゴシック" pitchFamily="49" charset="-128"/>
            </a:endParaRPr>
          </a:p>
          <a:p>
            <a:pPr eaLnBrk="1" hangingPunct="1">
              <a:lnSpc>
                <a:spcPts val="1000"/>
              </a:lnSpc>
              <a:defRPr/>
            </a:pPr>
            <a:r>
              <a:rPr lang="ja-JP" altLang="en-US" sz="800" dirty="0">
                <a:latin typeface="ＭＳ ゴシック" pitchFamily="49" charset="-128"/>
                <a:ea typeface="ＭＳ ゴシック" pitchFamily="49" charset="-128"/>
              </a:rPr>
              <a:t>　　　その他の国は一般政府ベースである。</a:t>
            </a:r>
            <a:endParaRPr lang="en-US" altLang="ja-JP" sz="800" dirty="0">
              <a:latin typeface="ＭＳ ゴシック" pitchFamily="49" charset="-128"/>
              <a:ea typeface="ＭＳ ゴシック" pitchFamily="49" charset="-128"/>
            </a:endParaRPr>
          </a:p>
          <a:p>
            <a:pPr eaLnBrk="1" hangingPunct="1">
              <a:lnSpc>
                <a:spcPts val="1000"/>
              </a:lnSpc>
              <a:defRPr/>
            </a:pPr>
            <a:r>
              <a:rPr lang="ja-JP" altLang="en-US" sz="800" dirty="0">
                <a:latin typeface="ＭＳ ゴシック" pitchFamily="49" charset="-128"/>
                <a:ea typeface="ＭＳ ゴシック" pitchFamily="49" charset="-128"/>
              </a:rPr>
              <a:t>　</a:t>
            </a:r>
            <a:r>
              <a:rPr lang="ja-JP" altLang="en-US" sz="800" spc="-300" dirty="0">
                <a:latin typeface="ＭＳ ゴシック" pitchFamily="49" charset="-128"/>
                <a:ea typeface="ＭＳ ゴシック" pitchFamily="49" charset="-128"/>
              </a:rPr>
              <a:t>　</a:t>
            </a:r>
            <a:r>
              <a:rPr lang="en-US" altLang="ja-JP" sz="800" dirty="0">
                <a:latin typeface="ＭＳ ゴシック" pitchFamily="49" charset="-128"/>
                <a:ea typeface="ＭＳ ゴシック" pitchFamily="49" charset="-128"/>
              </a:rPr>
              <a:t>3. </a:t>
            </a:r>
            <a:r>
              <a:rPr lang="ja-JP" altLang="en-US" sz="800" dirty="0">
                <a:latin typeface="ＭＳ ゴシック" pitchFamily="49" charset="-128"/>
                <a:ea typeface="ＭＳ ゴシック" pitchFamily="49" charset="-128"/>
              </a:rPr>
              <a:t>老年人口比率は、日本は</a:t>
            </a:r>
            <a:r>
              <a:rPr lang="en-US" altLang="ja-JP" sz="800" dirty="0" smtClean="0">
                <a:latin typeface="ＭＳ ゴシック" pitchFamily="49" charset="-128"/>
                <a:ea typeface="ＭＳ ゴシック" pitchFamily="49" charset="-128"/>
              </a:rPr>
              <a:t>2020</a:t>
            </a:r>
            <a:r>
              <a:rPr lang="ja-JP" altLang="en-US" sz="800" dirty="0" smtClean="0">
                <a:latin typeface="ＭＳ ゴシック" pitchFamily="49" charset="-128"/>
                <a:ea typeface="ＭＳ ゴシック" pitchFamily="49" charset="-128"/>
              </a:rPr>
              <a:t>年</a:t>
            </a:r>
            <a:r>
              <a:rPr lang="ja-JP" altLang="en-US" sz="800" dirty="0">
                <a:latin typeface="ＭＳ ゴシック" pitchFamily="49" charset="-128"/>
                <a:ea typeface="ＭＳ ゴシック" pitchFamily="49" charset="-128"/>
              </a:rPr>
              <a:t>推計。諸外国は</a:t>
            </a:r>
            <a:r>
              <a:rPr lang="en-US" altLang="ja-JP" sz="800" dirty="0">
                <a:latin typeface="ＭＳ ゴシック" pitchFamily="49" charset="-128"/>
                <a:ea typeface="ＭＳ ゴシック" pitchFamily="49" charset="-128"/>
              </a:rPr>
              <a:t>2015</a:t>
            </a:r>
            <a:r>
              <a:rPr lang="ja-JP" altLang="en-US" sz="800" dirty="0">
                <a:latin typeface="ＭＳ ゴシック" pitchFamily="49" charset="-128"/>
                <a:ea typeface="ＭＳ ゴシック" pitchFamily="49" charset="-128"/>
              </a:rPr>
              <a:t>年の数値である。</a:t>
            </a:r>
            <a:endParaRPr lang="en-US" altLang="ja-JP" sz="800" dirty="0">
              <a:latin typeface="ＭＳ ゴシック" pitchFamily="49" charset="-128"/>
              <a:ea typeface="ＭＳ ゴシック" pitchFamily="49" charset="-128"/>
            </a:endParaRPr>
          </a:p>
          <a:p>
            <a:pPr eaLnBrk="1" hangingPunct="1">
              <a:lnSpc>
                <a:spcPts val="1000"/>
              </a:lnSpc>
              <a:defRPr/>
            </a:pPr>
            <a:r>
              <a:rPr lang="ja-JP" altLang="en-US" sz="800" dirty="0">
                <a:latin typeface="ＭＳ ゴシック" pitchFamily="49" charset="-128"/>
                <a:ea typeface="ＭＳ ゴシック" pitchFamily="49" charset="-128"/>
              </a:rPr>
              <a:t>　</a:t>
            </a:r>
            <a:r>
              <a:rPr lang="ja-JP" altLang="en-US" sz="800" spc="-300" dirty="0">
                <a:latin typeface="ＭＳ ゴシック" pitchFamily="49" charset="-128"/>
                <a:ea typeface="ＭＳ ゴシック" pitchFamily="49" charset="-128"/>
              </a:rPr>
              <a:t>　</a:t>
            </a:r>
            <a:r>
              <a:rPr lang="en-US" altLang="ja-JP" sz="800" dirty="0">
                <a:latin typeface="ＭＳ ゴシック" pitchFamily="49" charset="-128"/>
                <a:ea typeface="ＭＳ ゴシック" pitchFamily="49" charset="-128"/>
              </a:rPr>
              <a:t>4. </a:t>
            </a:r>
            <a:r>
              <a:rPr lang="ja-JP" altLang="en-US" sz="800" dirty="0">
                <a:latin typeface="ＭＳ ゴシック" pitchFamily="49" charset="-128"/>
                <a:ea typeface="ＭＳ ゴシック" pitchFamily="49" charset="-128"/>
              </a:rPr>
              <a:t>四捨五入の関係上、各項目の計数の和が合計額と一致しないことがあります。</a:t>
            </a:r>
            <a:endParaRPr lang="en-US" altLang="ja-JP" sz="800" dirty="0">
              <a:latin typeface="ＭＳ ゴシック" pitchFamily="49" charset="-128"/>
              <a:ea typeface="ＭＳ ゴシック" pitchFamily="49" charset="-128"/>
            </a:endParaRPr>
          </a:p>
        </p:txBody>
      </p:sp>
      <p:grpSp>
        <p:nvGrpSpPr>
          <p:cNvPr id="20491" name="Group 32"/>
          <p:cNvGrpSpPr>
            <a:grpSpLocks/>
          </p:cNvGrpSpPr>
          <p:nvPr/>
        </p:nvGrpSpPr>
        <p:grpSpPr bwMode="auto">
          <a:xfrm>
            <a:off x="6494463" y="2619375"/>
            <a:ext cx="2382837" cy="2081213"/>
            <a:chOff x="4164" y="1602"/>
            <a:chExt cx="1501" cy="1311"/>
          </a:xfrm>
        </p:grpSpPr>
        <p:pic>
          <p:nvPicPr>
            <p:cNvPr id="20493"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4" y="1602"/>
              <a:ext cx="1486" cy="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30"/>
            <p:cNvSpPr txBox="1">
              <a:spLocks noChangeArrowheads="1"/>
            </p:cNvSpPr>
            <p:nvPr/>
          </p:nvSpPr>
          <p:spPr bwMode="auto">
            <a:xfrm>
              <a:off x="4418" y="1630"/>
              <a:ext cx="1247"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en-US" altLang="ja-JP" sz="1400" dirty="0"/>
            </a:p>
            <a:p>
              <a:pPr eaLnBrk="1" hangingPunct="1">
                <a:spcBef>
                  <a:spcPct val="0"/>
                </a:spcBef>
                <a:buFontTx/>
                <a:buNone/>
              </a:pPr>
              <a:r>
                <a:rPr lang="ja-JP" altLang="en-US" sz="1400" dirty="0"/>
                <a:t>現在、日本の国民負担</a:t>
              </a:r>
              <a:endParaRPr lang="en-US" altLang="ja-JP" sz="1400" dirty="0"/>
            </a:p>
            <a:p>
              <a:pPr eaLnBrk="1" hangingPunct="1">
                <a:spcBef>
                  <a:spcPct val="0"/>
                </a:spcBef>
                <a:buFontTx/>
                <a:buNone/>
              </a:pPr>
              <a:r>
                <a:rPr lang="ja-JP" altLang="en-US" sz="1400" dirty="0"/>
                <a:t>率は主要先進国と比べ</a:t>
              </a:r>
              <a:endParaRPr lang="en-US" altLang="ja-JP" sz="1400" dirty="0"/>
            </a:p>
            <a:p>
              <a:pPr eaLnBrk="1" hangingPunct="1">
                <a:spcBef>
                  <a:spcPct val="0"/>
                </a:spcBef>
                <a:buFontTx/>
                <a:buNone/>
              </a:pPr>
              <a:r>
                <a:rPr lang="ja-JP" altLang="en-US" sz="1400" dirty="0"/>
                <a:t>低い水準にあります。</a:t>
              </a:r>
              <a:endParaRPr lang="en-US" altLang="ja-JP" sz="1400" dirty="0"/>
            </a:p>
            <a:p>
              <a:pPr eaLnBrk="1" hangingPunct="1">
                <a:spcBef>
                  <a:spcPct val="0"/>
                </a:spcBef>
                <a:buFontTx/>
                <a:buNone/>
              </a:pPr>
              <a:r>
                <a:rPr lang="ja-JP" altLang="en-US" sz="1400" dirty="0"/>
                <a:t>今後は、日本の急速な</a:t>
              </a:r>
              <a:endParaRPr lang="en-US" altLang="ja-JP" sz="1400" dirty="0"/>
            </a:p>
            <a:p>
              <a:pPr eaLnBrk="1" hangingPunct="1">
                <a:spcBef>
                  <a:spcPct val="0"/>
                </a:spcBef>
                <a:buFontTx/>
                <a:buNone/>
              </a:pPr>
              <a:r>
                <a:rPr lang="ja-JP" altLang="en-US" sz="1400" dirty="0"/>
                <a:t>高齢化を念頭に置いて</a:t>
              </a:r>
              <a:endParaRPr lang="en-US" altLang="ja-JP" sz="1400" dirty="0"/>
            </a:p>
            <a:p>
              <a:pPr eaLnBrk="1" hangingPunct="1">
                <a:spcBef>
                  <a:spcPct val="0"/>
                </a:spcBef>
                <a:buFontTx/>
                <a:buNone/>
              </a:pPr>
              <a:r>
                <a:rPr lang="ja-JP" altLang="en-US" sz="1400" dirty="0"/>
                <a:t>考えていく必要があり</a:t>
              </a:r>
              <a:endParaRPr lang="en-US" altLang="ja-JP" sz="1400" dirty="0"/>
            </a:p>
            <a:p>
              <a:pPr eaLnBrk="1" hangingPunct="1">
                <a:spcBef>
                  <a:spcPct val="0"/>
                </a:spcBef>
                <a:buFontTx/>
                <a:buNone/>
              </a:pPr>
              <a:r>
                <a:rPr lang="ja-JP" altLang="en-US" sz="1400" dirty="0"/>
                <a:t>ます。</a:t>
              </a:r>
              <a:endParaRPr lang="en-US" altLang="ja-JP" sz="1400" dirty="0"/>
            </a:p>
          </p:txBody>
        </p:sp>
      </p:grpSp>
    </p:spTree>
  </p:cSld>
  <p:clrMapOvr>
    <a:masterClrMapping/>
  </p:clrMapOvr>
  <p:transition advTm="597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5064125" y="5830888"/>
            <a:ext cx="3848100" cy="376237"/>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日本については</a:t>
            </a:r>
            <a:r>
              <a:rPr lang="en-US" altLang="ja-JP" sz="900" dirty="0" smtClean="0">
                <a:latin typeface="ＭＳ ゴシック" panose="020B0609070205080204" pitchFamily="49" charset="-128"/>
                <a:ea typeface="ＭＳ ゴシック" panose="020B0609070205080204" pitchFamily="49" charset="-128"/>
              </a:rPr>
              <a:t>2020</a:t>
            </a:r>
            <a:r>
              <a:rPr lang="ja-JP" altLang="en-US" sz="900" dirty="0" smtClean="0">
                <a:latin typeface="ＭＳ ゴシック" panose="020B0609070205080204" pitchFamily="49" charset="-128"/>
                <a:ea typeface="ＭＳ ゴシック" panose="020B0609070205080204" pitchFamily="49" charset="-128"/>
              </a:rPr>
              <a:t>年分</a:t>
            </a:r>
            <a:r>
              <a:rPr lang="ja-JP" altLang="en-US" sz="900" dirty="0">
                <a:latin typeface="ＭＳ ゴシック" panose="020B0609070205080204" pitchFamily="49" charset="-128"/>
                <a:ea typeface="ＭＳ ゴシック" panose="020B0609070205080204" pitchFamily="49" charset="-128"/>
              </a:rPr>
              <a:t>以降、諸外国については</a:t>
            </a:r>
            <a:r>
              <a:rPr lang="en-US" altLang="ja-JP" sz="900" dirty="0" smtClean="0">
                <a:latin typeface="ＭＳ ゴシック" panose="020B0609070205080204" pitchFamily="49" charset="-128"/>
                <a:ea typeface="ＭＳ ゴシック" panose="020B0609070205080204" pitchFamily="49" charset="-128"/>
              </a:rPr>
              <a:t>2020</a:t>
            </a:r>
            <a:r>
              <a:rPr lang="ja-JP" altLang="en-US" sz="900" dirty="0" smtClean="0">
                <a:latin typeface="ＭＳ ゴシック" panose="020B0609070205080204" pitchFamily="49" charset="-128"/>
                <a:ea typeface="ＭＳ ゴシック" panose="020B0609070205080204" pitchFamily="49" charset="-128"/>
              </a:rPr>
              <a:t>年</a:t>
            </a:r>
            <a:r>
              <a:rPr lang="en-US" altLang="ja-JP" sz="900" dirty="0">
                <a:latin typeface="ＭＳ ゴシック" panose="020B0609070205080204" pitchFamily="49" charset="-128"/>
                <a:ea typeface="ＭＳ ゴシック" panose="020B0609070205080204" pitchFamily="49" charset="-128"/>
              </a:rPr>
              <a:t>1</a:t>
            </a:r>
            <a:r>
              <a:rPr lang="ja-JP" altLang="en-US" sz="900" dirty="0">
                <a:latin typeface="ＭＳ ゴシック" panose="020B0609070205080204" pitchFamily="49" charset="-128"/>
                <a:ea typeface="ＭＳ ゴシック" panose="020B0609070205080204" pitchFamily="49" charset="-128"/>
              </a:rPr>
              <a:t>月現在</a:t>
            </a:r>
          </a:p>
        </p:txBody>
      </p:sp>
      <p:pic>
        <p:nvPicPr>
          <p:cNvPr id="21507"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5.</a:t>
            </a:r>
            <a:r>
              <a:rPr lang="ja-JP" altLang="en-US" kern="0" dirty="0">
                <a:solidFill>
                  <a:schemeClr val="accent1"/>
                </a:solidFill>
                <a:latin typeface="HG創英角ｺﾞｼｯｸUB" pitchFamily="49" charset="-128"/>
                <a:ea typeface="HG創英角ｺﾞｼｯｸUB" pitchFamily="49" charset="-128"/>
                <a:cs typeface="+mj-cs"/>
              </a:rPr>
              <a:t>税の国際比較②</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1509"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sp>
        <p:nvSpPr>
          <p:cNvPr id="21510"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11"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1514"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1046163"/>
            <a:ext cx="41370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Rectangle 28"/>
          <p:cNvSpPr>
            <a:spLocks noChangeArrowheads="1"/>
          </p:cNvSpPr>
          <p:nvPr/>
        </p:nvSpPr>
        <p:spPr bwMode="auto">
          <a:xfrm>
            <a:off x="4978400" y="1690688"/>
            <a:ext cx="38623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dirty="0">
                <a:ea typeface="HGPｺﾞｼｯｸE" panose="020B0900000000000000" pitchFamily="50" charset="-128"/>
              </a:rPr>
              <a:t>日本の所得税・住民税は，諸外国に比べて低く</a:t>
            </a:r>
          </a:p>
          <a:p>
            <a:pPr eaLnBrk="1" hangingPunct="1">
              <a:spcBef>
                <a:spcPct val="0"/>
              </a:spcBef>
              <a:buFontTx/>
              <a:buNone/>
            </a:pPr>
            <a:r>
              <a:rPr lang="ja-JP" altLang="en-US" sz="1400" dirty="0">
                <a:ea typeface="HGPｺﾞｼｯｸE" panose="020B0900000000000000" pitchFamily="50" charset="-128"/>
              </a:rPr>
              <a:t>なっています。</a:t>
            </a:r>
          </a:p>
        </p:txBody>
      </p:sp>
      <p:pic>
        <p:nvPicPr>
          <p:cNvPr id="21515"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438" y="1060450"/>
            <a:ext cx="41370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31"/>
          <p:cNvSpPr>
            <a:spLocks noChangeArrowheads="1"/>
          </p:cNvSpPr>
          <p:nvPr/>
        </p:nvSpPr>
        <p:spPr bwMode="auto">
          <a:xfrm>
            <a:off x="657225" y="1098550"/>
            <a:ext cx="3430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chemeClr val="bg1"/>
                </a:solidFill>
                <a:ea typeface="HGPｺﾞｼｯｸE" panose="020B0900000000000000" pitchFamily="50" charset="-128"/>
              </a:rPr>
              <a:t>消費税（付加価値税）の課税標準税率</a:t>
            </a:r>
          </a:p>
        </p:txBody>
      </p:sp>
      <p:sp>
        <p:nvSpPr>
          <p:cNvPr id="21517" name="Rectangle 32"/>
          <p:cNvSpPr>
            <a:spLocks noChangeArrowheads="1"/>
          </p:cNvSpPr>
          <p:nvPr/>
        </p:nvSpPr>
        <p:spPr bwMode="auto">
          <a:xfrm>
            <a:off x="5911850" y="109855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chemeClr val="bg1"/>
                </a:solidFill>
                <a:ea typeface="HGPｺﾞｼｯｸE" panose="020B0900000000000000" pitchFamily="50" charset="-128"/>
              </a:rPr>
              <a:t>所得税・住民税負担</a:t>
            </a:r>
          </a:p>
        </p:txBody>
      </p:sp>
      <p:grpSp>
        <p:nvGrpSpPr>
          <p:cNvPr id="21518" name="グループ化 6"/>
          <p:cNvGrpSpPr>
            <a:grpSpLocks noChangeAspect="1"/>
          </p:cNvGrpSpPr>
          <p:nvPr/>
        </p:nvGrpSpPr>
        <p:grpSpPr bwMode="auto">
          <a:xfrm>
            <a:off x="5207000" y="5430838"/>
            <a:ext cx="3463925" cy="361950"/>
            <a:chOff x="5573713" y="5291138"/>
            <a:chExt cx="3084512" cy="322262"/>
          </a:xfrm>
        </p:grpSpPr>
        <p:pic>
          <p:nvPicPr>
            <p:cNvPr id="21522" name="図 16" descr="万国旗･国旗"/>
            <p:cNvPicPr>
              <a:picLocks noChangeAspect="1" noChangeArrowheads="1"/>
            </p:cNvPicPr>
            <p:nvPr/>
          </p:nvPicPr>
          <p:blipFill>
            <a:blip r:embed="rId5">
              <a:extLst>
                <a:ext uri="{28A0092B-C50C-407E-A947-70E740481C1C}">
                  <a14:useLocalDpi xmlns:a14="http://schemas.microsoft.com/office/drawing/2010/main" val="0"/>
                </a:ext>
              </a:extLst>
            </a:blip>
            <a:srcRect l="3500" t="3838" r="3168" b="4077"/>
            <a:stretch>
              <a:fillRect/>
            </a:stretch>
          </p:blipFill>
          <p:spPr bwMode="auto">
            <a:xfrm>
              <a:off x="5573713" y="5291138"/>
              <a:ext cx="493712" cy="32226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23" name="図 17" descr="アメリカ"/>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813" y="5300663"/>
              <a:ext cx="468312" cy="290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24" name="図 18" descr="イギリス"/>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2450" y="5310188"/>
              <a:ext cx="469900" cy="290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25" name="図 19" descr="ドイツ"/>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0788" y="5300663"/>
              <a:ext cx="449262" cy="2905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26" name="図 20" descr="フランス"/>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6738" y="5295900"/>
              <a:ext cx="471487" cy="29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24" name="図 2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515" t="5116" r="15712" b="10721"/>
          <a:stretch/>
        </p:blipFill>
        <p:spPr bwMode="auto">
          <a:xfrm>
            <a:off x="4639759" y="2209800"/>
            <a:ext cx="4309233" cy="310915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11"/>
          <a:stretch>
            <a:fillRect/>
          </a:stretch>
        </p:blipFill>
        <p:spPr>
          <a:xfrm>
            <a:off x="159480" y="2260577"/>
            <a:ext cx="7566883" cy="3715690"/>
          </a:xfrm>
          <a:prstGeom prst="rect">
            <a:avLst/>
          </a:prstGeom>
        </p:spPr>
      </p:pic>
      <p:sp>
        <p:nvSpPr>
          <p:cNvPr id="16411" name="Rectangle 27"/>
          <p:cNvSpPr>
            <a:spLocks noChangeArrowheads="1"/>
          </p:cNvSpPr>
          <p:nvPr/>
        </p:nvSpPr>
        <p:spPr bwMode="auto">
          <a:xfrm>
            <a:off x="438150" y="1663700"/>
            <a:ext cx="396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消費税（付加価値税）はフランスで</a:t>
            </a:r>
            <a:r>
              <a:rPr lang="en-US" altLang="ja-JP" sz="1400" dirty="0">
                <a:latin typeface="HGPｺﾞｼｯｸE" panose="020B0900000000000000" pitchFamily="50" charset="-128"/>
                <a:ea typeface="HGPｺﾞｼｯｸE" panose="020B0900000000000000" pitchFamily="50" charset="-128"/>
              </a:rPr>
              <a:t>1954</a:t>
            </a:r>
            <a:r>
              <a:rPr lang="ja-JP" altLang="en-US" sz="1400" dirty="0">
                <a:latin typeface="HGPｺﾞｼｯｸE" panose="020B0900000000000000" pitchFamily="50" charset="-128"/>
                <a:ea typeface="HGPｺﾞｼｯｸE" panose="020B0900000000000000" pitchFamily="50" charset="-128"/>
              </a:rPr>
              <a:t>年に初</a:t>
            </a:r>
          </a:p>
          <a:p>
            <a:pPr algn="dist" eaLnBrk="1" hangingPunct="1">
              <a:spcBef>
                <a:spcPct val="0"/>
              </a:spcBef>
              <a:buFontTx/>
              <a:buNone/>
            </a:pPr>
            <a:r>
              <a:rPr lang="ja-JP" altLang="en-US" sz="1400" dirty="0" err="1">
                <a:latin typeface="HGPｺﾞｼｯｸE" panose="020B0900000000000000" pitchFamily="50" charset="-128"/>
                <a:ea typeface="HGPｺﾞｼｯｸE" panose="020B0900000000000000" pitchFamily="50" charset="-128"/>
              </a:rPr>
              <a:t>めて</a:t>
            </a:r>
            <a:r>
              <a:rPr lang="ja-JP" altLang="en-US" sz="1400" dirty="0">
                <a:latin typeface="HGPｺﾞｼｯｸE" panose="020B0900000000000000" pitchFamily="50" charset="-128"/>
                <a:ea typeface="HGPｺﾞｼｯｸE" panose="020B0900000000000000" pitchFamily="50" charset="-128"/>
              </a:rPr>
              <a:t>導入されましたが，これと同じような税は全</a:t>
            </a:r>
          </a:p>
          <a:p>
            <a:pPr algn="dist" eaLnBrk="1" hangingPunct="1">
              <a:spcBef>
                <a:spcPct val="0"/>
              </a:spcBef>
              <a:buFontTx/>
              <a:buNone/>
            </a:pPr>
            <a:r>
              <a:rPr lang="ja-JP" altLang="en-US" sz="1400" dirty="0">
                <a:latin typeface="HGPｺﾞｼｯｸE" panose="020B0900000000000000" pitchFamily="50" charset="-128"/>
                <a:ea typeface="HGPｺﾞｼｯｸE" panose="020B0900000000000000" pitchFamily="50" charset="-128"/>
              </a:rPr>
              <a:t>世界</a:t>
            </a:r>
            <a:r>
              <a:rPr lang="en-US" altLang="ja-JP" sz="1400" dirty="0">
                <a:latin typeface="HGPｺﾞｼｯｸE" panose="020B0900000000000000" pitchFamily="50" charset="-128"/>
                <a:ea typeface="HGPｺﾞｼｯｸE" panose="020B0900000000000000" pitchFamily="50" charset="-128"/>
              </a:rPr>
              <a:t>150</a:t>
            </a:r>
            <a:r>
              <a:rPr lang="ja-JP" altLang="en-US" sz="1400" dirty="0">
                <a:latin typeface="HGPｺﾞｼｯｸE" panose="020B0900000000000000" pitchFamily="50" charset="-128"/>
                <a:ea typeface="HGPｺﾞｼｯｸE" panose="020B0900000000000000" pitchFamily="50" charset="-128"/>
              </a:rPr>
              <a:t>以上の国・地域で採用されています。</a:t>
            </a:r>
          </a:p>
        </p:txBody>
      </p:sp>
    </p:spTree>
    <p:custDataLst>
      <p:tags r:id="rId1"/>
    </p:custDataLst>
  </p:cSld>
  <p:clrMapOvr>
    <a:masterClrMapping/>
  </p:clrMapOvr>
  <p:transition advTm="58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411"/>
                                        </p:tgtEl>
                                        <p:attrNameLst>
                                          <p:attrName>style.visibility</p:attrName>
                                        </p:attrNameLst>
                                      </p:cBhvr>
                                      <p:to>
                                        <p:strVal val="visible"/>
                                      </p:to>
                                    </p:set>
                                    <p:anim calcmode="lin" valueType="num">
                                      <p:cBhvr>
                                        <p:cTn id="7" dur="500" fill="hold"/>
                                        <p:tgtEl>
                                          <p:spTgt spid="16411"/>
                                        </p:tgtEl>
                                        <p:attrNameLst>
                                          <p:attrName>ppt_w</p:attrName>
                                        </p:attrNameLst>
                                      </p:cBhvr>
                                      <p:tavLst>
                                        <p:tav tm="0">
                                          <p:val>
                                            <p:fltVal val="0"/>
                                          </p:val>
                                        </p:tav>
                                        <p:tav tm="100000">
                                          <p:val>
                                            <p:strVal val="#ppt_w"/>
                                          </p:val>
                                        </p:tav>
                                      </p:tavLst>
                                    </p:anim>
                                    <p:anim calcmode="lin" valueType="num">
                                      <p:cBhvr>
                                        <p:cTn id="8" dur="500" fill="hold"/>
                                        <p:tgtEl>
                                          <p:spTgt spid="1641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412"/>
                                        </p:tgtEl>
                                        <p:attrNameLst>
                                          <p:attrName>style.visibility</p:attrName>
                                        </p:attrNameLst>
                                      </p:cBhvr>
                                      <p:to>
                                        <p:strVal val="visible"/>
                                      </p:to>
                                    </p:set>
                                    <p:anim calcmode="lin" valueType="num">
                                      <p:cBhvr>
                                        <p:cTn id="13" dur="500" fill="hold"/>
                                        <p:tgtEl>
                                          <p:spTgt spid="16412"/>
                                        </p:tgtEl>
                                        <p:attrNameLst>
                                          <p:attrName>ppt_w</p:attrName>
                                        </p:attrNameLst>
                                      </p:cBhvr>
                                      <p:tavLst>
                                        <p:tav tm="0">
                                          <p:val>
                                            <p:fltVal val="0"/>
                                          </p:val>
                                        </p:tav>
                                        <p:tav tm="100000">
                                          <p:val>
                                            <p:strVal val="#ppt_w"/>
                                          </p:val>
                                        </p:tav>
                                      </p:tavLst>
                                    </p:anim>
                                    <p:anim calcmode="lin" valueType="num">
                                      <p:cBhvr>
                                        <p:cTn id="14" dur="500" fill="hold"/>
                                        <p:tgtEl>
                                          <p:spTgt spid="16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2" grpId="0"/>
      <p:bldP spid="164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1"/>
          <p:cNvSpPr txBox="1">
            <a:spLocks noChangeArrowheads="1"/>
          </p:cNvSpPr>
          <p:nvPr/>
        </p:nvSpPr>
        <p:spPr bwMode="auto">
          <a:xfrm>
            <a:off x="76200" y="152400"/>
            <a:ext cx="7772400" cy="457200"/>
          </a:xfrm>
          <a:prstGeom prst="rect">
            <a:avLst/>
          </a:prstGeom>
          <a:noFill/>
          <a:ln w="9525">
            <a:noFill/>
            <a:miter lim="800000"/>
            <a:headEnd/>
            <a:tailEnd/>
          </a:ln>
        </p:spPr>
        <p:txBody>
          <a:bodyPr anchor="ctr"/>
          <a:lstStyle/>
          <a:p>
            <a:pPr eaLnBrk="1" hangingPunct="1">
              <a:defRPr/>
            </a:pPr>
            <a:r>
              <a:rPr lang="en-US" altLang="ja-JP" kern="0" dirty="0">
                <a:solidFill>
                  <a:schemeClr val="accent1"/>
                </a:solidFill>
                <a:latin typeface="HG創英角ｺﾞｼｯｸUB" pitchFamily="49" charset="-128"/>
                <a:ea typeface="HG創英角ｺﾞｼｯｸUB" pitchFamily="49" charset="-128"/>
                <a:cs typeface="+mj-cs"/>
              </a:rPr>
              <a:t>6.</a:t>
            </a:r>
            <a:r>
              <a:rPr lang="ja-JP" altLang="en-US" kern="0" dirty="0">
                <a:solidFill>
                  <a:schemeClr val="accent1"/>
                </a:solidFill>
                <a:latin typeface="HG創英角ｺﾞｼｯｸUB" pitchFamily="49" charset="-128"/>
                <a:ea typeface="HG創英角ｺﾞｼｯｸUB" pitchFamily="49" charset="-128"/>
                <a:cs typeface="+mj-cs"/>
              </a:rPr>
              <a:t>これからの社会と税を考えてみよう</a:t>
            </a:r>
            <a:endParaRPr lang="ja-JP" altLang="en-US" sz="4800" kern="0" dirty="0">
              <a:solidFill>
                <a:schemeClr val="accent1"/>
              </a:solidFill>
              <a:latin typeface="HG創英角ｺﾞｼｯｸUB" pitchFamily="49" charset="-128"/>
              <a:ea typeface="HG創英角ｺﾞｼｯｸUB" pitchFamily="49" charset="-128"/>
              <a:cs typeface="+mj-cs"/>
            </a:endParaRPr>
          </a:p>
        </p:txBody>
      </p:sp>
      <p:sp>
        <p:nvSpPr>
          <p:cNvPr id="22532" name="Rectangle 7"/>
          <p:cNvSpPr>
            <a:spLocks noChangeArrowheads="1"/>
          </p:cNvSpPr>
          <p:nvPr/>
        </p:nvSpPr>
        <p:spPr bwMode="auto">
          <a:xfrm>
            <a:off x="88138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sp>
        <p:nvSpPr>
          <p:cNvPr id="22533" name="Line 8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34" name="Line 8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22548"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75" y="909638"/>
            <a:ext cx="8583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975" y="860425"/>
            <a:ext cx="10747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Rectangle 31"/>
          <p:cNvSpPr>
            <a:spLocks noChangeArrowheads="1"/>
          </p:cNvSpPr>
          <p:nvPr/>
        </p:nvSpPr>
        <p:spPr bwMode="white">
          <a:xfrm>
            <a:off x="442913" y="1111250"/>
            <a:ext cx="55419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少子高齢化はこれからの社会にとって重要な課題です。</a:t>
            </a:r>
          </a:p>
        </p:txBody>
      </p:sp>
      <p:grpSp>
        <p:nvGrpSpPr>
          <p:cNvPr id="22536" name="Group 45"/>
          <p:cNvGrpSpPr>
            <a:grpSpLocks/>
          </p:cNvGrpSpPr>
          <p:nvPr/>
        </p:nvGrpSpPr>
        <p:grpSpPr bwMode="auto">
          <a:xfrm>
            <a:off x="261938" y="1949450"/>
            <a:ext cx="4106862" cy="542925"/>
            <a:chOff x="165" y="1228"/>
            <a:chExt cx="2587" cy="342"/>
          </a:xfrm>
        </p:grpSpPr>
        <p:pic>
          <p:nvPicPr>
            <p:cNvPr id="22546" name="Picture 33" descr="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 y="1228"/>
              <a:ext cx="258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Rectangle 34"/>
            <p:cNvSpPr>
              <a:spLocks noChangeArrowheads="1"/>
            </p:cNvSpPr>
            <p:nvPr/>
          </p:nvSpPr>
          <p:spPr bwMode="auto">
            <a:xfrm>
              <a:off x="278" y="1266"/>
              <a:ext cx="238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chemeClr val="bg1"/>
                  </a:solidFill>
                  <a:ea typeface="HGPｺﾞｼｯｸE" panose="020B0900000000000000" pitchFamily="50" charset="-128"/>
                </a:rPr>
                <a:t>社会保障給付費と社会保険料収入の推移</a:t>
              </a:r>
            </a:p>
          </p:txBody>
        </p:sp>
      </p:grpSp>
      <p:grpSp>
        <p:nvGrpSpPr>
          <p:cNvPr id="4" name="グループ化 23"/>
          <p:cNvGrpSpPr>
            <a:grpSpLocks/>
          </p:cNvGrpSpPr>
          <p:nvPr/>
        </p:nvGrpSpPr>
        <p:grpSpPr bwMode="auto">
          <a:xfrm>
            <a:off x="4543425" y="1951038"/>
            <a:ext cx="4600575" cy="3784600"/>
            <a:chOff x="4543425" y="1951038"/>
            <a:chExt cx="4600575" cy="3784599"/>
          </a:xfrm>
        </p:grpSpPr>
        <p:grpSp>
          <p:nvGrpSpPr>
            <p:cNvPr id="22540" name="Group 44"/>
            <p:cNvGrpSpPr>
              <a:grpSpLocks/>
            </p:cNvGrpSpPr>
            <p:nvPr/>
          </p:nvGrpSpPr>
          <p:grpSpPr bwMode="auto">
            <a:xfrm>
              <a:off x="4543425" y="1951038"/>
              <a:ext cx="4600575" cy="542925"/>
              <a:chOff x="2862" y="1229"/>
              <a:chExt cx="2898" cy="342"/>
            </a:xfrm>
          </p:grpSpPr>
          <p:pic>
            <p:nvPicPr>
              <p:cNvPr id="22544" name="Picture 35" descr="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9" y="1229"/>
                <a:ext cx="2770"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Rectangle 36"/>
              <p:cNvSpPr>
                <a:spLocks noChangeArrowheads="1"/>
              </p:cNvSpPr>
              <p:nvPr/>
            </p:nvSpPr>
            <p:spPr bwMode="auto">
              <a:xfrm>
                <a:off x="2862" y="1267"/>
                <a:ext cx="289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chemeClr val="bg1"/>
                    </a:solidFill>
                    <a:latin typeface="HGPｺﾞｼｯｸE" panose="020B0900000000000000" pitchFamily="50" charset="-128"/>
                    <a:ea typeface="HGPｺﾞｼｯｸE" panose="020B0900000000000000" pitchFamily="50" charset="-128"/>
                  </a:rPr>
                  <a:t>働き手（</a:t>
                </a:r>
                <a:r>
                  <a:rPr lang="en-US" altLang="ja-JP" sz="1600">
                    <a:solidFill>
                      <a:schemeClr val="bg1"/>
                    </a:solidFill>
                    <a:latin typeface="HGPｺﾞｼｯｸE" panose="020B0900000000000000" pitchFamily="50" charset="-128"/>
                    <a:ea typeface="HGPｺﾞｼｯｸE" panose="020B0900000000000000" pitchFamily="50" charset="-128"/>
                  </a:rPr>
                  <a:t>20 〜64</a:t>
                </a:r>
                <a:r>
                  <a:rPr lang="ja-JP" altLang="en-US" sz="1600">
                    <a:solidFill>
                      <a:schemeClr val="bg1"/>
                    </a:solidFill>
                    <a:latin typeface="HGPｺﾞｼｯｸE" panose="020B0900000000000000" pitchFamily="50" charset="-128"/>
                    <a:ea typeface="HGPｺﾞｼｯｸE" panose="020B0900000000000000" pitchFamily="50" charset="-128"/>
                  </a:rPr>
                  <a:t>歳）と高齢者（</a:t>
                </a:r>
                <a:r>
                  <a:rPr lang="en-US" altLang="ja-JP" sz="1600">
                    <a:solidFill>
                      <a:schemeClr val="bg1"/>
                    </a:solidFill>
                    <a:latin typeface="HGPｺﾞｼｯｸE" panose="020B0900000000000000" pitchFamily="50" charset="-128"/>
                    <a:ea typeface="HGPｺﾞｼｯｸE" panose="020B0900000000000000" pitchFamily="50" charset="-128"/>
                  </a:rPr>
                  <a:t>65</a:t>
                </a:r>
                <a:r>
                  <a:rPr lang="ja-JP" altLang="en-US" sz="1600">
                    <a:solidFill>
                      <a:schemeClr val="bg1"/>
                    </a:solidFill>
                    <a:latin typeface="HGPｺﾞｼｯｸE" panose="020B0900000000000000" pitchFamily="50" charset="-128"/>
                    <a:ea typeface="HGPｺﾞｼｯｸE" panose="020B0900000000000000" pitchFamily="50" charset="-128"/>
                  </a:rPr>
                  <a:t>歳以上）の比率</a:t>
                </a:r>
              </a:p>
            </p:txBody>
          </p:sp>
        </p:grpSp>
        <p:grpSp>
          <p:nvGrpSpPr>
            <p:cNvPr id="22541" name="Group 46"/>
            <p:cNvGrpSpPr>
              <a:grpSpLocks/>
            </p:cNvGrpSpPr>
            <p:nvPr/>
          </p:nvGrpSpPr>
          <p:grpSpPr bwMode="auto">
            <a:xfrm>
              <a:off x="5254625" y="4545012"/>
              <a:ext cx="3163887" cy="1190625"/>
              <a:chOff x="3310" y="2863"/>
              <a:chExt cx="1993" cy="750"/>
            </a:xfrm>
          </p:grpSpPr>
          <p:sp>
            <p:nvSpPr>
              <p:cNvPr id="22542" name="AutoShape 41"/>
              <p:cNvSpPr>
                <a:spLocks noChangeArrowheads="1"/>
              </p:cNvSpPr>
              <p:nvPr/>
            </p:nvSpPr>
            <p:spPr bwMode="auto">
              <a:xfrm>
                <a:off x="3310" y="2863"/>
                <a:ext cx="1993" cy="750"/>
              </a:xfrm>
              <a:prstGeom prst="roundRect">
                <a:avLst>
                  <a:gd name="adj" fmla="val 16667"/>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2543" name="Text Box 43"/>
              <p:cNvSpPr txBox="1">
                <a:spLocks noChangeArrowheads="1"/>
              </p:cNvSpPr>
              <p:nvPr/>
            </p:nvSpPr>
            <p:spPr bwMode="auto">
              <a:xfrm>
                <a:off x="3357" y="2922"/>
                <a:ext cx="1926"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少子高齢化の問題の一つは，社会保</a:t>
                </a:r>
              </a:p>
              <a:p>
                <a:pPr eaLnBrk="1" hangingPunct="1">
                  <a:spcBef>
                    <a:spcPct val="0"/>
                  </a:spcBef>
                  <a:buFontTx/>
                  <a:buNone/>
                </a:pPr>
                <a:r>
                  <a:rPr lang="ja-JP" altLang="en-US" sz="1400"/>
                  <a:t>障関係費が増えていくことであり，</a:t>
                </a:r>
                <a:endParaRPr lang="en-US" altLang="ja-JP" sz="1400"/>
              </a:p>
              <a:p>
                <a:pPr eaLnBrk="1" hangingPunct="1">
                  <a:spcBef>
                    <a:spcPct val="0"/>
                  </a:spcBef>
                  <a:buFontTx/>
                  <a:buNone/>
                </a:pPr>
                <a:r>
                  <a:rPr lang="ja-JP" altLang="en-US" sz="1400"/>
                  <a:t>もう一つは，その費用を負担する担</a:t>
                </a:r>
                <a:endParaRPr lang="en-US" altLang="ja-JP" sz="1400"/>
              </a:p>
              <a:p>
                <a:pPr eaLnBrk="1" hangingPunct="1">
                  <a:spcBef>
                    <a:spcPct val="0"/>
                  </a:spcBef>
                  <a:buFontTx/>
                  <a:buNone/>
                </a:pPr>
                <a:r>
                  <a:rPr lang="ja-JP" altLang="en-US" sz="1400"/>
                  <a:t>い手が減っていくことです。</a:t>
                </a:r>
              </a:p>
            </p:txBody>
          </p:sp>
        </p:grpSp>
      </p:grpSp>
      <p:pic>
        <p:nvPicPr>
          <p:cNvPr id="2253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5650" y="3116263"/>
            <a:ext cx="45291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49" t="521" r="18945" b="3645"/>
          <a:stretch/>
        </p:blipFill>
        <p:spPr bwMode="auto">
          <a:xfrm>
            <a:off x="261938" y="2511314"/>
            <a:ext cx="4040187" cy="30846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7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8788400" y="6477000"/>
            <a:ext cx="376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pic>
        <p:nvPicPr>
          <p:cNvPr id="23555"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6"/>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7.</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おわりに</a:t>
            </a:r>
            <a:endParaRPr lang="ja-JP" altLang="en-US" sz="4800">
              <a:latin typeface="HG創英角ｺﾞｼｯｸUB" panose="020B0909000000000000" pitchFamily="49" charset="-128"/>
              <a:ea typeface="HG創英角ｺﾞｼｯｸUB" panose="020B0909000000000000" pitchFamily="49" charset="-128"/>
            </a:endParaRPr>
          </a:p>
        </p:txBody>
      </p:sp>
      <p:sp>
        <p:nvSpPr>
          <p:cNvPr id="23557" name="Line 37">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3558" name="Line 38">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3561" name="AutoShape 21"/>
          <p:cNvSpPr>
            <a:spLocks noChangeArrowheads="1"/>
          </p:cNvSpPr>
          <p:nvPr/>
        </p:nvSpPr>
        <p:spPr bwMode="auto">
          <a:xfrm>
            <a:off x="595313" y="900113"/>
            <a:ext cx="7778750" cy="1204913"/>
          </a:xfrm>
          <a:prstGeom prst="roundRect">
            <a:avLst>
              <a:gd name="adj" fmla="val 16667"/>
            </a:avLst>
          </a:prstGeom>
          <a:solidFill>
            <a:srgbClr val="000080"/>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pic>
        <p:nvPicPr>
          <p:cNvPr id="2356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1" y="923926"/>
            <a:ext cx="846138"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076" y="946151"/>
            <a:ext cx="820738"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0"/>
          <p:cNvSpPr>
            <a:spLocks noChangeArrowheads="1"/>
          </p:cNvSpPr>
          <p:nvPr/>
        </p:nvSpPr>
        <p:spPr bwMode="white">
          <a:xfrm>
            <a:off x="2243138" y="1036638"/>
            <a:ext cx="472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豊かで安心して暮らせる未来のためには，</a:t>
            </a:r>
          </a:p>
          <a:p>
            <a:pPr eaLnBrk="1" hangingPunct="1">
              <a:spcBef>
                <a:spcPct val="0"/>
              </a:spcBef>
              <a:buFontTx/>
              <a:buNone/>
            </a:pPr>
            <a:r>
              <a:rPr lang="ja-JP" altLang="en-US" sz="1800" dirty="0">
                <a:solidFill>
                  <a:schemeClr val="bg1"/>
                </a:solidFill>
                <a:ea typeface="HGPｺﾞｼｯｸE" panose="020B0900000000000000" pitchFamily="50" charset="-128"/>
              </a:rPr>
              <a:t>公平な税負担と給付の関係について，</a:t>
            </a:r>
          </a:p>
          <a:p>
            <a:pPr eaLnBrk="1" hangingPunct="1">
              <a:spcBef>
                <a:spcPct val="0"/>
              </a:spcBef>
              <a:buFontTx/>
              <a:buNone/>
            </a:pPr>
            <a:r>
              <a:rPr lang="ja-JP" altLang="en-US" sz="1800" dirty="0">
                <a:solidFill>
                  <a:schemeClr val="bg1"/>
                </a:solidFill>
                <a:ea typeface="HGPｺﾞｼｯｸE" panose="020B0900000000000000" pitchFamily="50" charset="-128"/>
              </a:rPr>
              <a:t>わたしたち一人ひとりが考えることが大切です。</a:t>
            </a:r>
          </a:p>
        </p:txBody>
      </p:sp>
      <p:pic>
        <p:nvPicPr>
          <p:cNvPr id="2356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8388" y="2227263"/>
            <a:ext cx="4378325"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24"/>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579" name="AutoShape 3"/>
          <p:cNvSpPr>
            <a:spLocks noChangeArrowheads="1"/>
          </p:cNvSpPr>
          <p:nvPr/>
        </p:nvSpPr>
        <p:spPr bwMode="auto">
          <a:xfrm>
            <a:off x="266700" y="762000"/>
            <a:ext cx="8686800" cy="5943600"/>
          </a:xfrm>
          <a:prstGeom prst="roundRect">
            <a:avLst>
              <a:gd name="adj" fmla="val 4458"/>
            </a:avLst>
          </a:prstGeom>
          <a:solidFill>
            <a:schemeClr val="bg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580" name="Rectangle 4"/>
          <p:cNvSpPr>
            <a:spLocks noChangeArrowheads="1"/>
          </p:cNvSpPr>
          <p:nvPr/>
        </p:nvSpPr>
        <p:spPr bwMode="auto">
          <a:xfrm>
            <a:off x="1835150" y="852488"/>
            <a:ext cx="5059363"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国の歳入と同じく租税が地方の財政を支えています。</a:t>
            </a:r>
          </a:p>
        </p:txBody>
      </p:sp>
      <p:sp>
        <p:nvSpPr>
          <p:cNvPr id="24581" name="Rectangle 5"/>
          <p:cNvSpPr>
            <a:spLocks noGrp="1" noChangeArrowheads="1"/>
          </p:cNvSpPr>
          <p:nvPr>
            <p:ph type="title" idx="4294967295"/>
          </p:nvPr>
        </p:nvSpPr>
        <p:spPr bwMode="white">
          <a:xfrm>
            <a:off x="0" y="228600"/>
            <a:ext cx="4724400" cy="533400"/>
          </a:xfrm>
        </p:spPr>
        <p:txBody>
          <a:bodyPr/>
          <a:lstStyle/>
          <a:p>
            <a:pPr algn="l" eaLnBrk="1" hangingPunct="1"/>
            <a:r>
              <a:rPr lang="ja-JP" altLang="en-US" sz="2000" dirty="0">
                <a:solidFill>
                  <a:schemeClr val="accent1"/>
                </a:solidFill>
                <a:latin typeface="HG創英角ｺﾞｼｯｸUB" panose="020B0909000000000000" pitchFamily="49" charset="-128"/>
                <a:ea typeface="HG創英角ｺﾞｼｯｸUB" panose="020B0909000000000000" pitchFamily="49" charset="-128"/>
              </a:rPr>
              <a:t>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地方の財政−①歳入</a:t>
            </a:r>
          </a:p>
        </p:txBody>
      </p:sp>
      <p:sp>
        <p:nvSpPr>
          <p:cNvPr id="24582" name="Rectangle 6"/>
          <p:cNvSpPr>
            <a:spLocks noChangeArrowheads="1"/>
          </p:cNvSpPr>
          <p:nvPr/>
        </p:nvSpPr>
        <p:spPr bwMode="auto">
          <a:xfrm>
            <a:off x="7696200" y="374650"/>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a:solidFill>
                  <a:srgbClr val="FFFFFF"/>
                </a:solidFill>
                <a:latin typeface="ＭＳ ゴシック" panose="020B0609070205080204" pitchFamily="49" charset="-128"/>
              </a:rPr>
              <a:t>サイドストーリー</a:t>
            </a:r>
          </a:p>
        </p:txBody>
      </p:sp>
      <p:sp>
        <p:nvSpPr>
          <p:cNvPr id="114695" name="Rectangle 7"/>
          <p:cNvSpPr>
            <a:spLocks noChangeArrowheads="1"/>
          </p:cNvSpPr>
          <p:nvPr/>
        </p:nvSpPr>
        <p:spPr bwMode="auto">
          <a:xfrm>
            <a:off x="2859088" y="1916113"/>
            <a:ext cx="5745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rgbClr val="CC0000"/>
                </a:solidFill>
                <a:latin typeface="HG創英角ﾎﾟｯﾌﾟ体" panose="040B0A09000000000000" pitchFamily="49" charset="-128"/>
                <a:ea typeface="HG創英角ﾎﾟｯﾌﾟ体" panose="040B0A09000000000000" pitchFamily="49" charset="-128"/>
              </a:rPr>
              <a:t>地方公共団体の歳入の多くは地方税と国からの給付金です。</a:t>
            </a:r>
          </a:p>
        </p:txBody>
      </p:sp>
      <p:sp>
        <p:nvSpPr>
          <p:cNvPr id="24584" name="Rectangle 9"/>
          <p:cNvSpPr>
            <a:spLocks noChangeArrowheads="1"/>
          </p:cNvSpPr>
          <p:nvPr/>
        </p:nvSpPr>
        <p:spPr bwMode="auto">
          <a:xfrm>
            <a:off x="8820150"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rPr>
              <a:t>17</a:t>
            </a:r>
          </a:p>
        </p:txBody>
      </p:sp>
      <p:sp>
        <p:nvSpPr>
          <p:cNvPr id="24585"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4586"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4587" name="AutoShape 12"/>
          <p:cNvSpPr>
            <a:spLocks noChangeArrowheads="1"/>
          </p:cNvSpPr>
          <p:nvPr/>
        </p:nvSpPr>
        <p:spPr bwMode="auto">
          <a:xfrm>
            <a:off x="395288" y="1881188"/>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sp>
        <p:nvSpPr>
          <p:cNvPr id="24588" name="Rectangle 14"/>
          <p:cNvSpPr>
            <a:spLocks noChangeArrowheads="1"/>
          </p:cNvSpPr>
          <p:nvPr/>
        </p:nvSpPr>
        <p:spPr bwMode="white">
          <a:xfrm>
            <a:off x="266700" y="-762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bg1"/>
                </a:solidFill>
                <a:latin typeface="平成角ゴシック" pitchFamily="49" charset="-128"/>
                <a:ea typeface="ＭＳ Ｐゴシック" panose="020B0600070205080204" pitchFamily="50" charset="-128"/>
              </a:rPr>
              <a:t>もっと税について調べてみよう</a:t>
            </a:r>
          </a:p>
        </p:txBody>
      </p:sp>
      <p:pic>
        <p:nvPicPr>
          <p:cNvPr id="2458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6550"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Rectangle 48"/>
          <p:cNvSpPr>
            <a:spLocks noChangeArrowheads="1"/>
          </p:cNvSpPr>
          <p:nvPr/>
        </p:nvSpPr>
        <p:spPr bwMode="auto">
          <a:xfrm>
            <a:off x="6478588" y="3179763"/>
            <a:ext cx="2125662" cy="161925"/>
          </a:xfrm>
          <a:prstGeom prst="rect">
            <a:avLst/>
          </a:prstGeom>
          <a:noFill/>
          <a:ln w="9525">
            <a:noFill/>
            <a:miter lim="800000"/>
            <a:headEnd/>
            <a:tailEnd/>
          </a:ln>
        </p:spPr>
        <p:txBody>
          <a:bodyPr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地方税</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39" name="Rectangle 88"/>
          <p:cNvSpPr>
            <a:spLocks noChangeArrowheads="1"/>
          </p:cNvSpPr>
          <p:nvPr/>
        </p:nvSpPr>
        <p:spPr bwMode="auto">
          <a:xfrm>
            <a:off x="6483350" y="3503613"/>
            <a:ext cx="673100"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地方譲与税</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42" name="Rectangle 91"/>
          <p:cNvSpPr>
            <a:spLocks noChangeArrowheads="1"/>
          </p:cNvSpPr>
          <p:nvPr/>
        </p:nvSpPr>
        <p:spPr bwMode="auto">
          <a:xfrm>
            <a:off x="6483350" y="3852863"/>
            <a:ext cx="94297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地方特例交付金</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45" name="Rectangle 94"/>
          <p:cNvSpPr>
            <a:spLocks noChangeArrowheads="1"/>
          </p:cNvSpPr>
          <p:nvPr/>
        </p:nvSpPr>
        <p:spPr bwMode="auto">
          <a:xfrm>
            <a:off x="6483350" y="4197350"/>
            <a:ext cx="673100"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地方交付税</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50" name="Rectangle 99"/>
          <p:cNvSpPr>
            <a:spLocks noChangeArrowheads="1"/>
          </p:cNvSpPr>
          <p:nvPr/>
        </p:nvSpPr>
        <p:spPr bwMode="auto">
          <a:xfrm>
            <a:off x="6489700" y="4529138"/>
            <a:ext cx="673100" cy="160337"/>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国庫支出金</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55" name="Rectangle 104"/>
          <p:cNvSpPr>
            <a:spLocks noChangeArrowheads="1"/>
          </p:cNvSpPr>
          <p:nvPr/>
        </p:nvSpPr>
        <p:spPr bwMode="auto">
          <a:xfrm>
            <a:off x="6494463" y="4860925"/>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地方債</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560" name="Rectangle 109"/>
          <p:cNvSpPr>
            <a:spLocks noChangeArrowheads="1"/>
          </p:cNvSpPr>
          <p:nvPr/>
        </p:nvSpPr>
        <p:spPr bwMode="auto">
          <a:xfrm>
            <a:off x="6494463" y="5192713"/>
            <a:ext cx="403225" cy="160337"/>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0" name="Rectangle 124"/>
          <p:cNvSpPr>
            <a:spLocks noChangeArrowheads="1"/>
          </p:cNvSpPr>
          <p:nvPr/>
        </p:nvSpPr>
        <p:spPr bwMode="auto">
          <a:xfrm>
            <a:off x="5932488" y="3155950"/>
            <a:ext cx="358775" cy="177800"/>
          </a:xfrm>
          <a:prstGeom prst="rect">
            <a:avLst/>
          </a:prstGeom>
          <a:solidFill>
            <a:srgbClr val="CCECFF"/>
          </a:solidFill>
          <a:ln w="9525">
            <a:noFill/>
            <a:miter lim="800000"/>
            <a:headEnd/>
            <a:tailEnd/>
          </a:ln>
        </p:spPr>
        <p:txBody>
          <a:bodyPr/>
          <a:lstStyle/>
          <a:p>
            <a:pPr eaLnBrk="1" hangingPunct="1">
              <a:defRPr/>
            </a:pPr>
            <a:endParaRPr lang="ja-JP" altLang="en-US" dirty="0">
              <a:solidFill>
                <a:schemeClr val="accent2">
                  <a:lumMod val="40000"/>
                  <a:lumOff val="60000"/>
                </a:schemeClr>
              </a:solidFill>
              <a:latin typeface="Times" charset="0"/>
            </a:endParaRPr>
          </a:p>
        </p:txBody>
      </p:sp>
      <p:sp>
        <p:nvSpPr>
          <p:cNvPr id="24600" name="Rectangle 125"/>
          <p:cNvSpPr>
            <a:spLocks noChangeArrowheads="1"/>
          </p:cNvSpPr>
          <p:nvPr/>
        </p:nvSpPr>
        <p:spPr bwMode="auto">
          <a:xfrm>
            <a:off x="5932488" y="3495675"/>
            <a:ext cx="358775" cy="177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1" name="Rectangle 126"/>
          <p:cNvSpPr>
            <a:spLocks noChangeArrowheads="1"/>
          </p:cNvSpPr>
          <p:nvPr/>
        </p:nvSpPr>
        <p:spPr bwMode="auto">
          <a:xfrm>
            <a:off x="5932488" y="3871913"/>
            <a:ext cx="358775" cy="177800"/>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2" name="Rectangle 127"/>
          <p:cNvSpPr>
            <a:spLocks noChangeArrowheads="1"/>
          </p:cNvSpPr>
          <p:nvPr/>
        </p:nvSpPr>
        <p:spPr bwMode="auto">
          <a:xfrm>
            <a:off x="5932488" y="4184650"/>
            <a:ext cx="358775" cy="1778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3" name="Rectangle 128"/>
          <p:cNvSpPr>
            <a:spLocks noChangeArrowheads="1"/>
          </p:cNvSpPr>
          <p:nvPr/>
        </p:nvSpPr>
        <p:spPr bwMode="auto">
          <a:xfrm>
            <a:off x="5932488" y="4505325"/>
            <a:ext cx="358775" cy="1778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4" name="Rectangle 129"/>
          <p:cNvSpPr>
            <a:spLocks noChangeArrowheads="1"/>
          </p:cNvSpPr>
          <p:nvPr/>
        </p:nvSpPr>
        <p:spPr bwMode="auto">
          <a:xfrm>
            <a:off x="5932488" y="4827588"/>
            <a:ext cx="358775" cy="17780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5" name="Rectangle 130"/>
          <p:cNvSpPr>
            <a:spLocks noChangeArrowheads="1"/>
          </p:cNvSpPr>
          <p:nvPr/>
        </p:nvSpPr>
        <p:spPr bwMode="auto">
          <a:xfrm>
            <a:off x="5927725" y="5164138"/>
            <a:ext cx="360363" cy="1778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4606" name="Freeform 131"/>
          <p:cNvSpPr>
            <a:spLocks noEditPoints="1"/>
          </p:cNvSpPr>
          <p:nvPr/>
        </p:nvSpPr>
        <p:spPr bwMode="auto">
          <a:xfrm>
            <a:off x="5651500" y="2932113"/>
            <a:ext cx="3089275" cy="2667000"/>
          </a:xfrm>
          <a:custGeom>
            <a:avLst/>
            <a:gdLst>
              <a:gd name="T0" fmla="*/ 0 w 1572"/>
              <a:gd name="T1" fmla="*/ 0 h 1933"/>
              <a:gd name="T2" fmla="*/ 2147483646 w 1572"/>
              <a:gd name="T3" fmla="*/ 0 h 1933"/>
              <a:gd name="T4" fmla="*/ 2147483646 w 1572"/>
              <a:gd name="T5" fmla="*/ 2147483646 h 1933"/>
              <a:gd name="T6" fmla="*/ 0 w 1572"/>
              <a:gd name="T7" fmla="*/ 2147483646 h 1933"/>
              <a:gd name="T8" fmla="*/ 0 w 1572"/>
              <a:gd name="T9" fmla="*/ 0 h 1933"/>
              <a:gd name="T10" fmla="*/ 23171528 w 1572"/>
              <a:gd name="T11" fmla="*/ 2147483646 h 1933"/>
              <a:gd name="T12" fmla="*/ 11586746 w 1572"/>
              <a:gd name="T13" fmla="*/ 2147483646 h 1933"/>
              <a:gd name="T14" fmla="*/ 2147483646 w 1572"/>
              <a:gd name="T15" fmla="*/ 2147483646 h 1933"/>
              <a:gd name="T16" fmla="*/ 2147483646 w 1572"/>
              <a:gd name="T17" fmla="*/ 2147483646 h 1933"/>
              <a:gd name="T18" fmla="*/ 2147483646 w 1572"/>
              <a:gd name="T19" fmla="*/ 5710664 h 1933"/>
              <a:gd name="T20" fmla="*/ 2147483646 w 1572"/>
              <a:gd name="T21" fmla="*/ 11421327 h 1933"/>
              <a:gd name="T22" fmla="*/ 11586746 w 1572"/>
              <a:gd name="T23" fmla="*/ 11421327 h 1933"/>
              <a:gd name="T24" fmla="*/ 23171528 w 1572"/>
              <a:gd name="T25" fmla="*/ 5710664 h 1933"/>
              <a:gd name="T26" fmla="*/ 23171528 w 1572"/>
              <a:gd name="T27" fmla="*/ 2147483646 h 19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2"/>
              <a:gd name="T43" fmla="*/ 0 h 1933"/>
              <a:gd name="T44" fmla="*/ 1572 w 1572"/>
              <a:gd name="T45" fmla="*/ 1933 h 19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2" h="1933">
                <a:moveTo>
                  <a:pt x="0" y="0"/>
                </a:moveTo>
                <a:lnTo>
                  <a:pt x="1572" y="0"/>
                </a:lnTo>
                <a:lnTo>
                  <a:pt x="1572" y="1933"/>
                </a:lnTo>
                <a:lnTo>
                  <a:pt x="0" y="1933"/>
                </a:lnTo>
                <a:lnTo>
                  <a:pt x="0" y="0"/>
                </a:lnTo>
                <a:close/>
                <a:moveTo>
                  <a:pt x="6" y="1930"/>
                </a:moveTo>
                <a:lnTo>
                  <a:pt x="3" y="1927"/>
                </a:lnTo>
                <a:lnTo>
                  <a:pt x="1569" y="1927"/>
                </a:lnTo>
                <a:lnTo>
                  <a:pt x="1566" y="1930"/>
                </a:lnTo>
                <a:lnTo>
                  <a:pt x="1566" y="3"/>
                </a:lnTo>
                <a:lnTo>
                  <a:pt x="1569" y="6"/>
                </a:lnTo>
                <a:lnTo>
                  <a:pt x="3" y="6"/>
                </a:lnTo>
                <a:lnTo>
                  <a:pt x="6" y="3"/>
                </a:lnTo>
                <a:lnTo>
                  <a:pt x="6" y="193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33" name="Rectangle 48"/>
          <p:cNvSpPr>
            <a:spLocks noChangeArrowheads="1"/>
          </p:cNvSpPr>
          <p:nvPr/>
        </p:nvSpPr>
        <p:spPr bwMode="auto">
          <a:xfrm>
            <a:off x="7553325" y="3179763"/>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7,514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Rectangle 88"/>
          <p:cNvSpPr>
            <a:spLocks noChangeArrowheads="1"/>
          </p:cNvSpPr>
          <p:nvPr/>
        </p:nvSpPr>
        <p:spPr bwMode="auto">
          <a:xfrm>
            <a:off x="7635875" y="3486150"/>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6,509</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Rectangle 91"/>
          <p:cNvSpPr>
            <a:spLocks noChangeArrowheads="1"/>
          </p:cNvSpPr>
          <p:nvPr/>
        </p:nvSpPr>
        <p:spPr bwMode="auto">
          <a:xfrm>
            <a:off x="7847013" y="3843338"/>
            <a:ext cx="649217"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1,544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Rectangle 94"/>
          <p:cNvSpPr>
            <a:spLocks noChangeArrowheads="1"/>
          </p:cNvSpPr>
          <p:nvPr/>
        </p:nvSpPr>
        <p:spPr bwMode="auto">
          <a:xfrm>
            <a:off x="7543800" y="4197350"/>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5,482</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Rectangle 99"/>
          <p:cNvSpPr>
            <a:spLocks noChangeArrowheads="1"/>
          </p:cNvSpPr>
          <p:nvPr/>
        </p:nvSpPr>
        <p:spPr bwMode="auto">
          <a:xfrm>
            <a:off x="7553325" y="4538663"/>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8,341</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104"/>
          <p:cNvSpPr>
            <a:spLocks noChangeArrowheads="1"/>
          </p:cNvSpPr>
          <p:nvPr/>
        </p:nvSpPr>
        <p:spPr bwMode="auto">
          <a:xfrm>
            <a:off x="7553325" y="4852988"/>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5,084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Rectangle 109"/>
          <p:cNvSpPr>
            <a:spLocks noChangeArrowheads="1"/>
          </p:cNvSpPr>
          <p:nvPr/>
        </p:nvSpPr>
        <p:spPr bwMode="auto">
          <a:xfrm>
            <a:off x="7553325" y="5176838"/>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8,978</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図 4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247" t="6998" r="20006" b="788"/>
          <a:stretch/>
        </p:blipFill>
        <p:spPr bwMode="auto">
          <a:xfrm>
            <a:off x="602008" y="2451868"/>
            <a:ext cx="4925668" cy="4178326"/>
          </a:xfrm>
          <a:prstGeom prst="rect">
            <a:avLst/>
          </a:prstGeom>
          <a:noFill/>
          <a:extLst>
            <a:ext uri="{909E8E84-426E-40DD-AFC4-6F175D3DCCD1}">
              <a14:hiddenFill xmlns:a14="http://schemas.microsoft.com/office/drawing/2010/main">
                <a:solidFill>
                  <a:srgbClr val="FFFFFF"/>
                </a:solidFill>
              </a14:hiddenFill>
            </a:ext>
          </a:extLst>
        </p:spPr>
      </p:pic>
      <p:sp>
        <p:nvSpPr>
          <p:cNvPr id="24591" name="Rectangle 8"/>
          <p:cNvSpPr>
            <a:spLocks noChangeArrowheads="1"/>
          </p:cNvSpPr>
          <p:nvPr/>
        </p:nvSpPr>
        <p:spPr bwMode="auto">
          <a:xfrm>
            <a:off x="2884488" y="2292350"/>
            <a:ext cx="372409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地方公共団体の歳入の内訳（</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決算額）</a:t>
            </a:r>
          </a:p>
        </p:txBody>
      </p:sp>
    </p:spTree>
    <p:custDataLst>
      <p:tags r:id="rId1"/>
    </p:custDataLst>
  </p:cSld>
  <p:clrMapOvr>
    <a:masterClrMapping/>
  </p:clrMapOvr>
  <p:transition advTm="52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4695"/>
                                        </p:tgtEl>
                                        <p:attrNameLst>
                                          <p:attrName>style.visibility</p:attrName>
                                        </p:attrNameLst>
                                      </p:cBhvr>
                                      <p:to>
                                        <p:strVal val="visible"/>
                                      </p:to>
                                    </p:set>
                                    <p:anim calcmode="lin" valueType="num">
                                      <p:cBhvr>
                                        <p:cTn id="7" dur="500" fill="hold"/>
                                        <p:tgtEl>
                                          <p:spTgt spid="114695"/>
                                        </p:tgtEl>
                                        <p:attrNameLst>
                                          <p:attrName>ppt_w</p:attrName>
                                        </p:attrNameLst>
                                      </p:cBhvr>
                                      <p:tavLst>
                                        <p:tav tm="0">
                                          <p:val>
                                            <p:fltVal val="0"/>
                                          </p:val>
                                        </p:tav>
                                        <p:tav tm="100000">
                                          <p:val>
                                            <p:strVal val="#ppt_w"/>
                                          </p:val>
                                        </p:tav>
                                      </p:tavLst>
                                    </p:anim>
                                    <p:anim calcmode="lin" valueType="num">
                                      <p:cBhvr>
                                        <p:cTn id="8" dur="500" fill="hold"/>
                                        <p:tgtEl>
                                          <p:spTgt spid="1146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6858000"/>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03" name="AutoShape 3"/>
          <p:cNvSpPr>
            <a:spLocks noChangeArrowheads="1"/>
          </p:cNvSpPr>
          <p:nvPr/>
        </p:nvSpPr>
        <p:spPr bwMode="auto">
          <a:xfrm>
            <a:off x="228600" y="762000"/>
            <a:ext cx="8686800" cy="5943600"/>
          </a:xfrm>
          <a:prstGeom prst="roundRect">
            <a:avLst>
              <a:gd name="adj" fmla="val 4458"/>
            </a:avLst>
          </a:prstGeom>
          <a:solidFill>
            <a:schemeClr val="accent1"/>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04" name="Rectangle 4"/>
          <p:cNvSpPr>
            <a:spLocks noChangeArrowheads="1"/>
          </p:cNvSpPr>
          <p:nvPr/>
        </p:nvSpPr>
        <p:spPr bwMode="auto">
          <a:xfrm>
            <a:off x="1633538" y="852488"/>
            <a:ext cx="587692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地方公共団体は、私たちのふだんの暮らしに結びついた</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公共サービスを行っています。</a:t>
            </a:r>
          </a:p>
        </p:txBody>
      </p:sp>
      <p:sp>
        <p:nvSpPr>
          <p:cNvPr id="25605" name="Rectangle 6"/>
          <p:cNvSpPr>
            <a:spLocks noGrp="1" noChangeArrowheads="1"/>
          </p:cNvSpPr>
          <p:nvPr>
            <p:ph type="title" idx="4294967295"/>
          </p:nvPr>
        </p:nvSpPr>
        <p:spPr bwMode="white">
          <a:xfrm>
            <a:off x="0" y="228600"/>
            <a:ext cx="4724400" cy="533400"/>
          </a:xfrm>
        </p:spPr>
        <p:txBody>
          <a:bodyPr/>
          <a:lstStyle/>
          <a:p>
            <a:pPr algn="l" eaLnBrk="1" hangingPunct="1"/>
            <a:r>
              <a:rPr lang="ja-JP" altLang="en-US" sz="2000" dirty="0">
                <a:solidFill>
                  <a:schemeClr val="accent1"/>
                </a:solidFill>
                <a:latin typeface="HG創英角ｺﾞｼｯｸUB" panose="020B0909000000000000" pitchFamily="49" charset="-128"/>
                <a:ea typeface="HG創英角ｺﾞｼｯｸUB" panose="020B0909000000000000" pitchFamily="49" charset="-128"/>
              </a:rPr>
              <a:t>　地方の財政−②歳出</a:t>
            </a:r>
          </a:p>
        </p:txBody>
      </p:sp>
      <p:sp>
        <p:nvSpPr>
          <p:cNvPr id="100359" name="Rectangle 7"/>
          <p:cNvSpPr>
            <a:spLocks noChangeArrowheads="1"/>
          </p:cNvSpPr>
          <p:nvPr/>
        </p:nvSpPr>
        <p:spPr bwMode="auto">
          <a:xfrm>
            <a:off x="2895600" y="1911350"/>
            <a:ext cx="5708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solidFill>
                  <a:srgbClr val="CC0000"/>
                </a:solidFill>
                <a:latin typeface="HG創英角ﾎﾟｯﾌﾟ体" panose="040B0A09000000000000" pitchFamily="49" charset="-128"/>
                <a:ea typeface="HG創英角ﾎﾟｯﾌﾟ体" panose="040B0A09000000000000" pitchFamily="49" charset="-128"/>
              </a:rPr>
              <a:t>地方では住人の生活を支えるためにお金を使っています。</a:t>
            </a:r>
          </a:p>
        </p:txBody>
      </p:sp>
      <p:sp>
        <p:nvSpPr>
          <p:cNvPr id="25607" name="Rectangle 10"/>
          <p:cNvSpPr>
            <a:spLocks noChangeArrowheads="1"/>
          </p:cNvSpPr>
          <p:nvPr/>
        </p:nvSpPr>
        <p:spPr bwMode="auto">
          <a:xfrm>
            <a:off x="7696200" y="374650"/>
            <a:ext cx="19812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a:solidFill>
                  <a:schemeClr val="accent1"/>
                </a:solidFill>
                <a:latin typeface="ＭＳ ゴシック" panose="020B0609070205080204" pitchFamily="49" charset="-128"/>
              </a:rPr>
              <a:t>サイドストーリー</a:t>
            </a:r>
          </a:p>
        </p:txBody>
      </p:sp>
      <p:sp>
        <p:nvSpPr>
          <p:cNvPr id="25608" name="Line 11">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5609" name="Line 12">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5610" name="AutoShape 13"/>
          <p:cNvSpPr>
            <a:spLocks noChangeArrowheads="1"/>
          </p:cNvSpPr>
          <p:nvPr/>
        </p:nvSpPr>
        <p:spPr bwMode="auto">
          <a:xfrm>
            <a:off x="395288" y="1881188"/>
            <a:ext cx="2314575" cy="341312"/>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200">
                <a:ea typeface="HG創英角ﾎﾟｯﾌﾟ体" panose="040B0A09000000000000" pitchFamily="49" charset="-128"/>
              </a:rPr>
              <a:t>グラフから見えてくる</a:t>
            </a:r>
          </a:p>
        </p:txBody>
      </p:sp>
      <p:sp>
        <p:nvSpPr>
          <p:cNvPr id="25611" name="Rectangle 17"/>
          <p:cNvSpPr>
            <a:spLocks noChangeArrowheads="1"/>
          </p:cNvSpPr>
          <p:nvPr/>
        </p:nvSpPr>
        <p:spPr bwMode="auto">
          <a:xfrm>
            <a:off x="8820150" y="6537325"/>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rPr>
              <a:t>18</a:t>
            </a:r>
          </a:p>
        </p:txBody>
      </p:sp>
      <p:sp>
        <p:nvSpPr>
          <p:cNvPr id="25612" name="Rectangle 26"/>
          <p:cNvSpPr>
            <a:spLocks noChangeArrowheads="1"/>
          </p:cNvSpPr>
          <p:nvPr/>
        </p:nvSpPr>
        <p:spPr bwMode="white">
          <a:xfrm>
            <a:off x="266700" y="-7620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bg1"/>
                </a:solidFill>
                <a:latin typeface="平成角ゴシック" pitchFamily="49" charset="-128"/>
              </a:rPr>
              <a:t>もっと税について調べてみよう</a:t>
            </a:r>
          </a:p>
        </p:txBody>
      </p:sp>
      <p:pic>
        <p:nvPicPr>
          <p:cNvPr id="25613"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8" y="1738313"/>
            <a:ext cx="3016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1225"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Rectangle 8"/>
          <p:cNvSpPr>
            <a:spLocks noChangeArrowheads="1"/>
          </p:cNvSpPr>
          <p:nvPr/>
        </p:nvSpPr>
        <p:spPr bwMode="auto">
          <a:xfrm>
            <a:off x="2884488" y="2292350"/>
            <a:ext cx="372409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地方公共団体の歳出の内訳（</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決算額）</a:t>
            </a:r>
          </a:p>
        </p:txBody>
      </p:sp>
      <p:sp>
        <p:nvSpPr>
          <p:cNvPr id="21545" name="Rectangle 43"/>
          <p:cNvSpPr>
            <a:spLocks noChangeArrowheads="1"/>
          </p:cNvSpPr>
          <p:nvPr/>
        </p:nvSpPr>
        <p:spPr bwMode="auto">
          <a:xfrm>
            <a:off x="6365875" y="3143250"/>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民生費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50" name="Rectangle 48"/>
          <p:cNvSpPr>
            <a:spLocks noChangeArrowheads="1"/>
          </p:cNvSpPr>
          <p:nvPr/>
        </p:nvSpPr>
        <p:spPr bwMode="auto">
          <a:xfrm>
            <a:off x="6365875" y="348138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教育費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55" name="Rectangle 53"/>
          <p:cNvSpPr>
            <a:spLocks noChangeArrowheads="1"/>
          </p:cNvSpPr>
          <p:nvPr/>
        </p:nvSpPr>
        <p:spPr bwMode="auto">
          <a:xfrm>
            <a:off x="6365875" y="410368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土木費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65" name="Rectangle 63"/>
          <p:cNvSpPr>
            <a:spLocks noChangeArrowheads="1"/>
          </p:cNvSpPr>
          <p:nvPr/>
        </p:nvSpPr>
        <p:spPr bwMode="auto">
          <a:xfrm>
            <a:off x="6370638" y="4718050"/>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衛生費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66" name="Rectangle 68"/>
          <p:cNvSpPr>
            <a:spLocks noChangeArrowheads="1"/>
          </p:cNvSpPr>
          <p:nvPr/>
        </p:nvSpPr>
        <p:spPr bwMode="auto">
          <a:xfrm>
            <a:off x="6364288" y="504348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商工費</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68" name="Rectangle 78"/>
          <p:cNvSpPr>
            <a:spLocks noChangeArrowheads="1"/>
          </p:cNvSpPr>
          <p:nvPr/>
        </p:nvSpPr>
        <p:spPr bwMode="auto">
          <a:xfrm>
            <a:off x="6367463" y="381793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公債費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622" name="Rectangle 83"/>
          <p:cNvSpPr>
            <a:spLocks noChangeArrowheads="1"/>
          </p:cNvSpPr>
          <p:nvPr/>
        </p:nvSpPr>
        <p:spPr bwMode="auto">
          <a:xfrm>
            <a:off x="5892800" y="3135313"/>
            <a:ext cx="360363" cy="1809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3" name="Rectangle 84"/>
          <p:cNvSpPr>
            <a:spLocks noChangeArrowheads="1"/>
          </p:cNvSpPr>
          <p:nvPr/>
        </p:nvSpPr>
        <p:spPr bwMode="auto">
          <a:xfrm>
            <a:off x="5892800" y="3470275"/>
            <a:ext cx="360363" cy="1793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4" name="Rectangle 85"/>
          <p:cNvSpPr>
            <a:spLocks noChangeArrowheads="1"/>
          </p:cNvSpPr>
          <p:nvPr/>
        </p:nvSpPr>
        <p:spPr bwMode="auto">
          <a:xfrm>
            <a:off x="5892800" y="3800475"/>
            <a:ext cx="360363" cy="179388"/>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5" name="Rectangle 86"/>
          <p:cNvSpPr>
            <a:spLocks noChangeArrowheads="1"/>
          </p:cNvSpPr>
          <p:nvPr/>
        </p:nvSpPr>
        <p:spPr bwMode="auto">
          <a:xfrm>
            <a:off x="5891213" y="4098925"/>
            <a:ext cx="360362" cy="179388"/>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6" name="Rectangle 87"/>
          <p:cNvSpPr>
            <a:spLocks noChangeArrowheads="1"/>
          </p:cNvSpPr>
          <p:nvPr/>
        </p:nvSpPr>
        <p:spPr bwMode="auto">
          <a:xfrm>
            <a:off x="5895975" y="4413250"/>
            <a:ext cx="360363" cy="17938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7" name="Rectangle 88"/>
          <p:cNvSpPr>
            <a:spLocks noChangeArrowheads="1"/>
          </p:cNvSpPr>
          <p:nvPr/>
        </p:nvSpPr>
        <p:spPr bwMode="auto">
          <a:xfrm>
            <a:off x="5889625" y="4710113"/>
            <a:ext cx="360363" cy="18097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8" name="Rectangle 89"/>
          <p:cNvSpPr>
            <a:spLocks noChangeArrowheads="1"/>
          </p:cNvSpPr>
          <p:nvPr/>
        </p:nvSpPr>
        <p:spPr bwMode="auto">
          <a:xfrm>
            <a:off x="5895975" y="5037138"/>
            <a:ext cx="360363" cy="179387"/>
          </a:xfrm>
          <a:prstGeom prst="rect">
            <a:avLst/>
          </a:prstGeom>
          <a:solidFill>
            <a:srgbClr val="DEB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29" name="Rectangle 90"/>
          <p:cNvSpPr>
            <a:spLocks noChangeArrowheads="1"/>
          </p:cNvSpPr>
          <p:nvPr/>
        </p:nvSpPr>
        <p:spPr bwMode="auto">
          <a:xfrm>
            <a:off x="5895975" y="5346700"/>
            <a:ext cx="360363" cy="1793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5630" name="Rectangle 91"/>
          <p:cNvSpPr>
            <a:spLocks noChangeArrowheads="1"/>
          </p:cNvSpPr>
          <p:nvPr/>
        </p:nvSpPr>
        <p:spPr bwMode="auto">
          <a:xfrm>
            <a:off x="5749925" y="2967038"/>
            <a:ext cx="2381250" cy="2641600"/>
          </a:xfrm>
          <a:prstGeom prst="rect">
            <a:avLst/>
          </a:prstGeom>
          <a:noFill/>
          <a:ln w="1587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21524" name="Rectangle 58"/>
          <p:cNvSpPr>
            <a:spLocks noChangeArrowheads="1"/>
          </p:cNvSpPr>
          <p:nvPr/>
        </p:nvSpPr>
        <p:spPr bwMode="auto">
          <a:xfrm>
            <a:off x="6370638" y="442118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総務費</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29" name="Rectangle 73"/>
          <p:cNvSpPr>
            <a:spLocks noChangeArrowheads="1"/>
          </p:cNvSpPr>
          <p:nvPr/>
        </p:nvSpPr>
        <p:spPr bwMode="auto">
          <a:xfrm>
            <a:off x="6369050" y="5354638"/>
            <a:ext cx="403225" cy="161925"/>
          </a:xfrm>
          <a:prstGeom prst="rect">
            <a:avLst/>
          </a:prstGeom>
          <a:noFill/>
          <a:ln w="9525">
            <a:noFill/>
            <a:miter lim="800000"/>
            <a:headEnd/>
            <a:tailEnd/>
          </a:ln>
        </p:spPr>
        <p:txBody>
          <a:bodyPr wrap="none" lIns="0" tIns="0" rIns="0" bIns="0">
            <a:spAutoFit/>
          </a:bodyPr>
          <a:lstStyle/>
          <a:p>
            <a:pPr eaLnBrk="1" hangingPunct="1">
              <a:defRPr/>
            </a:pP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Rectangle 43"/>
          <p:cNvSpPr>
            <a:spLocks noChangeArrowheads="1"/>
          </p:cNvSpPr>
          <p:nvPr/>
        </p:nvSpPr>
        <p:spPr bwMode="auto">
          <a:xfrm>
            <a:off x="7051675" y="3151188"/>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6,659</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Rectangle 48"/>
          <p:cNvSpPr>
            <a:spLocks noChangeArrowheads="1"/>
          </p:cNvSpPr>
          <p:nvPr/>
        </p:nvSpPr>
        <p:spPr bwMode="auto">
          <a:xfrm>
            <a:off x="7062788" y="3495675"/>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8,782</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Rectangle 78"/>
          <p:cNvSpPr>
            <a:spLocks noChangeArrowheads="1"/>
          </p:cNvSpPr>
          <p:nvPr/>
        </p:nvSpPr>
        <p:spPr bwMode="auto">
          <a:xfrm>
            <a:off x="7062788" y="3813175"/>
            <a:ext cx="997068"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3,674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 </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53"/>
          <p:cNvSpPr>
            <a:spLocks noChangeArrowheads="1"/>
          </p:cNvSpPr>
          <p:nvPr/>
        </p:nvSpPr>
        <p:spPr bwMode="auto">
          <a:xfrm>
            <a:off x="7062788" y="4108450"/>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8,806</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Rectangle 58"/>
          <p:cNvSpPr>
            <a:spLocks noChangeArrowheads="1"/>
          </p:cNvSpPr>
          <p:nvPr/>
        </p:nvSpPr>
        <p:spPr bwMode="auto">
          <a:xfrm>
            <a:off x="7145338" y="4419600"/>
            <a:ext cx="913712"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2,860</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 </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63"/>
          <p:cNvSpPr>
            <a:spLocks noChangeArrowheads="1"/>
          </p:cNvSpPr>
          <p:nvPr/>
        </p:nvSpPr>
        <p:spPr bwMode="auto">
          <a:xfrm>
            <a:off x="7142163" y="4735513"/>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2,367</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68"/>
          <p:cNvSpPr>
            <a:spLocks noChangeArrowheads="1"/>
          </p:cNvSpPr>
          <p:nvPr/>
        </p:nvSpPr>
        <p:spPr bwMode="auto">
          <a:xfrm>
            <a:off x="7142163" y="5038725"/>
            <a:ext cx="867225"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7,603</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73"/>
          <p:cNvSpPr>
            <a:spLocks noChangeArrowheads="1"/>
          </p:cNvSpPr>
          <p:nvPr/>
        </p:nvSpPr>
        <p:spPr bwMode="auto">
          <a:xfrm>
            <a:off x="7062788" y="5357813"/>
            <a:ext cx="950581" cy="161583"/>
          </a:xfrm>
          <a:prstGeom prst="rect">
            <a:avLst/>
          </a:prstGeom>
          <a:noFill/>
          <a:ln w="9525">
            <a:noFill/>
            <a:miter lim="800000"/>
            <a:headEnd/>
            <a:tailEnd/>
          </a:ln>
        </p:spPr>
        <p:txBody>
          <a:bodyPr wrap="none" lIns="0" tIns="0" rIns="0" bIns="0">
            <a:spAutoFit/>
          </a:bodyPr>
          <a:lstStyle/>
          <a:p>
            <a:pPr eaLnBrk="1" hangingPunct="1">
              <a:defRPr/>
            </a:pPr>
            <a:r>
              <a:rPr lang="en-US" altLang="ja-JP"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兆</a:t>
            </a:r>
            <a:r>
              <a:rPr lang="en-US" altLang="ja-JP" sz="10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9,455</a:t>
            </a: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3" name="図 4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 t="7608" r="35422" b="933"/>
          <a:stretch/>
        </p:blipFill>
        <p:spPr bwMode="auto">
          <a:xfrm>
            <a:off x="331690" y="2592388"/>
            <a:ext cx="4722116" cy="40860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46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 calcmode="lin" valueType="num">
                                      <p:cBhvr>
                                        <p:cTn id="7" dur="500" fill="hold"/>
                                        <p:tgtEl>
                                          <p:spTgt spid="100359"/>
                                        </p:tgtEl>
                                        <p:attrNameLst>
                                          <p:attrName>ppt_w</p:attrName>
                                        </p:attrNameLst>
                                      </p:cBhvr>
                                      <p:tavLst>
                                        <p:tav tm="0">
                                          <p:val>
                                            <p:fltVal val="0"/>
                                          </p:val>
                                        </p:tav>
                                        <p:tav tm="100000">
                                          <p:val>
                                            <p:strVal val="#ppt_w"/>
                                          </p:val>
                                        </p:tav>
                                      </p:tavLst>
                                    </p:anim>
                                    <p:anim calcmode="lin" valueType="num">
                                      <p:cBhvr>
                                        <p:cTn id="8" dur="500" fill="hold"/>
                                        <p:tgtEl>
                                          <p:spTgt spid="1003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9"/>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pic>
        <p:nvPicPr>
          <p:cNvPr id="5123"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Line 66">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25" name="Line 67">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26" name="Rectangle 70"/>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a:solidFill>
                  <a:srgbClr val="FFFFFF"/>
                </a:solidFill>
                <a:latin typeface="HG創英角ｺﾞｼｯｸUB" panose="020B0909000000000000" pitchFamily="49" charset="-128"/>
                <a:ea typeface="HG創英角ｺﾞｼｯｸUB" panose="020B0909000000000000" pitchFamily="49" charset="-128"/>
              </a:rPr>
              <a:t>わたしたちと税のかかわりについて考えてみよう①</a:t>
            </a:r>
          </a:p>
        </p:txBody>
      </p:sp>
      <p:pic>
        <p:nvPicPr>
          <p:cNvPr id="3104"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088" y="1681163"/>
            <a:ext cx="280670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613" y="1644650"/>
            <a:ext cx="2270125" cy="2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525" y="4132263"/>
            <a:ext cx="2220913"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9288" y="4129088"/>
            <a:ext cx="22526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300" y="828676"/>
            <a:ext cx="75676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Rectangle 39"/>
          <p:cNvSpPr>
            <a:spLocks noChangeArrowheads="1"/>
          </p:cNvSpPr>
          <p:nvPr/>
        </p:nvSpPr>
        <p:spPr bwMode="white">
          <a:xfrm>
            <a:off x="930275" y="1008063"/>
            <a:ext cx="653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わたしたちの身の回りには，さまざまな税とのかかわりがあります。</a:t>
            </a:r>
          </a:p>
        </p:txBody>
      </p:sp>
      <p:pic>
        <p:nvPicPr>
          <p:cNvPr id="5143"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3463" y="630238"/>
            <a:ext cx="105251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2" name="Group 45"/>
          <p:cNvGrpSpPr>
            <a:grpSpLocks/>
          </p:cNvGrpSpPr>
          <p:nvPr/>
        </p:nvGrpSpPr>
        <p:grpSpPr bwMode="auto">
          <a:xfrm>
            <a:off x="942975" y="5851525"/>
            <a:ext cx="7258050" cy="904875"/>
            <a:chOff x="594" y="3686"/>
            <a:chExt cx="4572" cy="570"/>
          </a:xfrm>
        </p:grpSpPr>
        <p:pic>
          <p:nvPicPr>
            <p:cNvPr id="5138" name="Picture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 y="3686"/>
              <a:ext cx="4572" cy="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Rectangle 43"/>
            <p:cNvSpPr>
              <a:spLocks noChangeArrowheads="1"/>
            </p:cNvSpPr>
            <p:nvPr/>
          </p:nvSpPr>
          <p:spPr bwMode="auto">
            <a:xfrm>
              <a:off x="690" y="3686"/>
              <a:ext cx="9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bg1"/>
                  </a:solidFill>
                  <a:ea typeface="HGPｺﾞｼｯｸE" panose="020B0900000000000000" pitchFamily="50" charset="-128"/>
                </a:rPr>
                <a:t>みんなで調べてみよう！</a:t>
              </a:r>
            </a:p>
          </p:txBody>
        </p:sp>
      </p:grpSp>
      <p:sp>
        <p:nvSpPr>
          <p:cNvPr id="3116" name="Rectangle 44"/>
          <p:cNvSpPr>
            <a:spLocks noChangeArrowheads="1"/>
          </p:cNvSpPr>
          <p:nvPr/>
        </p:nvSpPr>
        <p:spPr bwMode="auto">
          <a:xfrm>
            <a:off x="1400175" y="6097588"/>
            <a:ext cx="63103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他にはどんな税があるのだろう？</a:t>
            </a:r>
          </a:p>
          <a:p>
            <a:pPr eaLnBrk="1" hangingPunct="1">
              <a:spcBef>
                <a:spcPct val="0"/>
              </a:spcBef>
              <a:buFontTx/>
              <a:buNone/>
            </a:pPr>
            <a:endParaRPr lang="ja-JP" altLang="en-US" sz="500"/>
          </a:p>
          <a:p>
            <a:pPr eaLnBrk="1" hangingPunct="1">
              <a:spcBef>
                <a:spcPct val="0"/>
              </a:spcBef>
              <a:buFontTx/>
              <a:buNone/>
            </a:pPr>
            <a:r>
              <a:rPr lang="ja-JP" altLang="en-US" sz="1400"/>
              <a:t>これらの税は，だれが，どんな方法で，どこに納めるのだろう？</a:t>
            </a:r>
          </a:p>
        </p:txBody>
      </p:sp>
      <p:pic>
        <p:nvPicPr>
          <p:cNvPr id="3108" name="Picture 36" descr="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7238" y="5619750"/>
            <a:ext cx="4254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グループ化 2"/>
          <p:cNvGrpSpPr>
            <a:grpSpLocks/>
          </p:cNvGrpSpPr>
          <p:nvPr/>
        </p:nvGrpSpPr>
        <p:grpSpPr bwMode="auto">
          <a:xfrm>
            <a:off x="1482725" y="1681163"/>
            <a:ext cx="1889125" cy="2463800"/>
            <a:chOff x="1482725" y="1681163"/>
            <a:chExt cx="1889125" cy="2463800"/>
          </a:xfrm>
        </p:grpSpPr>
        <p:pic>
          <p:nvPicPr>
            <p:cNvPr id="5136" name="Picture 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2725" y="1681163"/>
              <a:ext cx="18542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22"/>
            <p:cNvSpPr txBox="1">
              <a:spLocks noChangeArrowheads="1"/>
            </p:cNvSpPr>
            <p:nvPr/>
          </p:nvSpPr>
          <p:spPr bwMode="auto">
            <a:xfrm>
              <a:off x="1539875" y="3552825"/>
              <a:ext cx="1831975" cy="592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just">
                <a:lnSpc>
                  <a:spcPts val="1263"/>
                </a:lnSpc>
                <a:spcBef>
                  <a:spcPct val="0"/>
                </a:spcBef>
                <a:buFontTx/>
                <a:buNone/>
              </a:pPr>
              <a:r>
                <a:rPr lang="ja-JP" altLang="en-US" sz="900" b="1">
                  <a:latin typeface="HG丸ｺﾞｼｯｸM-PRO" panose="020F0600000000000000" pitchFamily="50" charset="-128"/>
                  <a:ea typeface="HG丸ｺﾞｼｯｸM-PRO" panose="020F0600000000000000" pitchFamily="50" charset="-128"/>
                </a:rPr>
                <a:t>（注）住民税とは、道府県民税</a:t>
              </a:r>
              <a:endParaRPr lang="en-US" altLang="ja-JP" sz="900" b="1">
                <a:latin typeface="HG丸ｺﾞｼｯｸM-PRO" panose="020F0600000000000000" pitchFamily="50" charset="-128"/>
                <a:ea typeface="HG丸ｺﾞｼｯｸM-PRO" panose="020F0600000000000000" pitchFamily="50" charset="-128"/>
              </a:endParaRPr>
            </a:p>
            <a:p>
              <a:pPr algn="just">
                <a:lnSpc>
                  <a:spcPts val="1263"/>
                </a:lnSpc>
                <a:spcBef>
                  <a:spcPct val="0"/>
                </a:spcBef>
                <a:buFontTx/>
                <a:buNone/>
              </a:pPr>
              <a:r>
                <a:rPr lang="ja-JP" altLang="en-US" sz="900" b="1">
                  <a:latin typeface="HG丸ｺﾞｼｯｸM-PRO" panose="020F0600000000000000" pitchFamily="50" charset="-128"/>
                  <a:ea typeface="HG丸ｺﾞｼｯｸM-PRO" panose="020F0600000000000000" pitchFamily="50" charset="-128"/>
                </a:rPr>
                <a:t>　　　と市町村民税を合わせた</a:t>
              </a:r>
            </a:p>
            <a:p>
              <a:pPr algn="just">
                <a:lnSpc>
                  <a:spcPts val="1263"/>
                </a:lnSpc>
                <a:spcBef>
                  <a:spcPct val="0"/>
                </a:spcBef>
                <a:buFontTx/>
                <a:buNone/>
              </a:pPr>
              <a:r>
                <a:rPr lang="ja-JP" altLang="en-US" sz="900" b="1">
                  <a:latin typeface="HG丸ｺﾞｼｯｸM-PRO" panose="020F0600000000000000" pitchFamily="50" charset="-128"/>
                  <a:ea typeface="HG丸ｺﾞｼｯｸM-PRO" panose="020F0600000000000000" pitchFamily="50" charset="-128"/>
                </a:rPr>
                <a:t>　　　呼び方です。</a:t>
              </a:r>
              <a:endParaRPr lang="ja-JP" altLang="ja-JP" sz="900" b="1">
                <a:latin typeface="HG丸ｺﾞｼｯｸM-PRO" panose="020F0600000000000000" pitchFamily="50" charset="-128"/>
                <a:ea typeface="HG丸ｺﾞｼｯｸM-PRO" panose="020F0600000000000000" pitchFamily="50" charset="-128"/>
              </a:endParaRPr>
            </a:p>
          </p:txBody>
        </p:sp>
      </p:grpSp>
    </p:spTree>
    <p:custDataLst>
      <p:tags r:id="rId1"/>
    </p:custDataLst>
  </p:cSld>
  <p:clrMapOvr>
    <a:masterClrMapping/>
  </p:clrMapOvr>
  <p:transition advTm="58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104"/>
                                        </p:tgtEl>
                                        <p:attrNameLst>
                                          <p:attrName>style.visibility</p:attrName>
                                        </p:attrNameLst>
                                      </p:cBhvr>
                                      <p:to>
                                        <p:strVal val="visible"/>
                                      </p:to>
                                    </p:set>
                                    <p:anim calcmode="lin" valueType="num">
                                      <p:cBhvr>
                                        <p:cTn id="13" dur="500" fill="hold"/>
                                        <p:tgtEl>
                                          <p:spTgt spid="3104"/>
                                        </p:tgtEl>
                                        <p:attrNameLst>
                                          <p:attrName>ppt_w</p:attrName>
                                        </p:attrNameLst>
                                      </p:cBhvr>
                                      <p:tavLst>
                                        <p:tav tm="0">
                                          <p:val>
                                            <p:fltVal val="0"/>
                                          </p:val>
                                        </p:tav>
                                        <p:tav tm="100000">
                                          <p:val>
                                            <p:strVal val="#ppt_w"/>
                                          </p:val>
                                        </p:tav>
                                      </p:tavLst>
                                    </p:anim>
                                    <p:anim calcmode="lin" valueType="num">
                                      <p:cBhvr>
                                        <p:cTn id="14" dur="500" fill="hold"/>
                                        <p:tgtEl>
                                          <p:spTgt spid="310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105"/>
                                        </p:tgtEl>
                                        <p:attrNameLst>
                                          <p:attrName>style.visibility</p:attrName>
                                        </p:attrNameLst>
                                      </p:cBhvr>
                                      <p:to>
                                        <p:strVal val="visible"/>
                                      </p:to>
                                    </p:set>
                                    <p:anim calcmode="lin" valueType="num">
                                      <p:cBhvr>
                                        <p:cTn id="19" dur="500" fill="hold"/>
                                        <p:tgtEl>
                                          <p:spTgt spid="3105"/>
                                        </p:tgtEl>
                                        <p:attrNameLst>
                                          <p:attrName>ppt_w</p:attrName>
                                        </p:attrNameLst>
                                      </p:cBhvr>
                                      <p:tavLst>
                                        <p:tav tm="0">
                                          <p:val>
                                            <p:fltVal val="0"/>
                                          </p:val>
                                        </p:tav>
                                        <p:tav tm="100000">
                                          <p:val>
                                            <p:strVal val="#ppt_w"/>
                                          </p:val>
                                        </p:tav>
                                      </p:tavLst>
                                    </p:anim>
                                    <p:anim calcmode="lin" valueType="num">
                                      <p:cBhvr>
                                        <p:cTn id="20" dur="500" fill="hold"/>
                                        <p:tgtEl>
                                          <p:spTgt spid="310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106"/>
                                        </p:tgtEl>
                                        <p:attrNameLst>
                                          <p:attrName>style.visibility</p:attrName>
                                        </p:attrNameLst>
                                      </p:cBhvr>
                                      <p:to>
                                        <p:strVal val="visible"/>
                                      </p:to>
                                    </p:set>
                                    <p:anim calcmode="lin" valueType="num">
                                      <p:cBhvr>
                                        <p:cTn id="25" dur="500" fill="hold"/>
                                        <p:tgtEl>
                                          <p:spTgt spid="3106"/>
                                        </p:tgtEl>
                                        <p:attrNameLst>
                                          <p:attrName>ppt_w</p:attrName>
                                        </p:attrNameLst>
                                      </p:cBhvr>
                                      <p:tavLst>
                                        <p:tav tm="0">
                                          <p:val>
                                            <p:fltVal val="0"/>
                                          </p:val>
                                        </p:tav>
                                        <p:tav tm="100000">
                                          <p:val>
                                            <p:strVal val="#ppt_w"/>
                                          </p:val>
                                        </p:tav>
                                      </p:tavLst>
                                    </p:anim>
                                    <p:anim calcmode="lin" valueType="num">
                                      <p:cBhvr>
                                        <p:cTn id="26" dur="500" fill="hold"/>
                                        <p:tgtEl>
                                          <p:spTgt spid="310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3107"/>
                                        </p:tgtEl>
                                        <p:attrNameLst>
                                          <p:attrName>style.visibility</p:attrName>
                                        </p:attrNameLst>
                                      </p:cBhvr>
                                      <p:to>
                                        <p:strVal val="visible"/>
                                      </p:to>
                                    </p:set>
                                    <p:anim calcmode="lin" valueType="num">
                                      <p:cBhvr>
                                        <p:cTn id="31" dur="500" fill="hold"/>
                                        <p:tgtEl>
                                          <p:spTgt spid="3107"/>
                                        </p:tgtEl>
                                        <p:attrNameLst>
                                          <p:attrName>ppt_w</p:attrName>
                                        </p:attrNameLst>
                                      </p:cBhvr>
                                      <p:tavLst>
                                        <p:tav tm="0">
                                          <p:val>
                                            <p:fltVal val="0"/>
                                          </p:val>
                                        </p:tav>
                                        <p:tav tm="100000">
                                          <p:val>
                                            <p:strVal val="#ppt_w"/>
                                          </p:val>
                                        </p:tav>
                                      </p:tavLst>
                                    </p:anim>
                                    <p:anim calcmode="lin" valueType="num">
                                      <p:cBhvr>
                                        <p:cTn id="32" dur="500" fill="hold"/>
                                        <p:tgtEl>
                                          <p:spTgt spid="310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116"/>
                                        </p:tgtEl>
                                        <p:attrNameLst>
                                          <p:attrName>style.visibility</p:attrName>
                                        </p:attrNameLst>
                                      </p:cBhvr>
                                      <p:to>
                                        <p:strVal val="visible"/>
                                      </p:to>
                                    </p:set>
                                    <p:anim calcmode="lin" valueType="num">
                                      <p:cBhvr>
                                        <p:cTn id="37" dur="500" fill="hold"/>
                                        <p:tgtEl>
                                          <p:spTgt spid="3116"/>
                                        </p:tgtEl>
                                        <p:attrNameLst>
                                          <p:attrName>ppt_w</p:attrName>
                                        </p:attrNameLst>
                                      </p:cBhvr>
                                      <p:tavLst>
                                        <p:tav tm="0">
                                          <p:val>
                                            <p:fltVal val="0"/>
                                          </p:val>
                                        </p:tav>
                                        <p:tav tm="100000">
                                          <p:val>
                                            <p:strVal val="#ppt_w"/>
                                          </p:val>
                                        </p:tav>
                                      </p:tavLst>
                                    </p:anim>
                                    <p:anim calcmode="lin" valueType="num">
                                      <p:cBhvr>
                                        <p:cTn id="38" dur="500" fill="hold"/>
                                        <p:tgtEl>
                                          <p:spTgt spid="3116"/>
                                        </p:tgtEl>
                                        <p:attrNameLst>
                                          <p:attrName>ppt_h</p:attrName>
                                        </p:attrNameLst>
                                      </p:cBhvr>
                                      <p:tavLst>
                                        <p:tav tm="0">
                                          <p:val>
                                            <p:fltVal val="0"/>
                                          </p:val>
                                        </p:tav>
                                        <p:tav tm="100000">
                                          <p:val>
                                            <p:strVal val="#ppt_h"/>
                                          </p:val>
                                        </p:tav>
                                      </p:tavLst>
                                    </p:anim>
                                  </p:childTnLst>
                                </p:cTn>
                              </p:par>
                              <p:par>
                                <p:cTn id="39" presetID="6" presetClass="emph" presetSubtype="0" repeatCount="indefinite" accel="50000" fill="hold" nodeType="withEffect">
                                  <p:stCondLst>
                                    <p:cond delay="0"/>
                                  </p:stCondLst>
                                  <p:endCondLst>
                                    <p:cond evt="onNext" delay="0">
                                      <p:tgtEl>
                                        <p:sldTgt/>
                                      </p:tgtEl>
                                    </p:cond>
                                  </p:endCondLst>
                                  <p:childTnLst>
                                    <p:animScale>
                                      <p:cBhvr>
                                        <p:cTn id="40" dur="500" fill="hold"/>
                                        <p:tgtEl>
                                          <p:spTgt spid="3108"/>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8864600" y="6556375"/>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pic>
        <p:nvPicPr>
          <p:cNvPr id="614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14"/>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a:solidFill>
                  <a:srgbClr val="FFFFFF"/>
                </a:solidFill>
                <a:latin typeface="HG創英角ｺﾞｼｯｸUB" panose="020B0909000000000000" pitchFamily="49" charset="-128"/>
                <a:ea typeface="HG創英角ｺﾞｼｯｸUB" panose="020B0909000000000000" pitchFamily="49" charset="-128"/>
              </a:rPr>
              <a:t>わたしたちと税のかかわりについて考えてみよう②</a:t>
            </a:r>
          </a:p>
        </p:txBody>
      </p:sp>
      <p:sp>
        <p:nvSpPr>
          <p:cNvPr id="6149" name="Line 15">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0" name="Line 16">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617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3" y="820738"/>
            <a:ext cx="7366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1017588" y="904875"/>
            <a:ext cx="715486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bg1"/>
                </a:solidFill>
                <a:ea typeface="HGPｺﾞｼｯｸE" panose="020B0900000000000000" pitchFamily="50" charset="-128"/>
              </a:rPr>
              <a:t>わたしたちの身の回りには，国や地方公共団体（都道府県，市（区）町村）</a:t>
            </a:r>
          </a:p>
          <a:p>
            <a:pPr eaLnBrk="1" hangingPunct="1">
              <a:spcBef>
                <a:spcPct val="0"/>
              </a:spcBef>
              <a:buFontTx/>
              <a:buNone/>
            </a:pPr>
            <a:endParaRPr lang="ja-JP" altLang="en-US" sz="500" dirty="0">
              <a:solidFill>
                <a:schemeClr val="bg1"/>
              </a:solidFill>
              <a:ea typeface="HGPｺﾞｼｯｸE" panose="020B0900000000000000" pitchFamily="50" charset="-128"/>
            </a:endParaRPr>
          </a:p>
          <a:p>
            <a:pPr eaLnBrk="1" hangingPunct="1">
              <a:spcBef>
                <a:spcPct val="0"/>
              </a:spcBef>
              <a:buFontTx/>
              <a:buNone/>
            </a:pPr>
            <a:r>
              <a:rPr lang="ja-JP" altLang="en-US" sz="1800" dirty="0">
                <a:solidFill>
                  <a:schemeClr val="bg1"/>
                </a:solidFill>
                <a:ea typeface="HGPｺﾞｼｯｸE" panose="020B0900000000000000" pitchFamily="50" charset="-128"/>
              </a:rPr>
              <a:t>による「公共サービス」や「公共施設」があります。</a:t>
            </a:r>
          </a:p>
          <a:p>
            <a:pPr eaLnBrk="1" hangingPunct="1">
              <a:spcBef>
                <a:spcPct val="0"/>
              </a:spcBef>
              <a:buFontTx/>
              <a:buNone/>
            </a:pPr>
            <a:endParaRPr lang="ja-JP" altLang="en-US" sz="500" dirty="0">
              <a:solidFill>
                <a:schemeClr val="bg1"/>
              </a:solidFill>
              <a:ea typeface="HGPｺﾞｼｯｸE" panose="020B0900000000000000" pitchFamily="50" charset="-128"/>
            </a:endParaRPr>
          </a:p>
          <a:p>
            <a:pPr eaLnBrk="1" hangingPunct="1">
              <a:spcBef>
                <a:spcPct val="0"/>
              </a:spcBef>
              <a:buFontTx/>
              <a:buNone/>
            </a:pPr>
            <a:r>
              <a:rPr lang="ja-JP" altLang="en-US" sz="1800" dirty="0">
                <a:solidFill>
                  <a:schemeClr val="bg1"/>
                </a:solidFill>
                <a:ea typeface="HGPｺﾞｼｯｸE" panose="020B0900000000000000" pitchFamily="50" charset="-128"/>
              </a:rPr>
              <a:t>これらを提供するためには，たくさんの費用がかかります。</a:t>
            </a:r>
          </a:p>
        </p:txBody>
      </p:sp>
      <p:sp>
        <p:nvSpPr>
          <p:cNvPr id="6181" name="Text Box 27"/>
          <p:cNvSpPr txBox="1">
            <a:spLocks noChangeArrowheads="1"/>
          </p:cNvSpPr>
          <p:nvPr/>
        </p:nvSpPr>
        <p:spPr bwMode="white">
          <a:xfrm>
            <a:off x="4068763" y="1158875"/>
            <a:ext cx="4603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dirty="0">
                <a:solidFill>
                  <a:schemeClr val="bg1"/>
                </a:solidFill>
              </a:rPr>
              <a:t>しせつ</a:t>
            </a:r>
          </a:p>
        </p:txBody>
      </p:sp>
      <p:pic>
        <p:nvPicPr>
          <p:cNvPr id="6182"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7738" y="1282700"/>
            <a:ext cx="91281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58"/>
          <p:cNvGrpSpPr>
            <a:grpSpLocks/>
          </p:cNvGrpSpPr>
          <p:nvPr/>
        </p:nvGrpSpPr>
        <p:grpSpPr bwMode="auto">
          <a:xfrm>
            <a:off x="1165225" y="2201863"/>
            <a:ext cx="7000875" cy="2732087"/>
            <a:chOff x="734" y="1387"/>
            <a:chExt cx="4410" cy="1721"/>
          </a:xfrm>
        </p:grpSpPr>
        <p:pic>
          <p:nvPicPr>
            <p:cNvPr id="6165" name="Picture 32" descr="0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3" y="1899"/>
              <a:ext cx="1056"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6" y="1737"/>
              <a:ext cx="831"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2" y="1779"/>
              <a:ext cx="62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1" y="2313"/>
              <a:ext cx="448"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5" y="2607"/>
              <a:ext cx="603"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3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4" y="1387"/>
              <a:ext cx="1347"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Rectangle 38"/>
            <p:cNvSpPr>
              <a:spLocks noChangeArrowheads="1"/>
            </p:cNvSpPr>
            <p:nvPr/>
          </p:nvSpPr>
          <p:spPr bwMode="auto">
            <a:xfrm>
              <a:off x="756" y="1443"/>
              <a:ext cx="145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ゴミ処理費用</a:t>
              </a:r>
            </a:p>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　　　 　　（平成</a:t>
              </a:r>
              <a:r>
                <a:rPr lang="en-US" altLang="ja-JP" sz="1200" b="1" dirty="0">
                  <a:solidFill>
                    <a:schemeClr val="hlink"/>
                  </a:solidFill>
                  <a:latin typeface="HGPｺﾞｼｯｸE" panose="020B0900000000000000" pitchFamily="50" charset="-128"/>
                  <a:ea typeface="HGPｺﾞｼｯｸE" panose="020B0900000000000000" pitchFamily="50" charset="-128"/>
                </a:rPr>
                <a:t>29</a:t>
              </a:r>
              <a:r>
                <a:rPr lang="ja-JP" altLang="en-US" sz="1200" b="1" dirty="0">
                  <a:solidFill>
                    <a:schemeClr val="hlink"/>
                  </a:solidFill>
                  <a:latin typeface="HGPｺﾞｼｯｸE" panose="020B0900000000000000" pitchFamily="50" charset="-128"/>
                  <a:ea typeface="HGPｺﾞｼｯｸE" panose="020B0900000000000000" pitchFamily="50" charset="-128"/>
                </a:rPr>
                <a:t>年度）</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約２兆</a:t>
              </a:r>
              <a:r>
                <a:rPr lang="en-US" altLang="ja-JP" sz="1200" dirty="0">
                  <a:latin typeface="HGPｺﾞｼｯｸE" panose="020B0900000000000000" pitchFamily="50" charset="-128"/>
                  <a:ea typeface="HGPｺﾞｼｯｸE" panose="020B0900000000000000" pitchFamily="50" charset="-128"/>
                </a:rPr>
                <a:t>3,202</a:t>
              </a:r>
              <a:r>
                <a:rPr lang="ja-JP" altLang="en-US" sz="1200" dirty="0">
                  <a:latin typeface="HGPｺﾞｼｯｸE" panose="020B0900000000000000" pitchFamily="50" charset="-128"/>
                  <a:ea typeface="HGPｺﾞｼｯｸE" panose="020B0900000000000000" pitchFamily="50" charset="-128"/>
                </a:rPr>
                <a:t>億円</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国民１人当たり約</a:t>
              </a:r>
              <a:r>
                <a:rPr lang="en-US" altLang="ja-JP" sz="1200" dirty="0">
                  <a:latin typeface="HGPｺﾞｼｯｸE" panose="020B0900000000000000" pitchFamily="50" charset="-128"/>
                  <a:ea typeface="HGPｺﾞｼｯｸE" panose="020B0900000000000000" pitchFamily="50" charset="-128"/>
                </a:rPr>
                <a:t>1</a:t>
              </a:r>
              <a:r>
                <a:rPr lang="ja-JP" altLang="en-US" sz="1200" dirty="0">
                  <a:latin typeface="HGPｺﾞｼｯｸE" panose="020B0900000000000000" pitchFamily="50" charset="-128"/>
                  <a:ea typeface="HGPｺﾞｼｯｸE" panose="020B0900000000000000" pitchFamily="50" charset="-128"/>
                </a:rPr>
                <a:t>万</a:t>
              </a:r>
              <a:r>
                <a:rPr lang="en-US" altLang="ja-JP" sz="1200" dirty="0">
                  <a:latin typeface="HGPｺﾞｼｯｸE" panose="020B0900000000000000" pitchFamily="50" charset="-128"/>
                  <a:ea typeface="HGPｺﾞｼｯｸE" panose="020B0900000000000000" pitchFamily="50" charset="-128"/>
                </a:rPr>
                <a:t>8,312</a:t>
              </a:r>
              <a:r>
                <a:rPr lang="ja-JP" altLang="en-US" sz="1200" dirty="0">
                  <a:latin typeface="HGPｺﾞｼｯｸE" panose="020B0900000000000000" pitchFamily="50" charset="-128"/>
                  <a:ea typeface="HGPｺﾞｼｯｸE" panose="020B0900000000000000" pitchFamily="50" charset="-128"/>
                </a:rPr>
                <a:t>円</a:t>
              </a:r>
            </a:p>
          </p:txBody>
        </p:sp>
        <p:pic>
          <p:nvPicPr>
            <p:cNvPr id="6172" name="Picture 3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20" y="1415"/>
              <a:ext cx="1408"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3" name="Rectangle 40"/>
            <p:cNvSpPr>
              <a:spLocks noChangeArrowheads="1"/>
            </p:cNvSpPr>
            <p:nvPr/>
          </p:nvSpPr>
          <p:spPr bwMode="auto">
            <a:xfrm>
              <a:off x="3685" y="1488"/>
              <a:ext cx="145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国民医療費の公費負担額</a:t>
              </a:r>
            </a:p>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　　　　　　　　　（平成</a:t>
              </a:r>
              <a:r>
                <a:rPr lang="en-US" altLang="ja-JP" sz="1200" b="1" dirty="0">
                  <a:solidFill>
                    <a:schemeClr val="hlink"/>
                  </a:solidFill>
                  <a:latin typeface="HGPｺﾞｼｯｸE" panose="020B0900000000000000" pitchFamily="50" charset="-128"/>
                  <a:ea typeface="HGPｺﾞｼｯｸE" panose="020B0900000000000000" pitchFamily="50" charset="-128"/>
                </a:rPr>
                <a:t>29</a:t>
              </a:r>
              <a:r>
                <a:rPr lang="ja-JP" altLang="en-US" sz="1200" b="1" dirty="0">
                  <a:solidFill>
                    <a:schemeClr val="hlink"/>
                  </a:solidFill>
                  <a:latin typeface="HGPｺﾞｼｯｸE" panose="020B0900000000000000" pitchFamily="50" charset="-128"/>
                  <a:ea typeface="HGPｺﾞｼｯｸE" panose="020B0900000000000000" pitchFamily="50" charset="-128"/>
                </a:rPr>
                <a:t>年度）</a:t>
              </a:r>
            </a:p>
            <a:p>
              <a:pPr eaLnBrk="1" hangingPunct="1">
                <a:spcBef>
                  <a:spcPct val="0"/>
                </a:spcBef>
                <a:buFontTx/>
                <a:buNone/>
              </a:pPr>
              <a:r>
                <a:rPr lang="en-US" altLang="ja-JP" sz="1200" dirty="0">
                  <a:latin typeface="HGPｺﾞｼｯｸE" panose="020B0900000000000000" pitchFamily="50" charset="-128"/>
                  <a:ea typeface="HGPｺﾞｼｯｸE" panose="020B0900000000000000" pitchFamily="50" charset="-128"/>
                </a:rPr>
                <a:t>16</a:t>
              </a:r>
              <a:r>
                <a:rPr lang="ja-JP" altLang="en-US" sz="1200" dirty="0">
                  <a:latin typeface="HGPｺﾞｼｯｸE" panose="020B0900000000000000" pitchFamily="50" charset="-128"/>
                  <a:ea typeface="HGPｺﾞｼｯｸE" panose="020B0900000000000000" pitchFamily="50" charset="-128"/>
                </a:rPr>
                <a:t>兆</a:t>
              </a:r>
              <a:r>
                <a:rPr lang="en-US" altLang="ja-JP" sz="1200" dirty="0">
                  <a:latin typeface="HGPｺﾞｼｯｸE" panose="020B0900000000000000" pitchFamily="50" charset="-128"/>
                  <a:ea typeface="HGPｺﾞｼｯｸE" panose="020B0900000000000000" pitchFamily="50" charset="-128"/>
                </a:rPr>
                <a:t>5,181</a:t>
              </a:r>
              <a:r>
                <a:rPr lang="ja-JP" altLang="en-US" sz="1200" dirty="0">
                  <a:latin typeface="HGPｺﾞｼｯｸE" panose="020B0900000000000000" pitchFamily="50" charset="-128"/>
                  <a:ea typeface="HGPｺﾞｼｯｸE" panose="020B0900000000000000" pitchFamily="50" charset="-128"/>
                </a:rPr>
                <a:t>億円</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国民１人当たり約</a:t>
              </a:r>
              <a:r>
                <a:rPr lang="en-US" altLang="ja-JP" sz="1200" dirty="0">
                  <a:latin typeface="HGPｺﾞｼｯｸE" panose="020B0900000000000000" pitchFamily="50" charset="-128"/>
                  <a:ea typeface="HGPｺﾞｼｯｸE" panose="020B0900000000000000" pitchFamily="50" charset="-128"/>
                </a:rPr>
                <a:t>13</a:t>
              </a:r>
              <a:r>
                <a:rPr lang="ja-JP" altLang="en-US" sz="1200" dirty="0">
                  <a:latin typeface="HGPｺﾞｼｯｸE" panose="020B0900000000000000" pitchFamily="50" charset="-128"/>
                  <a:ea typeface="HGPｺﾞｼｯｸE" panose="020B0900000000000000" pitchFamily="50" charset="-128"/>
                </a:rPr>
                <a:t>万</a:t>
              </a:r>
              <a:r>
                <a:rPr lang="en-US" altLang="ja-JP" sz="1200" dirty="0">
                  <a:latin typeface="HGPｺﾞｼｯｸE" panose="020B0900000000000000" pitchFamily="50" charset="-128"/>
                  <a:ea typeface="HGPｺﾞｼｯｸE" panose="020B0900000000000000" pitchFamily="50" charset="-128"/>
                </a:rPr>
                <a:t>366</a:t>
              </a:r>
              <a:r>
                <a:rPr lang="ja-JP" altLang="en-US" sz="1200" dirty="0">
                  <a:latin typeface="HGPｺﾞｼｯｸE" panose="020B0900000000000000" pitchFamily="50" charset="-128"/>
                  <a:ea typeface="HGPｺﾞｼｯｸE" panose="020B0900000000000000" pitchFamily="50" charset="-128"/>
                </a:rPr>
                <a:t>円</a:t>
              </a:r>
            </a:p>
          </p:txBody>
        </p:sp>
        <p:pic>
          <p:nvPicPr>
            <p:cNvPr id="6174" name="Picture 4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1" y="2460"/>
              <a:ext cx="133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5" name="Rectangle 42"/>
            <p:cNvSpPr>
              <a:spLocks noChangeArrowheads="1"/>
            </p:cNvSpPr>
            <p:nvPr/>
          </p:nvSpPr>
          <p:spPr bwMode="auto">
            <a:xfrm>
              <a:off x="774" y="2516"/>
              <a:ext cx="130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警察費・消防費</a:t>
              </a:r>
            </a:p>
            <a:p>
              <a:pPr eaLnBrk="1" hangingPunct="1">
                <a:spcBef>
                  <a:spcPct val="0"/>
                </a:spcBef>
                <a:buFontTx/>
                <a:buNone/>
              </a:pPr>
              <a:r>
                <a:rPr lang="ja-JP" altLang="en-US" sz="1200" b="1" dirty="0">
                  <a:solidFill>
                    <a:schemeClr val="hlink"/>
                  </a:solidFill>
                  <a:latin typeface="HGPｺﾞｼｯｸE" panose="020B0900000000000000" pitchFamily="50" charset="-128"/>
                  <a:ea typeface="HGPｺﾞｼｯｸE" panose="020B0900000000000000" pitchFamily="50" charset="-128"/>
                </a:rPr>
                <a:t>　　　（平成</a:t>
              </a:r>
              <a:r>
                <a:rPr lang="en-US" altLang="ja-JP" sz="1200" b="1" dirty="0">
                  <a:solidFill>
                    <a:schemeClr val="hlink"/>
                  </a:solidFill>
                  <a:latin typeface="HGPｺﾞｼｯｸE" panose="020B0900000000000000" pitchFamily="50" charset="-128"/>
                  <a:ea typeface="HGPｺﾞｼｯｸE" panose="020B0900000000000000" pitchFamily="50" charset="-128"/>
                </a:rPr>
                <a:t>29</a:t>
              </a:r>
              <a:r>
                <a:rPr lang="ja-JP" altLang="en-US" sz="1200" b="1" dirty="0">
                  <a:solidFill>
                    <a:schemeClr val="hlink"/>
                  </a:solidFill>
                  <a:latin typeface="HGPｺﾞｼｯｸE" panose="020B0900000000000000" pitchFamily="50" charset="-128"/>
                  <a:ea typeface="HGPｺﾞｼｯｸE" panose="020B0900000000000000" pitchFamily="50" charset="-128"/>
                </a:rPr>
                <a:t>年度）</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約５兆</a:t>
              </a:r>
              <a:r>
                <a:rPr lang="en-US" altLang="ja-JP" sz="1200" dirty="0">
                  <a:latin typeface="HGPｺﾞｼｯｸE" panose="020B0900000000000000" pitchFamily="50" charset="-128"/>
                  <a:ea typeface="HGPｺﾞｼｯｸE" panose="020B0900000000000000" pitchFamily="50" charset="-128"/>
                </a:rPr>
                <a:t>2,666</a:t>
              </a:r>
              <a:r>
                <a:rPr lang="ja-JP" altLang="en-US" sz="1200" dirty="0">
                  <a:latin typeface="HGPｺﾞｼｯｸE" panose="020B0900000000000000" pitchFamily="50" charset="-128"/>
                  <a:ea typeface="HGPｺﾞｼｯｸE" panose="020B0900000000000000" pitchFamily="50" charset="-128"/>
                </a:rPr>
                <a:t>億円</a:t>
              </a:r>
            </a:p>
            <a:p>
              <a:pPr eaLnBrk="1" hangingPunct="1">
                <a:spcBef>
                  <a:spcPct val="0"/>
                </a:spcBef>
                <a:buFontTx/>
                <a:buNone/>
              </a:pPr>
              <a:r>
                <a:rPr lang="ja-JP" altLang="en-US" sz="1200" dirty="0">
                  <a:latin typeface="HGPｺﾞｼｯｸE" panose="020B0900000000000000" pitchFamily="50" charset="-128"/>
                  <a:ea typeface="HGPｺﾞｼｯｸE" panose="020B0900000000000000" pitchFamily="50" charset="-128"/>
                </a:rPr>
                <a:t>国民１人当たり約</a:t>
              </a:r>
              <a:r>
                <a:rPr lang="en-US" altLang="ja-JP" sz="1200" dirty="0">
                  <a:latin typeface="HGPｺﾞｼｯｸE" panose="020B0900000000000000" pitchFamily="50" charset="-128"/>
                  <a:ea typeface="HGPｺﾞｼｯｸE" panose="020B0900000000000000" pitchFamily="50" charset="-128"/>
                </a:rPr>
                <a:t>4</a:t>
              </a:r>
              <a:r>
                <a:rPr lang="ja-JP" altLang="en-US" sz="1200" dirty="0">
                  <a:latin typeface="HGPｺﾞｼｯｸE" panose="020B0900000000000000" pitchFamily="50" charset="-128"/>
                  <a:ea typeface="HGPｺﾞｼｯｸE" panose="020B0900000000000000" pitchFamily="50" charset="-128"/>
                </a:rPr>
                <a:t>万</a:t>
              </a:r>
              <a:r>
                <a:rPr lang="en-US" altLang="ja-JP" sz="1200" dirty="0">
                  <a:latin typeface="HGPｺﾞｼｯｸE" panose="020B0900000000000000" pitchFamily="50" charset="-128"/>
                  <a:ea typeface="HGPｺﾞｼｯｸE" panose="020B0900000000000000" pitchFamily="50" charset="-128"/>
                </a:rPr>
                <a:t>1,565</a:t>
              </a:r>
              <a:r>
                <a:rPr lang="ja-JP" altLang="en-US" sz="1200" dirty="0">
                  <a:latin typeface="HGPｺﾞｼｯｸE" panose="020B0900000000000000" pitchFamily="50" charset="-128"/>
                  <a:ea typeface="HGPｺﾞｼｯｸE" panose="020B0900000000000000" pitchFamily="50" charset="-128"/>
                </a:rPr>
                <a:t>円</a:t>
              </a:r>
            </a:p>
          </p:txBody>
        </p:sp>
        <p:pic>
          <p:nvPicPr>
            <p:cNvPr id="6176" name="Picture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5" y="2118"/>
              <a:ext cx="1579"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7" name="Rectangle 44"/>
            <p:cNvSpPr>
              <a:spLocks noChangeArrowheads="1"/>
            </p:cNvSpPr>
            <p:nvPr/>
          </p:nvSpPr>
          <p:spPr bwMode="auto">
            <a:xfrm>
              <a:off x="3710" y="2208"/>
              <a:ext cx="142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solidFill>
                    <a:schemeClr val="hlink"/>
                  </a:solidFill>
                  <a:latin typeface="HGPｺﾞｼｯｸE" panose="020B0900000000000000" pitchFamily="50" charset="-128"/>
                  <a:ea typeface="HGPｺﾞｼｯｸE" panose="020B0900000000000000" pitchFamily="50" charset="-128"/>
                </a:rPr>
                <a:t>消防車</a:t>
              </a:r>
            </a:p>
            <a:p>
              <a:pPr eaLnBrk="1" hangingPunct="1">
                <a:spcBef>
                  <a:spcPct val="0"/>
                </a:spcBef>
                <a:buFontTx/>
                <a:buNone/>
              </a:pPr>
              <a:r>
                <a:rPr lang="ja-JP" altLang="en-US" sz="1200">
                  <a:latin typeface="HGPｺﾞｼｯｸE" panose="020B0900000000000000" pitchFamily="50" charset="-128"/>
                  <a:ea typeface="HGPｺﾞｼｯｸE" panose="020B0900000000000000" pitchFamily="50" charset="-128"/>
                </a:rPr>
                <a:t>ポンプ車約</a:t>
              </a:r>
              <a:r>
                <a:rPr lang="en-US" altLang="ja-JP" sz="1200">
                  <a:latin typeface="HGPｺﾞｼｯｸE" panose="020B0900000000000000" pitchFamily="50" charset="-128"/>
                  <a:ea typeface="HGPｺﾞｼｯｸE" panose="020B0900000000000000" pitchFamily="50" charset="-128"/>
                </a:rPr>
                <a:t>1,300</a:t>
              </a:r>
              <a:r>
                <a:rPr lang="ja-JP" altLang="en-US" sz="1200">
                  <a:latin typeface="HGPｺﾞｼｯｸE" panose="020B0900000000000000" pitchFamily="50" charset="-128"/>
                  <a:ea typeface="HGPｺﾞｼｯｸE" panose="020B0900000000000000" pitchFamily="50" charset="-128"/>
                </a:rPr>
                <a:t>万円</a:t>
              </a:r>
              <a:r>
                <a:rPr lang="en-US" altLang="ja-JP" sz="1200">
                  <a:latin typeface="HGPｺﾞｼｯｸE" panose="020B0900000000000000" pitchFamily="50" charset="-128"/>
                  <a:ea typeface="HGPｺﾞｼｯｸE" panose="020B0900000000000000" pitchFamily="50" charset="-128"/>
                </a:rPr>
                <a:t>〜</a:t>
              </a:r>
            </a:p>
            <a:p>
              <a:pPr eaLnBrk="1" hangingPunct="1">
                <a:spcBef>
                  <a:spcPct val="0"/>
                </a:spcBef>
                <a:buFontTx/>
                <a:buNone/>
              </a:pPr>
              <a:r>
                <a:rPr lang="ja-JP" altLang="en-US" sz="1200">
                  <a:latin typeface="HGPｺﾞｼｯｸE" panose="020B0900000000000000" pitchFamily="50" charset="-128"/>
                  <a:ea typeface="HGPｺﾞｼｯｸE" panose="020B0900000000000000" pitchFamily="50" charset="-128"/>
                </a:rPr>
                <a:t>高層用はしご車約</a:t>
              </a:r>
              <a:r>
                <a:rPr lang="en-US" altLang="ja-JP" sz="1200">
                  <a:latin typeface="HGPｺﾞｼｯｸE" panose="020B0900000000000000" pitchFamily="50" charset="-128"/>
                  <a:ea typeface="HGPｺﾞｼｯｸE" panose="020B0900000000000000" pitchFamily="50" charset="-128"/>
                </a:rPr>
                <a:t>1</a:t>
              </a:r>
              <a:r>
                <a:rPr lang="ja-JP" altLang="en-US" sz="1200">
                  <a:latin typeface="HGPｺﾞｼｯｸE" panose="020B0900000000000000" pitchFamily="50" charset="-128"/>
                  <a:ea typeface="HGPｺﾞｼｯｸE" panose="020B0900000000000000" pitchFamily="50" charset="-128"/>
                </a:rPr>
                <a:t>億</a:t>
              </a:r>
              <a:r>
                <a:rPr lang="en-US" altLang="ja-JP" sz="1200">
                  <a:latin typeface="HGPｺﾞｼｯｸE" panose="020B0900000000000000" pitchFamily="50" charset="-128"/>
                  <a:ea typeface="HGPｺﾞｼｯｸE" panose="020B0900000000000000" pitchFamily="50" charset="-128"/>
                </a:rPr>
                <a:t>6,000</a:t>
              </a:r>
              <a:r>
                <a:rPr lang="ja-JP" altLang="en-US" sz="1200">
                  <a:latin typeface="HGPｺﾞｼｯｸE" panose="020B0900000000000000" pitchFamily="50" charset="-128"/>
                  <a:ea typeface="HGPｺﾞｼｯｸE" panose="020B0900000000000000" pitchFamily="50" charset="-128"/>
                </a:rPr>
                <a:t>万円</a:t>
              </a:r>
            </a:p>
          </p:txBody>
        </p:sp>
        <p:sp>
          <p:nvSpPr>
            <p:cNvPr id="6178" name="Rectangle 45"/>
            <p:cNvSpPr>
              <a:spLocks noChangeArrowheads="1"/>
            </p:cNvSpPr>
            <p:nvPr/>
          </p:nvSpPr>
          <p:spPr bwMode="auto">
            <a:xfrm>
              <a:off x="2541" y="2318"/>
              <a:ext cx="91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t>警察，消防，</a:t>
              </a:r>
            </a:p>
            <a:p>
              <a:pPr eaLnBrk="1" hangingPunct="1">
                <a:spcBef>
                  <a:spcPct val="0"/>
                </a:spcBef>
                <a:buFontTx/>
                <a:buNone/>
              </a:pPr>
              <a:r>
                <a:rPr lang="ja-JP" altLang="en-US" sz="1200"/>
                <a:t>ゴミ収集，福祉</a:t>
              </a:r>
              <a:endParaRPr lang="en-US" altLang="ja-JP" sz="1200"/>
            </a:p>
            <a:p>
              <a:pPr eaLnBrk="1" hangingPunct="1">
                <a:spcBef>
                  <a:spcPct val="0"/>
                </a:spcBef>
                <a:buFontTx/>
                <a:buNone/>
              </a:pPr>
              <a:r>
                <a:rPr lang="ja-JP" altLang="en-US" sz="1200"/>
                <a:t>など</a:t>
              </a:r>
            </a:p>
          </p:txBody>
        </p:sp>
      </p:grpSp>
      <p:sp>
        <p:nvSpPr>
          <p:cNvPr id="6153" name="Text Box 22"/>
          <p:cNvSpPr txBox="1">
            <a:spLocks noChangeArrowheads="1"/>
          </p:cNvSpPr>
          <p:nvPr/>
        </p:nvSpPr>
        <p:spPr bwMode="auto">
          <a:xfrm>
            <a:off x="3989388" y="3408363"/>
            <a:ext cx="1317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ea typeface="HGP創英角ﾎﾟｯﾌﾟ体" panose="040B0A00000000000000" pitchFamily="50" charset="-128"/>
              </a:rPr>
              <a:t>公共サービス</a:t>
            </a:r>
          </a:p>
        </p:txBody>
      </p:sp>
      <p:grpSp>
        <p:nvGrpSpPr>
          <p:cNvPr id="4" name="Group 57"/>
          <p:cNvGrpSpPr>
            <a:grpSpLocks/>
          </p:cNvGrpSpPr>
          <p:nvPr/>
        </p:nvGrpSpPr>
        <p:grpSpPr bwMode="auto">
          <a:xfrm>
            <a:off x="1187450" y="4508500"/>
            <a:ext cx="6715125" cy="2349500"/>
            <a:chOff x="748" y="2840"/>
            <a:chExt cx="4230" cy="1480"/>
          </a:xfrm>
        </p:grpSpPr>
        <p:pic>
          <p:nvPicPr>
            <p:cNvPr id="6156" name="Picture 49" descr="02-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10" y="3175"/>
              <a:ext cx="1135"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90" y="2840"/>
              <a:ext cx="763"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91" y="3488"/>
              <a:ext cx="695"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5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66" y="3585"/>
              <a:ext cx="682"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5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8" y="3261"/>
              <a:ext cx="1381"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Rectangle 53"/>
            <p:cNvSpPr>
              <a:spLocks noChangeArrowheads="1"/>
            </p:cNvSpPr>
            <p:nvPr/>
          </p:nvSpPr>
          <p:spPr bwMode="auto">
            <a:xfrm>
              <a:off x="816" y="3341"/>
              <a:ext cx="124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solidFill>
                    <a:schemeClr val="hlink"/>
                  </a:solidFill>
                  <a:latin typeface="HGPｺﾞｼｯｸE" panose="020B0900000000000000" pitchFamily="50" charset="-128"/>
                  <a:ea typeface="HGPｺﾞｼｯｸE" panose="020B0900000000000000" pitchFamily="50" charset="-128"/>
                </a:rPr>
                <a:t>信号機</a:t>
              </a:r>
            </a:p>
            <a:p>
              <a:pPr eaLnBrk="1" hangingPunct="1">
                <a:spcBef>
                  <a:spcPct val="0"/>
                </a:spcBef>
                <a:buFontTx/>
                <a:buNone/>
              </a:pPr>
              <a:r>
                <a:rPr lang="ja-JP" altLang="en-US" sz="1200">
                  <a:latin typeface="HGPｺﾞｼｯｸE" panose="020B0900000000000000" pitchFamily="50" charset="-128"/>
                  <a:ea typeface="HGPｺﾞｼｯｸE" panose="020B0900000000000000" pitchFamily="50" charset="-128"/>
                </a:rPr>
                <a:t>全国に約</a:t>
              </a:r>
              <a:r>
                <a:rPr lang="en-US" altLang="ja-JP" sz="1200">
                  <a:latin typeface="HGPｺﾞｼｯｸE" panose="020B0900000000000000" pitchFamily="50" charset="-128"/>
                  <a:ea typeface="HGPｺﾞｼｯｸE" panose="020B0900000000000000" pitchFamily="50" charset="-128"/>
                </a:rPr>
                <a:t>21</a:t>
              </a:r>
              <a:r>
                <a:rPr lang="ja-JP" altLang="en-US" sz="1200">
                  <a:latin typeface="HGPｺﾞｼｯｸE" panose="020B0900000000000000" pitchFamily="50" charset="-128"/>
                  <a:ea typeface="HGPｺﾞｼｯｸE" panose="020B0900000000000000" pitchFamily="50" charset="-128"/>
                </a:rPr>
                <a:t>万基</a:t>
              </a:r>
            </a:p>
            <a:p>
              <a:pPr eaLnBrk="1" hangingPunct="1">
                <a:spcBef>
                  <a:spcPct val="0"/>
                </a:spcBef>
                <a:buFontTx/>
                <a:buNone/>
              </a:pPr>
              <a:r>
                <a:rPr lang="ja-JP" altLang="en-US" sz="1200">
                  <a:latin typeface="HGPｺﾞｼｯｸE" panose="020B0900000000000000" pitchFamily="50" charset="-128"/>
                  <a:ea typeface="HGPｺﾞｼｯｸE" panose="020B0900000000000000" pitchFamily="50" charset="-128"/>
                </a:rPr>
                <a:t>１基当たり</a:t>
              </a:r>
              <a:r>
                <a:rPr lang="en-US" altLang="ja-JP" sz="1200">
                  <a:latin typeface="HGPｺﾞｼｯｸE" panose="020B0900000000000000" pitchFamily="50" charset="-128"/>
                  <a:ea typeface="HGPｺﾞｼｯｸE" panose="020B0900000000000000" pitchFamily="50" charset="-128"/>
                </a:rPr>
                <a:t>240 〜470</a:t>
              </a:r>
              <a:r>
                <a:rPr lang="ja-JP" altLang="en-US" sz="1200">
                  <a:latin typeface="HGPｺﾞｼｯｸE" panose="020B0900000000000000" pitchFamily="50" charset="-128"/>
                  <a:ea typeface="HGPｺﾞｼｯｸE" panose="020B0900000000000000" pitchFamily="50" charset="-128"/>
                </a:rPr>
                <a:t>万円</a:t>
              </a:r>
            </a:p>
          </p:txBody>
        </p:sp>
        <p:pic>
          <p:nvPicPr>
            <p:cNvPr id="6162" name="Picture 5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8" y="3138"/>
              <a:ext cx="144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Rectangle 55"/>
            <p:cNvSpPr>
              <a:spLocks noChangeArrowheads="1"/>
            </p:cNvSpPr>
            <p:nvPr/>
          </p:nvSpPr>
          <p:spPr bwMode="auto">
            <a:xfrm>
              <a:off x="3811" y="3216"/>
              <a:ext cx="106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solidFill>
                    <a:schemeClr val="hlink"/>
                  </a:solidFill>
                  <a:latin typeface="HGPｺﾞｼｯｸE" panose="020B0900000000000000" pitchFamily="50" charset="-128"/>
                  <a:ea typeface="HGPｺﾞｼｯｸE" panose="020B0900000000000000" pitchFamily="50" charset="-128"/>
                </a:rPr>
                <a:t>学校</a:t>
              </a:r>
            </a:p>
            <a:p>
              <a:pPr eaLnBrk="1" hangingPunct="1">
                <a:spcBef>
                  <a:spcPct val="0"/>
                </a:spcBef>
                <a:buFontTx/>
                <a:buNone/>
              </a:pPr>
              <a:r>
                <a:rPr lang="ja-JP" altLang="en-US" sz="1200">
                  <a:latin typeface="HGPｺﾞｼｯｸE" panose="020B0900000000000000" pitchFamily="50" charset="-128"/>
                  <a:ea typeface="HGPｺﾞｼｯｸE" panose="020B0900000000000000" pitchFamily="50" charset="-128"/>
                </a:rPr>
                <a:t>１校当たり平均建設費</a:t>
              </a:r>
            </a:p>
            <a:p>
              <a:pPr eaLnBrk="1" hangingPunct="1">
                <a:spcBef>
                  <a:spcPct val="0"/>
                </a:spcBef>
                <a:buFontTx/>
                <a:buNone/>
              </a:pPr>
              <a:r>
                <a:rPr lang="ja-JP" altLang="en-US" sz="1200">
                  <a:latin typeface="HGPｺﾞｼｯｸE" panose="020B0900000000000000" pitchFamily="50" charset="-128"/>
                  <a:ea typeface="HGPｺﾞｼｯｸE" panose="020B0900000000000000" pitchFamily="50" charset="-128"/>
                </a:rPr>
                <a:t>約</a:t>
              </a:r>
              <a:r>
                <a:rPr lang="en-US" altLang="ja-JP" sz="1200">
                  <a:latin typeface="HGPｺﾞｼｯｸE" panose="020B0900000000000000" pitchFamily="50" charset="-128"/>
                  <a:ea typeface="HGPｺﾞｼｯｸE" panose="020B0900000000000000" pitchFamily="50" charset="-128"/>
                </a:rPr>
                <a:t>13</a:t>
              </a:r>
              <a:r>
                <a:rPr lang="ja-JP" altLang="en-US" sz="1200">
                  <a:latin typeface="HGPｺﾞｼｯｸE" panose="020B0900000000000000" pitchFamily="50" charset="-128"/>
                  <a:ea typeface="HGPｺﾞｼｯｸE" panose="020B0900000000000000" pitchFamily="50" charset="-128"/>
                </a:rPr>
                <a:t>億円</a:t>
              </a:r>
            </a:p>
          </p:txBody>
        </p:sp>
        <p:sp>
          <p:nvSpPr>
            <p:cNvPr id="6164" name="Rectangle 56"/>
            <p:cNvSpPr>
              <a:spLocks noChangeArrowheads="1"/>
            </p:cNvSpPr>
            <p:nvPr/>
          </p:nvSpPr>
          <p:spPr bwMode="auto">
            <a:xfrm>
              <a:off x="2634" y="3697"/>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a:t>学校，公園，</a:t>
              </a:r>
            </a:p>
            <a:p>
              <a:pPr eaLnBrk="1" hangingPunct="1">
                <a:spcBef>
                  <a:spcPct val="0"/>
                </a:spcBef>
                <a:buFontTx/>
                <a:buNone/>
              </a:pPr>
              <a:r>
                <a:rPr lang="ja-JP" altLang="en-US" sz="1200"/>
                <a:t>道路など</a:t>
              </a:r>
            </a:p>
          </p:txBody>
        </p:sp>
      </p:grpSp>
      <p:sp>
        <p:nvSpPr>
          <p:cNvPr id="6155" name="Text Box 23"/>
          <p:cNvSpPr txBox="1">
            <a:spLocks noChangeArrowheads="1"/>
          </p:cNvSpPr>
          <p:nvPr/>
        </p:nvSpPr>
        <p:spPr bwMode="auto">
          <a:xfrm>
            <a:off x="4081463" y="5592763"/>
            <a:ext cx="996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a:ea typeface="HGP創英角ﾎﾟｯﾌﾟ体" panose="040B0A00000000000000" pitchFamily="50" charset="-128"/>
              </a:rPr>
              <a:t>公共施設</a:t>
            </a:r>
          </a:p>
        </p:txBody>
      </p:sp>
    </p:spTree>
    <p:custDataLst>
      <p:tags r:id="rId1"/>
    </p:custDataLst>
  </p:cSld>
  <p:clrMapOvr>
    <a:masterClrMapping/>
  </p:clrMapOvr>
  <p:transition advTm="69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pic>
        <p:nvPicPr>
          <p:cNvPr id="8195"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4"/>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わたしたちと税のかかわりについて考えてみよう③</a:t>
            </a:r>
            <a:endParaRPr lang="ja-JP" altLang="en-US" sz="2400">
              <a:latin typeface="HG創英角ｺﾞｼｯｸUB" panose="020B0909000000000000" pitchFamily="49" charset="-128"/>
              <a:ea typeface="HG創英角ｺﾞｼｯｸUB" panose="020B0909000000000000" pitchFamily="49" charset="-128"/>
            </a:endParaRPr>
          </a:p>
        </p:txBody>
      </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8199" name="Group 31"/>
          <p:cNvGrpSpPr>
            <a:grpSpLocks/>
          </p:cNvGrpSpPr>
          <p:nvPr/>
        </p:nvGrpSpPr>
        <p:grpSpPr bwMode="auto">
          <a:xfrm>
            <a:off x="304800" y="1152525"/>
            <a:ext cx="8562975" cy="542925"/>
            <a:chOff x="192" y="1076"/>
            <a:chExt cx="5394" cy="342"/>
          </a:xfrm>
        </p:grpSpPr>
        <p:pic>
          <p:nvPicPr>
            <p:cNvPr id="8220"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076"/>
              <a:ext cx="539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1" name="Rectangle 30"/>
            <p:cNvSpPr>
              <a:spLocks noChangeArrowheads="1"/>
            </p:cNvSpPr>
            <p:nvPr/>
          </p:nvSpPr>
          <p:spPr bwMode="auto">
            <a:xfrm>
              <a:off x="1098" y="1106"/>
              <a:ext cx="37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chemeClr val="accent1"/>
                  </a:solidFill>
                  <a:latin typeface="HGPｺﾞｼｯｸE" panose="020B0900000000000000" pitchFamily="50" charset="-128"/>
                  <a:ea typeface="HGPｺﾞｼｯｸE" panose="020B0900000000000000" pitchFamily="50" charset="-128"/>
                </a:rPr>
                <a:t>公立学校の児童・生徒１人当たりの公費負担教育費（平成</a:t>
              </a:r>
              <a:r>
                <a:rPr lang="en-US" altLang="ja-JP" sz="1600" dirty="0">
                  <a:solidFill>
                    <a:schemeClr val="accent1"/>
                  </a:solidFill>
                  <a:latin typeface="HGPｺﾞｼｯｸE" panose="020B0900000000000000" pitchFamily="50" charset="-128"/>
                  <a:ea typeface="HGPｺﾞｼｯｸE" panose="020B0900000000000000" pitchFamily="50" charset="-128"/>
                </a:rPr>
                <a:t>29</a:t>
              </a:r>
              <a:r>
                <a:rPr lang="ja-JP" altLang="en-US" sz="1600" dirty="0">
                  <a:solidFill>
                    <a:schemeClr val="accent1"/>
                  </a:solidFill>
                  <a:latin typeface="HGPｺﾞｼｯｸE" panose="020B0900000000000000" pitchFamily="50" charset="-128"/>
                  <a:ea typeface="HGPｺﾞｼｯｸE" panose="020B0900000000000000" pitchFamily="50" charset="-128"/>
                </a:rPr>
                <a:t>年度）</a:t>
              </a:r>
            </a:p>
          </p:txBody>
        </p:sp>
      </p:grpSp>
      <p:pic>
        <p:nvPicPr>
          <p:cNvPr id="820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188" y="2603500"/>
            <a:ext cx="6604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988" y="2187575"/>
            <a:ext cx="9207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1939925"/>
            <a:ext cx="101282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8"/>
          <p:cNvGrpSpPr>
            <a:grpSpLocks/>
          </p:cNvGrpSpPr>
          <p:nvPr/>
        </p:nvGrpSpPr>
        <p:grpSpPr bwMode="auto">
          <a:xfrm>
            <a:off x="1616075" y="3773488"/>
            <a:ext cx="1579563" cy="630237"/>
            <a:chOff x="902" y="3780"/>
            <a:chExt cx="995" cy="397"/>
          </a:xfrm>
        </p:grpSpPr>
        <p:pic>
          <p:nvPicPr>
            <p:cNvPr id="8217" name="Picture 35" descr="03-円"/>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 y="3982"/>
              <a:ext cx="99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8" name="Rectangle 36"/>
            <p:cNvSpPr>
              <a:spLocks noChangeArrowheads="1"/>
            </p:cNvSpPr>
            <p:nvPr/>
          </p:nvSpPr>
          <p:spPr bwMode="auto">
            <a:xfrm>
              <a:off x="962" y="3954"/>
              <a:ext cx="86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dirty="0">
                  <a:latin typeface="HGPｺﾞｼｯｸE" panose="020B0900000000000000" pitchFamily="50" charset="-128"/>
                  <a:ea typeface="HGPｺﾞｼｯｸE" panose="020B0900000000000000" pitchFamily="50" charset="-128"/>
                </a:rPr>
                <a:t>約</a:t>
              </a:r>
              <a:r>
                <a:rPr lang="en-US" altLang="ja-JP" sz="1700" dirty="0">
                  <a:latin typeface="HGPｺﾞｼｯｸE" panose="020B0900000000000000" pitchFamily="50" charset="-128"/>
                  <a:ea typeface="HGPｺﾞｼｯｸE" panose="020B0900000000000000" pitchFamily="50" charset="-128"/>
                </a:rPr>
                <a:t>885,000</a:t>
              </a:r>
              <a:r>
                <a:rPr lang="ja-JP" altLang="en-US" sz="1700" dirty="0">
                  <a:latin typeface="HGPｺﾞｼｯｸE" panose="020B0900000000000000" pitchFamily="50" charset="-128"/>
                  <a:ea typeface="HGPｺﾞｼｯｸE" panose="020B0900000000000000" pitchFamily="50" charset="-128"/>
                </a:rPr>
                <a:t>円</a:t>
              </a:r>
            </a:p>
          </p:txBody>
        </p:sp>
        <p:sp>
          <p:nvSpPr>
            <p:cNvPr id="8219" name="Rectangle 37"/>
            <p:cNvSpPr>
              <a:spLocks noChangeArrowheads="1"/>
            </p:cNvSpPr>
            <p:nvPr/>
          </p:nvSpPr>
          <p:spPr bwMode="auto">
            <a:xfrm>
              <a:off x="1137" y="3780"/>
              <a:ext cx="52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a:ea typeface="HGPｺﾞｼｯｸE" panose="020B0900000000000000" pitchFamily="50" charset="-128"/>
                </a:rPr>
                <a:t>小学生</a:t>
              </a:r>
            </a:p>
          </p:txBody>
        </p:sp>
      </p:grpSp>
      <p:grpSp>
        <p:nvGrpSpPr>
          <p:cNvPr id="5" name="Group 39"/>
          <p:cNvGrpSpPr>
            <a:grpSpLocks/>
          </p:cNvGrpSpPr>
          <p:nvPr/>
        </p:nvGrpSpPr>
        <p:grpSpPr bwMode="auto">
          <a:xfrm>
            <a:off x="3754438" y="3760788"/>
            <a:ext cx="1735137" cy="630237"/>
            <a:chOff x="869" y="3780"/>
            <a:chExt cx="1093" cy="397"/>
          </a:xfrm>
        </p:grpSpPr>
        <p:pic>
          <p:nvPicPr>
            <p:cNvPr id="8214" name="Picture 40" descr="03-円"/>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 y="3982"/>
              <a:ext cx="109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Rectangle 41"/>
            <p:cNvSpPr>
              <a:spLocks noChangeArrowheads="1"/>
            </p:cNvSpPr>
            <p:nvPr/>
          </p:nvSpPr>
          <p:spPr bwMode="auto">
            <a:xfrm>
              <a:off x="962" y="3954"/>
              <a:ext cx="973"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dirty="0">
                  <a:latin typeface="HGPｺﾞｼｯｸE" panose="020B0900000000000000" pitchFamily="50" charset="-128"/>
                  <a:ea typeface="HGPｺﾞｼｯｸE" panose="020B0900000000000000" pitchFamily="50" charset="-128"/>
                </a:rPr>
                <a:t>約</a:t>
              </a:r>
              <a:r>
                <a:rPr lang="en-US" altLang="ja-JP" sz="1700" dirty="0">
                  <a:latin typeface="HGPｺﾞｼｯｸE" panose="020B0900000000000000" pitchFamily="50" charset="-128"/>
                  <a:ea typeface="HGPｺﾞｼｯｸE" panose="020B0900000000000000" pitchFamily="50" charset="-128"/>
                </a:rPr>
                <a:t>1,043,000</a:t>
              </a:r>
              <a:r>
                <a:rPr lang="ja-JP" altLang="en-US" sz="1700" dirty="0">
                  <a:latin typeface="HGPｺﾞｼｯｸE" panose="020B0900000000000000" pitchFamily="50" charset="-128"/>
                  <a:ea typeface="HGPｺﾞｼｯｸE" panose="020B0900000000000000" pitchFamily="50" charset="-128"/>
                </a:rPr>
                <a:t>円</a:t>
              </a:r>
            </a:p>
          </p:txBody>
        </p:sp>
        <p:sp>
          <p:nvSpPr>
            <p:cNvPr id="8216" name="Rectangle 42"/>
            <p:cNvSpPr>
              <a:spLocks noChangeArrowheads="1"/>
            </p:cNvSpPr>
            <p:nvPr/>
          </p:nvSpPr>
          <p:spPr bwMode="auto">
            <a:xfrm>
              <a:off x="1137" y="3780"/>
              <a:ext cx="52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a:ea typeface="HGPｺﾞｼｯｸE" panose="020B0900000000000000" pitchFamily="50" charset="-128"/>
                </a:rPr>
                <a:t>中学生</a:t>
              </a:r>
            </a:p>
          </p:txBody>
        </p:sp>
      </p:grpSp>
      <p:grpSp>
        <p:nvGrpSpPr>
          <p:cNvPr id="6" name="Group 47"/>
          <p:cNvGrpSpPr>
            <a:grpSpLocks/>
          </p:cNvGrpSpPr>
          <p:nvPr/>
        </p:nvGrpSpPr>
        <p:grpSpPr bwMode="auto">
          <a:xfrm>
            <a:off x="5934075" y="3729038"/>
            <a:ext cx="1773238" cy="649287"/>
            <a:chOff x="3643" y="3775"/>
            <a:chExt cx="1117" cy="409"/>
          </a:xfrm>
        </p:grpSpPr>
        <p:pic>
          <p:nvPicPr>
            <p:cNvPr id="8211"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3" y="3989"/>
              <a:ext cx="1117"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Rectangle 45"/>
            <p:cNvSpPr>
              <a:spLocks noChangeArrowheads="1"/>
            </p:cNvSpPr>
            <p:nvPr/>
          </p:nvSpPr>
          <p:spPr bwMode="auto">
            <a:xfrm>
              <a:off x="3715" y="3961"/>
              <a:ext cx="91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dirty="0">
                  <a:latin typeface="HGPｺﾞｼｯｸE" panose="020B0900000000000000" pitchFamily="50" charset="-128"/>
                  <a:ea typeface="HGPｺﾞｼｯｸE" panose="020B0900000000000000" pitchFamily="50" charset="-128"/>
                </a:rPr>
                <a:t> 約</a:t>
              </a:r>
              <a:r>
                <a:rPr lang="en-US" altLang="ja-JP" sz="1700" dirty="0">
                  <a:latin typeface="HGPｺﾞｼｯｸE" panose="020B0900000000000000" pitchFamily="50" charset="-128"/>
                  <a:ea typeface="HGPｺﾞｼｯｸE" panose="020B0900000000000000" pitchFamily="50" charset="-128"/>
                </a:rPr>
                <a:t>988,000</a:t>
              </a:r>
              <a:r>
                <a:rPr lang="ja-JP" altLang="en-US" sz="1700" dirty="0">
                  <a:latin typeface="HGPｺﾞｼｯｸE" panose="020B0900000000000000" pitchFamily="50" charset="-128"/>
                  <a:ea typeface="HGPｺﾞｼｯｸE" panose="020B0900000000000000" pitchFamily="50" charset="-128"/>
                </a:rPr>
                <a:t>円</a:t>
              </a:r>
            </a:p>
          </p:txBody>
        </p:sp>
        <p:sp>
          <p:nvSpPr>
            <p:cNvPr id="8213" name="Rectangle 46"/>
            <p:cNvSpPr>
              <a:spLocks noChangeArrowheads="1"/>
            </p:cNvSpPr>
            <p:nvPr/>
          </p:nvSpPr>
          <p:spPr bwMode="auto">
            <a:xfrm>
              <a:off x="3660" y="3775"/>
              <a:ext cx="106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a:ea typeface="HGPｺﾞｼｯｸE" panose="020B0900000000000000" pitchFamily="50" charset="-128"/>
                </a:rPr>
                <a:t>高校生（全日制）</a:t>
              </a:r>
            </a:p>
          </p:txBody>
        </p:sp>
      </p:grpSp>
      <p:grpSp>
        <p:nvGrpSpPr>
          <p:cNvPr id="8206" name="Group 51"/>
          <p:cNvGrpSpPr>
            <a:grpSpLocks/>
          </p:cNvGrpSpPr>
          <p:nvPr/>
        </p:nvGrpSpPr>
        <p:grpSpPr bwMode="auto">
          <a:xfrm>
            <a:off x="935038" y="4945063"/>
            <a:ext cx="7742237" cy="965200"/>
            <a:chOff x="589" y="3205"/>
            <a:chExt cx="4877" cy="608"/>
          </a:xfrm>
        </p:grpSpPr>
        <p:pic>
          <p:nvPicPr>
            <p:cNvPr id="8209"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 y="3205"/>
              <a:ext cx="4877"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Rectangle 49"/>
            <p:cNvSpPr>
              <a:spLocks noChangeArrowheads="1"/>
            </p:cNvSpPr>
            <p:nvPr/>
          </p:nvSpPr>
          <p:spPr bwMode="auto">
            <a:xfrm>
              <a:off x="680" y="3207"/>
              <a:ext cx="102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100">
                  <a:solidFill>
                    <a:schemeClr val="bg1"/>
                  </a:solidFill>
                  <a:ea typeface="HGPｺﾞｼｯｸE" panose="020B0900000000000000" pitchFamily="50" charset="-128"/>
                </a:rPr>
                <a:t>みんなで調べてみよう！</a:t>
              </a:r>
            </a:p>
          </p:txBody>
        </p:sp>
      </p:grpSp>
      <p:pic>
        <p:nvPicPr>
          <p:cNvPr id="5148"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438" y="4743450"/>
            <a:ext cx="5032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0" name="Rectangle 50"/>
          <p:cNvSpPr>
            <a:spLocks noChangeArrowheads="1"/>
          </p:cNvSpPr>
          <p:nvPr/>
        </p:nvSpPr>
        <p:spPr bwMode="auto">
          <a:xfrm>
            <a:off x="1281113" y="5276850"/>
            <a:ext cx="70786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もし「公共サービス」などがなかったらどうなるのだろう？</a:t>
            </a:r>
          </a:p>
          <a:p>
            <a:pPr eaLnBrk="1" hangingPunct="1">
              <a:spcBef>
                <a:spcPct val="0"/>
              </a:spcBef>
              <a:buFontTx/>
              <a:buNone/>
            </a:pPr>
            <a:endParaRPr lang="ja-JP" altLang="en-US" sz="500"/>
          </a:p>
          <a:p>
            <a:pPr eaLnBrk="1" hangingPunct="1">
              <a:spcBef>
                <a:spcPct val="0"/>
              </a:spcBef>
              <a:buFontTx/>
              <a:buNone/>
            </a:pPr>
            <a:r>
              <a:rPr lang="ja-JP" altLang="en-US" sz="1400"/>
              <a:t>これらの「公共サービス」などに必要な費用はどうやってまかなうのだろう？</a:t>
            </a:r>
          </a:p>
        </p:txBody>
      </p:sp>
    </p:spTree>
    <p:custDataLst>
      <p:tags r:id="rId1"/>
    </p:custDataLst>
  </p:cSld>
  <p:clrMapOvr>
    <a:masterClrMapping/>
  </p:clrMapOvr>
  <p:transition advTm="45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170"/>
                                        </p:tgtEl>
                                        <p:attrNameLst>
                                          <p:attrName>style.visibility</p:attrName>
                                        </p:attrNameLst>
                                      </p:cBhvr>
                                      <p:to>
                                        <p:strVal val="visible"/>
                                      </p:to>
                                    </p:set>
                                    <p:anim calcmode="lin" valueType="num">
                                      <p:cBhvr>
                                        <p:cTn id="25" dur="500" fill="hold"/>
                                        <p:tgtEl>
                                          <p:spTgt spid="5170"/>
                                        </p:tgtEl>
                                        <p:attrNameLst>
                                          <p:attrName>ppt_w</p:attrName>
                                        </p:attrNameLst>
                                      </p:cBhvr>
                                      <p:tavLst>
                                        <p:tav tm="0">
                                          <p:val>
                                            <p:fltVal val="0"/>
                                          </p:val>
                                        </p:tav>
                                        <p:tav tm="100000">
                                          <p:val>
                                            <p:strVal val="#ppt_w"/>
                                          </p:val>
                                        </p:tav>
                                      </p:tavLst>
                                    </p:anim>
                                    <p:anim calcmode="lin" valueType="num">
                                      <p:cBhvr>
                                        <p:cTn id="26" dur="500" fill="hold"/>
                                        <p:tgtEl>
                                          <p:spTgt spid="5170"/>
                                        </p:tgtEl>
                                        <p:attrNameLst>
                                          <p:attrName>ppt_h</p:attrName>
                                        </p:attrNameLst>
                                      </p:cBhvr>
                                      <p:tavLst>
                                        <p:tav tm="0">
                                          <p:val>
                                            <p:fltVal val="0"/>
                                          </p:val>
                                        </p:tav>
                                        <p:tav tm="100000">
                                          <p:val>
                                            <p:strVal val="#ppt_h"/>
                                          </p:val>
                                        </p:tav>
                                      </p:tavLst>
                                    </p:anim>
                                  </p:childTnLst>
                                </p:cTn>
                              </p:par>
                              <p:par>
                                <p:cTn id="27" presetID="6" presetClass="emph" presetSubtype="0" repeatCount="indefinite" accel="50000" fill="hold" nodeType="withEffect">
                                  <p:stCondLst>
                                    <p:cond delay="0"/>
                                  </p:stCondLst>
                                  <p:endCondLst>
                                    <p:cond evt="onNext" delay="0">
                                      <p:tgtEl>
                                        <p:sldTgt/>
                                      </p:tgtEl>
                                    </p:cond>
                                  </p:endCondLst>
                                  <p:childTnLst>
                                    <p:animScale>
                                      <p:cBhvr>
                                        <p:cTn id="28" dur="500" fill="hold"/>
                                        <p:tgtEl>
                                          <p:spTgt spid="5148"/>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pic>
        <p:nvPicPr>
          <p:cNvPr id="921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1"/>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sz="4800">
              <a:latin typeface="HG創英角ｺﾞｼｯｸUB" panose="020B0909000000000000" pitchFamily="49" charset="-128"/>
              <a:ea typeface="HG創英角ｺﾞｼｯｸUB" panose="020B0909000000000000" pitchFamily="49" charset="-128"/>
            </a:endParaRPr>
          </a:p>
        </p:txBody>
      </p:sp>
      <p:sp>
        <p:nvSpPr>
          <p:cNvPr id="9221"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2"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922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2781300"/>
            <a:ext cx="88884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3" y="1425575"/>
            <a:ext cx="899795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19"/>
          <p:cNvSpPr>
            <a:spLocks noChangeArrowheads="1"/>
          </p:cNvSpPr>
          <p:nvPr/>
        </p:nvSpPr>
        <p:spPr bwMode="white">
          <a:xfrm>
            <a:off x="385763" y="1657350"/>
            <a:ext cx="45720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800" dirty="0">
                <a:solidFill>
                  <a:schemeClr val="accent1"/>
                </a:solidFill>
                <a:ea typeface="HGPｺﾞｼｯｸE" panose="020B0900000000000000" pitchFamily="50" charset="-128"/>
              </a:rPr>
              <a:t>〜</a:t>
            </a:r>
            <a:r>
              <a:rPr lang="ja-JP" altLang="en-US" sz="1800" dirty="0">
                <a:solidFill>
                  <a:schemeClr val="accent1"/>
                </a:solidFill>
                <a:ea typeface="HGPｺﾞｼｯｸE" panose="020B0900000000000000" pitchFamily="50" charset="-128"/>
              </a:rPr>
              <a:t>税にまつわるエピソード</a:t>
            </a:r>
            <a:r>
              <a:rPr lang="en-US" altLang="ja-JP" sz="1800" dirty="0">
                <a:solidFill>
                  <a:schemeClr val="accent1"/>
                </a:solidFill>
                <a:ea typeface="HGPｺﾞｼｯｸE" panose="020B0900000000000000" pitchFamily="50" charset="-128"/>
              </a:rPr>
              <a:t>〜</a:t>
            </a:r>
          </a:p>
          <a:p>
            <a:pPr eaLnBrk="1" hangingPunct="1">
              <a:spcBef>
                <a:spcPct val="0"/>
              </a:spcBef>
              <a:buFontTx/>
              <a:buNone/>
            </a:pPr>
            <a:endParaRPr lang="ja-JP" altLang="en-US" sz="500" dirty="0">
              <a:solidFill>
                <a:schemeClr val="accent1"/>
              </a:solidFill>
              <a:ea typeface="HGPｺﾞｼｯｸE" panose="020B0900000000000000" pitchFamily="50" charset="-128"/>
            </a:endParaRPr>
          </a:p>
          <a:p>
            <a:pPr eaLnBrk="1" hangingPunct="1">
              <a:spcBef>
                <a:spcPct val="0"/>
              </a:spcBef>
              <a:buFontTx/>
              <a:buNone/>
            </a:pPr>
            <a:r>
              <a:rPr lang="ja-JP" altLang="en-US" sz="1800" dirty="0">
                <a:solidFill>
                  <a:schemeClr val="accent1"/>
                </a:solidFill>
                <a:ea typeface="HGPｺﾞｼｯｸE" panose="020B0900000000000000" pitchFamily="50" charset="-128"/>
              </a:rPr>
              <a:t>２つのエピソードを参考に考えてみよう！</a:t>
            </a:r>
          </a:p>
        </p:txBody>
      </p:sp>
      <p:pic>
        <p:nvPicPr>
          <p:cNvPr id="923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5888" y="1758950"/>
            <a:ext cx="11922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4"/>
          <p:cNvGrpSpPr>
            <a:grpSpLocks/>
          </p:cNvGrpSpPr>
          <p:nvPr/>
        </p:nvGrpSpPr>
        <p:grpSpPr bwMode="auto">
          <a:xfrm>
            <a:off x="5726113" y="1122363"/>
            <a:ext cx="2857500" cy="895350"/>
            <a:chOff x="3644" y="1518"/>
            <a:chExt cx="1800" cy="564"/>
          </a:xfrm>
        </p:grpSpPr>
        <p:pic>
          <p:nvPicPr>
            <p:cNvPr id="9226"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4" y="1518"/>
              <a:ext cx="1800"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23"/>
            <p:cNvSpPr>
              <a:spLocks noChangeArrowheads="1"/>
            </p:cNvSpPr>
            <p:nvPr/>
          </p:nvSpPr>
          <p:spPr bwMode="auto">
            <a:xfrm>
              <a:off x="3676" y="1555"/>
              <a:ext cx="176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b="1">
                  <a:ea typeface="HGPｺﾞｼｯｸE" panose="020B0900000000000000" pitchFamily="50" charset="-128"/>
                </a:rPr>
                <a:t>税ってなんだろう？</a:t>
              </a:r>
            </a:p>
            <a:p>
              <a:pPr eaLnBrk="1" hangingPunct="1">
                <a:spcBef>
                  <a:spcPct val="0"/>
                </a:spcBef>
                <a:buFontTx/>
                <a:buNone/>
              </a:pPr>
              <a:r>
                <a:rPr lang="ja-JP" altLang="en-US" sz="1700" b="1">
                  <a:ea typeface="HGPｺﾞｼｯｸE" panose="020B0900000000000000" pitchFamily="50" charset="-128"/>
                </a:rPr>
                <a:t>なぜ，税が必要なのだろう？</a:t>
              </a:r>
            </a:p>
          </p:txBody>
        </p:sp>
      </p:grpSp>
    </p:spTree>
    <p:custDataLst>
      <p:tags r:id="rId1"/>
    </p:custDataLst>
  </p:cSld>
  <p:clrMapOvr>
    <a:masterClrMapping/>
  </p:clrMapOvr>
  <p:transition advTm="17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857375"/>
            <a:ext cx="8913813"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pic>
        <p:nvPicPr>
          <p:cNvPr id="1126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rgbClr val="FFFFFF"/>
                </a:solidFill>
                <a:latin typeface="HG創英角ｺﾞｼｯｸUB" panose="020B0909000000000000" pitchFamily="49" charset="-128"/>
                <a:ea typeface="HG創英角ｺﾞｼｯｸUB" panose="020B0909000000000000" pitchFamily="49" charset="-128"/>
              </a:rPr>
              <a:t>2.</a:t>
            </a:r>
            <a:r>
              <a:rPr lang="ja-JP" altLang="en-US" sz="2400">
                <a:solidFill>
                  <a:srgbClr val="FFFFFF"/>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a:solidFill>
                  <a:srgbClr val="FFFFFF"/>
                </a:solidFill>
                <a:latin typeface="HG創英角ｺﾞｼｯｸUB" panose="020B0909000000000000" pitchFamily="49" charset="-128"/>
                <a:ea typeface="HG創英角ｺﾞｼｯｸUB" panose="020B0909000000000000" pitchFamily="49" charset="-128"/>
              </a:rPr>
              <a:t>-2</a:t>
            </a:r>
            <a:endParaRPr lang="en-US" altLang="ja-JP" sz="480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11270"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1"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ransition advTm="64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46"/>
          <p:cNvGrpSpPr>
            <a:grpSpLocks/>
          </p:cNvGrpSpPr>
          <p:nvPr/>
        </p:nvGrpSpPr>
        <p:grpSpPr bwMode="auto">
          <a:xfrm>
            <a:off x="827088" y="5441950"/>
            <a:ext cx="7620000" cy="949325"/>
            <a:chOff x="449" y="3428"/>
            <a:chExt cx="4800" cy="598"/>
          </a:xfrm>
        </p:grpSpPr>
        <p:pic>
          <p:nvPicPr>
            <p:cNvPr id="13332"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 y="3428"/>
              <a:ext cx="4800"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Rectangle 45"/>
            <p:cNvSpPr>
              <a:spLocks noChangeArrowheads="1"/>
            </p:cNvSpPr>
            <p:nvPr/>
          </p:nvSpPr>
          <p:spPr bwMode="auto">
            <a:xfrm>
              <a:off x="561" y="3439"/>
              <a:ext cx="100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bg1"/>
                  </a:solidFill>
                  <a:ea typeface="HGPｺﾞｼｯｸE" panose="020B0900000000000000" pitchFamily="50" charset="-128"/>
                </a:rPr>
                <a:t>みんなで議論してみよう！</a:t>
              </a:r>
            </a:p>
          </p:txBody>
        </p:sp>
      </p:grpSp>
      <p:sp>
        <p:nvSpPr>
          <p:cNvPr id="13315" name="Rectangle 6"/>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pic>
        <p:nvPicPr>
          <p:cNvPr id="1331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8"/>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18" name="Line 34">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19" name="Line 35">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8218"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1868488"/>
            <a:ext cx="6961188"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3" y="5338763"/>
            <a:ext cx="5826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5"/>
          <p:cNvGrpSpPr>
            <a:grpSpLocks/>
          </p:cNvGrpSpPr>
          <p:nvPr/>
        </p:nvGrpSpPr>
        <p:grpSpPr bwMode="auto">
          <a:xfrm>
            <a:off x="1595438" y="3055938"/>
            <a:ext cx="6091237" cy="1039812"/>
            <a:chOff x="1005" y="1835"/>
            <a:chExt cx="3837" cy="655"/>
          </a:xfrm>
        </p:grpSpPr>
        <p:sp>
          <p:nvSpPr>
            <p:cNvPr id="13328" name="AutoShape 21"/>
            <p:cNvSpPr>
              <a:spLocks noChangeArrowheads="1"/>
            </p:cNvSpPr>
            <p:nvPr/>
          </p:nvSpPr>
          <p:spPr bwMode="auto">
            <a:xfrm>
              <a:off x="1005" y="1835"/>
              <a:ext cx="3837" cy="655"/>
            </a:xfrm>
            <a:prstGeom prst="roundRect">
              <a:avLst>
                <a:gd name="adj" fmla="val 16667"/>
              </a:avLst>
            </a:prstGeom>
            <a:solidFill>
              <a:srgbClr val="FF99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3329" name="AutoShape 22"/>
            <p:cNvSpPr>
              <a:spLocks noChangeArrowheads="1"/>
            </p:cNvSpPr>
            <p:nvPr/>
          </p:nvSpPr>
          <p:spPr bwMode="auto">
            <a:xfrm>
              <a:off x="1113" y="1914"/>
              <a:ext cx="3629" cy="492"/>
            </a:xfrm>
            <a:prstGeom prst="roundRect">
              <a:avLst>
                <a:gd name="adj" fmla="val 16667"/>
              </a:avLst>
            </a:prstGeom>
            <a:solidFill>
              <a:srgbClr val="FFFFFF">
                <a:alpha val="8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3330" name="Rectangle 23"/>
            <p:cNvSpPr>
              <a:spLocks noChangeArrowheads="1"/>
            </p:cNvSpPr>
            <p:nvPr/>
          </p:nvSpPr>
          <p:spPr bwMode="auto">
            <a:xfrm>
              <a:off x="1731" y="1915"/>
              <a:ext cx="22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en-US" altLang="ja-JP" sz="2000" b="1">
                  <a:latin typeface="ＭＳ Ｐゴシック" panose="020B0600070205080204" pitchFamily="50" charset="-128"/>
                  <a:ea typeface="ＭＳ Ｐゴシック" panose="020B0600070205080204" pitchFamily="50" charset="-128"/>
                </a:rPr>
                <a:t>【</a:t>
              </a:r>
              <a:r>
                <a:rPr lang="ja-JP" altLang="en-US" sz="2000" b="1">
                  <a:latin typeface="ＭＳ Ｐゴシック" panose="020B0600070205080204" pitchFamily="50" charset="-128"/>
                  <a:ea typeface="ＭＳ Ｐゴシック" panose="020B0600070205080204" pitchFamily="50" charset="-128"/>
                </a:rPr>
                <a:t>日本国憲法第</a:t>
              </a:r>
              <a:r>
                <a:rPr lang="en-US" altLang="ja-JP" sz="2000" b="1">
                  <a:latin typeface="ＭＳ Ｐゴシック" panose="020B0600070205080204" pitchFamily="50" charset="-128"/>
                  <a:ea typeface="ＭＳ Ｐゴシック" panose="020B0600070205080204" pitchFamily="50" charset="-128"/>
                </a:rPr>
                <a:t>30</a:t>
              </a:r>
              <a:r>
                <a:rPr lang="ja-JP" altLang="en-US" sz="2000" b="1">
                  <a:latin typeface="ＭＳ Ｐゴシック" panose="020B0600070205080204" pitchFamily="50" charset="-128"/>
                  <a:ea typeface="ＭＳ Ｐゴシック" panose="020B0600070205080204" pitchFamily="50" charset="-128"/>
                </a:rPr>
                <a:t>条</a:t>
              </a:r>
              <a:r>
                <a:rPr lang="en-US" altLang="ja-JP" sz="2000" b="1">
                  <a:latin typeface="ＭＳ Ｐゴシック" panose="020B0600070205080204" pitchFamily="50" charset="-128"/>
                  <a:ea typeface="ＭＳ Ｐゴシック" panose="020B0600070205080204" pitchFamily="50" charset="-128"/>
                </a:rPr>
                <a:t>】</a:t>
              </a:r>
            </a:p>
          </p:txBody>
        </p:sp>
        <p:sp>
          <p:nvSpPr>
            <p:cNvPr id="13331" name="Rectangle 24"/>
            <p:cNvSpPr>
              <a:spLocks noChangeArrowheads="1"/>
            </p:cNvSpPr>
            <p:nvPr/>
          </p:nvSpPr>
          <p:spPr bwMode="auto">
            <a:xfrm>
              <a:off x="1297" y="2153"/>
              <a:ext cx="327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ct val="110000"/>
                </a:lnSpc>
                <a:spcBef>
                  <a:spcPct val="0"/>
                </a:spcBef>
                <a:buFontTx/>
                <a:buNone/>
              </a:pPr>
              <a:r>
                <a:rPr lang="ja-JP" altLang="en-US" sz="1500">
                  <a:latin typeface="HG創英角ｺﾞｼｯｸUB" panose="020B0909000000000000" pitchFamily="49" charset="-128"/>
                  <a:ea typeface="HG創英角ｺﾞｼｯｸUB" panose="020B0909000000000000" pitchFamily="49" charset="-128"/>
                </a:rPr>
                <a:t>国民は，法律の定めるところにより，納税の義務を負ふ。</a:t>
              </a:r>
            </a:p>
          </p:txBody>
        </p:sp>
      </p:grpSp>
      <p:pic>
        <p:nvPicPr>
          <p:cNvPr id="13325"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13" y="923926"/>
            <a:ext cx="83883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39"/>
          <p:cNvSpPr>
            <a:spLocks noChangeArrowheads="1"/>
          </p:cNvSpPr>
          <p:nvPr/>
        </p:nvSpPr>
        <p:spPr bwMode="white">
          <a:xfrm>
            <a:off x="547688" y="1116013"/>
            <a:ext cx="4079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accent1"/>
                </a:solidFill>
                <a:ea typeface="HGPｺﾞｼｯｸE" panose="020B0900000000000000" pitchFamily="50" charset="-128"/>
              </a:rPr>
              <a:t>納税の義務は憲法で定められています。</a:t>
            </a:r>
          </a:p>
        </p:txBody>
      </p:sp>
      <p:pic>
        <p:nvPicPr>
          <p:cNvPr id="13327"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0801" y="750888"/>
            <a:ext cx="10048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4" name="Rectangle 42"/>
          <p:cNvSpPr>
            <a:spLocks noChangeArrowheads="1"/>
          </p:cNvSpPr>
          <p:nvPr/>
        </p:nvSpPr>
        <p:spPr bwMode="auto">
          <a:xfrm>
            <a:off x="1244600" y="5889625"/>
            <a:ext cx="4351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なぜ，「納税の義務」が憲法で定められているのだろう？</a:t>
            </a:r>
          </a:p>
        </p:txBody>
      </p:sp>
    </p:spTree>
    <p:custDataLst>
      <p:tags r:id="rId1"/>
    </p:custDataLst>
  </p:cSld>
  <p:clrMapOvr>
    <a:masterClrMapping/>
  </p:clrMapOvr>
  <p:transition advTm="30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218"/>
                                        </p:tgtEl>
                                        <p:attrNameLst>
                                          <p:attrName>style.visibility</p:attrName>
                                        </p:attrNameLst>
                                      </p:cBhvr>
                                      <p:to>
                                        <p:strVal val="visible"/>
                                      </p:to>
                                    </p:set>
                                    <p:anim calcmode="lin" valueType="num">
                                      <p:cBhvr>
                                        <p:cTn id="13" dur="500" fill="hold"/>
                                        <p:tgtEl>
                                          <p:spTgt spid="8218"/>
                                        </p:tgtEl>
                                        <p:attrNameLst>
                                          <p:attrName>ppt_w</p:attrName>
                                        </p:attrNameLst>
                                      </p:cBhvr>
                                      <p:tavLst>
                                        <p:tav tm="0">
                                          <p:val>
                                            <p:fltVal val="0"/>
                                          </p:val>
                                        </p:tav>
                                        <p:tav tm="100000">
                                          <p:val>
                                            <p:strVal val="#ppt_w"/>
                                          </p:val>
                                        </p:tav>
                                      </p:tavLst>
                                    </p:anim>
                                    <p:anim calcmode="lin" valueType="num">
                                      <p:cBhvr>
                                        <p:cTn id="14" dur="500" fill="hold"/>
                                        <p:tgtEl>
                                          <p:spTgt spid="821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234"/>
                                        </p:tgtEl>
                                        <p:attrNameLst>
                                          <p:attrName>style.visibility</p:attrName>
                                        </p:attrNameLst>
                                      </p:cBhvr>
                                      <p:to>
                                        <p:strVal val="visible"/>
                                      </p:to>
                                    </p:set>
                                    <p:anim calcmode="lin" valueType="num">
                                      <p:cBhvr>
                                        <p:cTn id="19" dur="500" fill="hold"/>
                                        <p:tgtEl>
                                          <p:spTgt spid="8234"/>
                                        </p:tgtEl>
                                        <p:attrNameLst>
                                          <p:attrName>ppt_w</p:attrName>
                                        </p:attrNameLst>
                                      </p:cBhvr>
                                      <p:tavLst>
                                        <p:tav tm="0">
                                          <p:val>
                                            <p:fltVal val="0"/>
                                          </p:val>
                                        </p:tav>
                                        <p:tav tm="100000">
                                          <p:val>
                                            <p:strVal val="#ppt_w"/>
                                          </p:val>
                                        </p:tav>
                                      </p:tavLst>
                                    </p:anim>
                                    <p:anim calcmode="lin" valueType="num">
                                      <p:cBhvr>
                                        <p:cTn id="20" dur="500" fill="hold"/>
                                        <p:tgtEl>
                                          <p:spTgt spid="8234"/>
                                        </p:tgtEl>
                                        <p:attrNameLst>
                                          <p:attrName>ppt_h</p:attrName>
                                        </p:attrNameLst>
                                      </p:cBhvr>
                                      <p:tavLst>
                                        <p:tav tm="0">
                                          <p:val>
                                            <p:fltVal val="0"/>
                                          </p:val>
                                        </p:tav>
                                        <p:tav tm="100000">
                                          <p:val>
                                            <p:strVal val="#ppt_h"/>
                                          </p:val>
                                        </p:tav>
                                      </p:tavLst>
                                    </p:anim>
                                  </p:childTnLst>
                                </p:cTn>
                              </p:par>
                              <p:par>
                                <p:cTn id="21" presetID="6" presetClass="emph" presetSubtype="0" repeatCount="indefinite" accel="50000" fill="hold" nodeType="withEffect">
                                  <p:stCondLst>
                                    <p:cond delay="0"/>
                                  </p:stCondLst>
                                  <p:endCondLst>
                                    <p:cond evt="onNext" delay="0">
                                      <p:tgtEl>
                                        <p:sldTgt/>
                                      </p:tgtEl>
                                    </p:cond>
                                  </p:endCondLst>
                                  <p:childTnLst>
                                    <p:animScale>
                                      <p:cBhvr>
                                        <p:cTn id="22" dur="500" fill="hold"/>
                                        <p:tgtEl>
                                          <p:spTgt spid="8220"/>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63"/>
          <p:cNvGrpSpPr>
            <a:grpSpLocks/>
          </p:cNvGrpSpPr>
          <p:nvPr/>
        </p:nvGrpSpPr>
        <p:grpSpPr bwMode="auto">
          <a:xfrm>
            <a:off x="979488" y="5719763"/>
            <a:ext cx="7620000" cy="949325"/>
            <a:chOff x="449" y="3428"/>
            <a:chExt cx="4800" cy="598"/>
          </a:xfrm>
        </p:grpSpPr>
        <p:pic>
          <p:nvPicPr>
            <p:cNvPr id="14378"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 y="3428"/>
              <a:ext cx="4800"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9" name="Rectangle 65"/>
            <p:cNvSpPr>
              <a:spLocks noChangeArrowheads="1"/>
            </p:cNvSpPr>
            <p:nvPr/>
          </p:nvSpPr>
          <p:spPr bwMode="auto">
            <a:xfrm>
              <a:off x="561" y="3439"/>
              <a:ext cx="67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a:solidFill>
                    <a:schemeClr val="bg1"/>
                  </a:solidFill>
                  <a:ea typeface="HGPｺﾞｼｯｸE" panose="020B0900000000000000" pitchFamily="50" charset="-128"/>
                </a:rPr>
                <a:t>民主主義の基本</a:t>
              </a:r>
            </a:p>
          </p:txBody>
        </p:sp>
      </p:grpSp>
      <p:sp>
        <p:nvSpPr>
          <p:cNvPr id="14339" name="Rectangle 6"/>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pic>
        <p:nvPicPr>
          <p:cNvPr id="1434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61"/>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2" name="Line 7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3" name="Line 7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925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5640388"/>
            <a:ext cx="4794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835025"/>
            <a:ext cx="71342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4075" y="1087438"/>
            <a:ext cx="8826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7" name="Rectangle 40"/>
          <p:cNvSpPr>
            <a:spLocks noChangeArrowheads="1"/>
          </p:cNvSpPr>
          <p:nvPr/>
        </p:nvSpPr>
        <p:spPr bwMode="white">
          <a:xfrm>
            <a:off x="1141413" y="966788"/>
            <a:ext cx="70405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accent1"/>
                </a:solidFill>
                <a:ea typeface="HGPｺﾞｼｯｸE" panose="020B0900000000000000" pitchFamily="50" charset="-128"/>
              </a:rPr>
              <a:t>税に関する法律（税負担の方法）と税の使いみち（予算）は，国民の</a:t>
            </a:r>
          </a:p>
          <a:p>
            <a:pPr eaLnBrk="1" hangingPunct="1">
              <a:spcBef>
                <a:spcPct val="0"/>
              </a:spcBef>
              <a:buFontTx/>
              <a:buNone/>
            </a:pPr>
            <a:endParaRPr lang="ja-JP" altLang="en-US" sz="500" dirty="0">
              <a:solidFill>
                <a:schemeClr val="accent1"/>
              </a:solidFill>
              <a:ea typeface="HGPｺﾞｼｯｸE" panose="020B0900000000000000" pitchFamily="50" charset="-128"/>
            </a:endParaRPr>
          </a:p>
          <a:p>
            <a:pPr eaLnBrk="1" hangingPunct="1">
              <a:spcBef>
                <a:spcPct val="0"/>
              </a:spcBef>
              <a:buFontTx/>
              <a:buNone/>
            </a:pPr>
            <a:r>
              <a:rPr lang="ja-JP" altLang="en-US" sz="1800" dirty="0">
                <a:solidFill>
                  <a:schemeClr val="accent1"/>
                </a:solidFill>
                <a:ea typeface="HGPｺﾞｼｯｸE" panose="020B0900000000000000" pitchFamily="50" charset="-128"/>
              </a:rPr>
              <a:t>代表者である議員が国会で決めています。</a:t>
            </a:r>
          </a:p>
        </p:txBody>
      </p:sp>
      <p:grpSp>
        <p:nvGrpSpPr>
          <p:cNvPr id="5" name="Group 70"/>
          <p:cNvGrpSpPr>
            <a:grpSpLocks/>
          </p:cNvGrpSpPr>
          <p:nvPr/>
        </p:nvGrpSpPr>
        <p:grpSpPr bwMode="auto">
          <a:xfrm>
            <a:off x="6153150" y="2254250"/>
            <a:ext cx="1584325" cy="1276350"/>
            <a:chOff x="3805" y="1485"/>
            <a:chExt cx="998" cy="804"/>
          </a:xfrm>
        </p:grpSpPr>
        <p:pic>
          <p:nvPicPr>
            <p:cNvPr id="14372" name="Picture 48" descr="07-矢印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1" y="1485"/>
              <a:ext cx="844"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3" name="Text Box 50"/>
            <p:cNvSpPr txBox="1">
              <a:spLocks noChangeArrowheads="1"/>
            </p:cNvSpPr>
            <p:nvPr/>
          </p:nvSpPr>
          <p:spPr bwMode="auto">
            <a:xfrm rot="-2757880">
              <a:off x="4198" y="1432"/>
              <a:ext cx="212"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000" b="1">
                  <a:ea typeface="HGPｺﾞｼｯｸE" panose="020B0900000000000000" pitchFamily="50" charset="-128"/>
                </a:rPr>
                <a:t>公共施設・公共サービス</a:t>
              </a:r>
            </a:p>
          </p:txBody>
        </p:sp>
        <p:sp>
          <p:nvSpPr>
            <p:cNvPr id="14374" name="Text Box 51"/>
            <p:cNvSpPr txBox="1">
              <a:spLocks noChangeArrowheads="1"/>
            </p:cNvSpPr>
            <p:nvPr/>
          </p:nvSpPr>
          <p:spPr bwMode="auto">
            <a:xfrm rot="-2700000">
              <a:off x="4089" y="1619"/>
              <a:ext cx="193"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t>しせつ</a:t>
              </a:r>
            </a:p>
          </p:txBody>
        </p:sp>
      </p:grpSp>
      <p:sp>
        <p:nvSpPr>
          <p:cNvPr id="9278" name="Rectangle 62"/>
          <p:cNvSpPr>
            <a:spLocks noChangeArrowheads="1"/>
          </p:cNvSpPr>
          <p:nvPr/>
        </p:nvSpPr>
        <p:spPr bwMode="auto">
          <a:xfrm>
            <a:off x="1233488" y="6027738"/>
            <a:ext cx="71913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a:t>　政治への参加と国を支える税金を国民が負担することが，対になっているのが，</a:t>
            </a:r>
            <a:endParaRPr lang="ja-JP" altLang="en-US" sz="500"/>
          </a:p>
          <a:p>
            <a:pPr eaLnBrk="1" hangingPunct="1">
              <a:spcBef>
                <a:spcPct val="0"/>
              </a:spcBef>
              <a:buFontTx/>
              <a:buNone/>
            </a:pPr>
            <a:endParaRPr lang="ja-JP" altLang="en-US" sz="500"/>
          </a:p>
          <a:p>
            <a:pPr eaLnBrk="1" hangingPunct="1">
              <a:spcBef>
                <a:spcPct val="0"/>
              </a:spcBef>
              <a:buFontTx/>
              <a:buNone/>
            </a:pPr>
            <a:r>
              <a:rPr lang="ja-JP" altLang="en-US" sz="1400"/>
              <a:t>民主主義の基本です。</a:t>
            </a:r>
          </a:p>
        </p:txBody>
      </p:sp>
      <p:grpSp>
        <p:nvGrpSpPr>
          <p:cNvPr id="6" name="Group 76"/>
          <p:cNvGrpSpPr>
            <a:grpSpLocks/>
          </p:cNvGrpSpPr>
          <p:nvPr/>
        </p:nvGrpSpPr>
        <p:grpSpPr bwMode="auto">
          <a:xfrm>
            <a:off x="2347913" y="1917700"/>
            <a:ext cx="3546475" cy="1897063"/>
            <a:chOff x="1551" y="1208"/>
            <a:chExt cx="2234" cy="1195"/>
          </a:xfrm>
        </p:grpSpPr>
        <p:grpSp>
          <p:nvGrpSpPr>
            <p:cNvPr id="14366" name="Group 40"/>
            <p:cNvGrpSpPr>
              <a:grpSpLocks/>
            </p:cNvGrpSpPr>
            <p:nvPr/>
          </p:nvGrpSpPr>
          <p:grpSpPr bwMode="auto">
            <a:xfrm>
              <a:off x="1567" y="1208"/>
              <a:ext cx="2218" cy="1195"/>
              <a:chOff x="1414" y="1208"/>
              <a:chExt cx="2218" cy="1195"/>
            </a:xfrm>
          </p:grpSpPr>
          <p:pic>
            <p:nvPicPr>
              <p:cNvPr id="14370"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1" y="1208"/>
                <a:ext cx="1611"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39" descr="8-2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4" y="1628"/>
                <a:ext cx="726" cy="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67" name="Group 66"/>
            <p:cNvGrpSpPr>
              <a:grpSpLocks/>
            </p:cNvGrpSpPr>
            <p:nvPr/>
          </p:nvGrpSpPr>
          <p:grpSpPr bwMode="auto">
            <a:xfrm>
              <a:off x="1551" y="1574"/>
              <a:ext cx="819" cy="825"/>
              <a:chOff x="1263" y="1601"/>
              <a:chExt cx="819" cy="825"/>
            </a:xfrm>
          </p:grpSpPr>
          <p:pic>
            <p:nvPicPr>
              <p:cNvPr id="14368" name="Picture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3" y="1601"/>
                <a:ext cx="81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Text Box 42"/>
              <p:cNvSpPr txBox="1">
                <a:spLocks noChangeArrowheads="1"/>
              </p:cNvSpPr>
              <p:nvPr/>
            </p:nvSpPr>
            <p:spPr bwMode="auto">
              <a:xfrm rot="2680349">
                <a:off x="1546" y="1780"/>
                <a:ext cx="23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ea typeface="HGPｺﾞｼｯｸE" panose="020B0900000000000000" pitchFamily="50" charset="-128"/>
                  </a:rPr>
                  <a:t>選挙</a:t>
                </a:r>
              </a:p>
            </p:txBody>
          </p:sp>
        </p:grpSp>
      </p:grpSp>
      <p:grpSp>
        <p:nvGrpSpPr>
          <p:cNvPr id="9" name="Group 80"/>
          <p:cNvGrpSpPr>
            <a:grpSpLocks/>
          </p:cNvGrpSpPr>
          <p:nvPr/>
        </p:nvGrpSpPr>
        <p:grpSpPr bwMode="auto">
          <a:xfrm>
            <a:off x="5829300" y="2644775"/>
            <a:ext cx="1296988" cy="1203325"/>
            <a:chOff x="3681" y="1630"/>
            <a:chExt cx="817" cy="758"/>
          </a:xfrm>
        </p:grpSpPr>
        <p:pic>
          <p:nvPicPr>
            <p:cNvPr id="14364" name="Picture 7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81" y="1630"/>
              <a:ext cx="817"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Text Box 79"/>
            <p:cNvSpPr txBox="1">
              <a:spLocks noChangeArrowheads="1"/>
            </p:cNvSpPr>
            <p:nvPr/>
          </p:nvSpPr>
          <p:spPr bwMode="auto">
            <a:xfrm rot="-2615391">
              <a:off x="3915" y="1789"/>
              <a:ext cx="23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t>納税</a:t>
              </a:r>
            </a:p>
          </p:txBody>
        </p:sp>
      </p:grpSp>
      <p:grpSp>
        <p:nvGrpSpPr>
          <p:cNvPr id="10" name="グループ化 41"/>
          <p:cNvGrpSpPr>
            <a:grpSpLocks/>
          </p:cNvGrpSpPr>
          <p:nvPr/>
        </p:nvGrpSpPr>
        <p:grpSpPr bwMode="auto">
          <a:xfrm>
            <a:off x="1570038" y="3817938"/>
            <a:ext cx="6034087" cy="1828800"/>
            <a:chOff x="1570038" y="3817938"/>
            <a:chExt cx="6034087" cy="1828800"/>
          </a:xfrm>
        </p:grpSpPr>
        <p:grpSp>
          <p:nvGrpSpPr>
            <p:cNvPr id="14353" name="Group 42"/>
            <p:cNvGrpSpPr>
              <a:grpSpLocks/>
            </p:cNvGrpSpPr>
            <p:nvPr/>
          </p:nvGrpSpPr>
          <p:grpSpPr bwMode="auto">
            <a:xfrm>
              <a:off x="1570038" y="3817938"/>
              <a:ext cx="6034087" cy="1828800"/>
              <a:chOff x="989" y="2405"/>
              <a:chExt cx="3801" cy="1152"/>
            </a:xfrm>
          </p:grpSpPr>
          <p:grpSp>
            <p:nvGrpSpPr>
              <p:cNvPr id="14355" name="Group 61"/>
              <p:cNvGrpSpPr>
                <a:grpSpLocks/>
              </p:cNvGrpSpPr>
              <p:nvPr/>
            </p:nvGrpSpPr>
            <p:grpSpPr bwMode="auto">
              <a:xfrm>
                <a:off x="2186" y="2461"/>
                <a:ext cx="1427" cy="746"/>
                <a:chOff x="3960" y="3147"/>
                <a:chExt cx="1427" cy="746"/>
              </a:xfrm>
            </p:grpSpPr>
            <p:grpSp>
              <p:nvGrpSpPr>
                <p:cNvPr id="14358" name="Group 56"/>
                <p:cNvGrpSpPr>
                  <a:grpSpLocks/>
                </p:cNvGrpSpPr>
                <p:nvPr/>
              </p:nvGrpSpPr>
              <p:grpSpPr bwMode="auto">
                <a:xfrm>
                  <a:off x="4027" y="3147"/>
                  <a:ext cx="1360" cy="393"/>
                  <a:chOff x="4027" y="3147"/>
                  <a:chExt cx="1360" cy="393"/>
                </a:xfrm>
              </p:grpSpPr>
              <p:pic>
                <p:nvPicPr>
                  <p:cNvPr id="14362" name="Picture 5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7" y="3147"/>
                    <a:ext cx="1360"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3" name="Text Box 55"/>
                  <p:cNvSpPr txBox="1">
                    <a:spLocks noChangeArrowheads="1"/>
                  </p:cNvSpPr>
                  <p:nvPr/>
                </p:nvSpPr>
                <p:spPr bwMode="auto">
                  <a:xfrm>
                    <a:off x="4422" y="3230"/>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400" b="1">
                        <a:ea typeface="HGPｺﾞｼｯｸE" panose="020B0900000000000000" pitchFamily="50" charset="-128"/>
                      </a:rPr>
                      <a:t>議決</a:t>
                    </a:r>
                  </a:p>
                </p:txBody>
              </p:sp>
            </p:grpSp>
            <p:grpSp>
              <p:nvGrpSpPr>
                <p:cNvPr id="14359" name="Group 59"/>
                <p:cNvGrpSpPr>
                  <a:grpSpLocks/>
                </p:cNvGrpSpPr>
                <p:nvPr/>
              </p:nvGrpSpPr>
              <p:grpSpPr bwMode="auto">
                <a:xfrm>
                  <a:off x="3960" y="3431"/>
                  <a:ext cx="1388" cy="462"/>
                  <a:chOff x="3996" y="3577"/>
                  <a:chExt cx="1388" cy="462"/>
                </a:xfrm>
              </p:grpSpPr>
              <p:pic>
                <p:nvPicPr>
                  <p:cNvPr id="14360" name="Picture 5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96" y="3577"/>
                    <a:ext cx="1388"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58"/>
                  <p:cNvSpPr txBox="1">
                    <a:spLocks noChangeArrowheads="1"/>
                  </p:cNvSpPr>
                  <p:nvPr/>
                </p:nvSpPr>
                <p:spPr bwMode="auto">
                  <a:xfrm>
                    <a:off x="4118" y="3713"/>
                    <a:ext cx="124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b="1">
                        <a:ea typeface="HGPｺﾞｼｯｸE" panose="020B0900000000000000" pitchFamily="50" charset="-128"/>
                      </a:rPr>
                      <a:t>予算案／税に関する法律案</a:t>
                    </a:r>
                  </a:p>
                </p:txBody>
              </p:sp>
            </p:grpSp>
          </p:grpSp>
          <p:pic>
            <p:nvPicPr>
              <p:cNvPr id="14356"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9" y="2405"/>
                <a:ext cx="1131"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9" y="3209"/>
                <a:ext cx="3791"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54" name="Picture 4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93850" y="3832225"/>
              <a:ext cx="17256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sp>
        <p:nvSpPr>
          <p:cNvPr id="14351" name="テキスト ボックス 2"/>
          <p:cNvSpPr txBox="1">
            <a:spLocks noChangeArrowheads="1"/>
          </p:cNvSpPr>
          <p:nvPr/>
        </p:nvSpPr>
        <p:spPr bwMode="auto">
          <a:xfrm>
            <a:off x="2490788" y="4921250"/>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写真提供：衆議院</a:t>
            </a:r>
          </a:p>
        </p:txBody>
      </p:sp>
      <p:sp>
        <p:nvSpPr>
          <p:cNvPr id="14352" name="テキスト ボックス 37"/>
          <p:cNvSpPr txBox="1">
            <a:spLocks noChangeArrowheads="1"/>
          </p:cNvSpPr>
          <p:nvPr/>
        </p:nvSpPr>
        <p:spPr bwMode="auto">
          <a:xfrm>
            <a:off x="6332538" y="4986338"/>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a:latin typeface="HG丸ｺﾞｼｯｸM-PRO" panose="020F0600000000000000" pitchFamily="50" charset="-128"/>
                <a:ea typeface="HG丸ｺﾞｼｯｸM-PRO" panose="020F0600000000000000" pitchFamily="50" charset="-128"/>
              </a:rPr>
              <a:t>出典：首相官邸ホームページ</a:t>
            </a:r>
          </a:p>
        </p:txBody>
      </p:sp>
    </p:spTree>
    <p:custDataLst>
      <p:tags r:id="rId1"/>
    </p:custDataLst>
  </p:cSld>
  <p:clrMapOvr>
    <a:masterClrMapping/>
  </p:clrMapOvr>
  <p:transition advTm="43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278"/>
                                        </p:tgtEl>
                                        <p:attrNameLst>
                                          <p:attrName>style.visibility</p:attrName>
                                        </p:attrNameLst>
                                      </p:cBhvr>
                                      <p:to>
                                        <p:strVal val="visible"/>
                                      </p:to>
                                    </p:set>
                                    <p:anim calcmode="lin" valueType="num">
                                      <p:cBhvr>
                                        <p:cTn id="30" dur="500" fill="hold"/>
                                        <p:tgtEl>
                                          <p:spTgt spid="9278"/>
                                        </p:tgtEl>
                                        <p:attrNameLst>
                                          <p:attrName>ppt_w</p:attrName>
                                        </p:attrNameLst>
                                      </p:cBhvr>
                                      <p:tavLst>
                                        <p:tav tm="0">
                                          <p:val>
                                            <p:fltVal val="0"/>
                                          </p:val>
                                        </p:tav>
                                        <p:tav tm="100000">
                                          <p:val>
                                            <p:strVal val="#ppt_w"/>
                                          </p:val>
                                        </p:tav>
                                      </p:tavLst>
                                    </p:anim>
                                    <p:anim calcmode="lin" valueType="num">
                                      <p:cBhvr>
                                        <p:cTn id="31" dur="500" fill="hold"/>
                                        <p:tgtEl>
                                          <p:spTgt spid="9278"/>
                                        </p:tgtEl>
                                        <p:attrNameLst>
                                          <p:attrName>ppt_h</p:attrName>
                                        </p:attrNameLst>
                                      </p:cBhvr>
                                      <p:tavLst>
                                        <p:tav tm="0">
                                          <p:val>
                                            <p:fltVal val="0"/>
                                          </p:val>
                                        </p:tav>
                                        <p:tav tm="100000">
                                          <p:val>
                                            <p:strVal val="#ppt_h"/>
                                          </p:val>
                                        </p:tav>
                                      </p:tavLst>
                                    </p:anim>
                                  </p:childTnLst>
                                </p:cTn>
                              </p:par>
                              <p:par>
                                <p:cTn id="32" presetID="6" presetClass="emph" presetSubtype="0" repeatCount="indefinite" fill="hold" nodeType="withEffect">
                                  <p:stCondLst>
                                    <p:cond delay="0"/>
                                  </p:stCondLst>
                                  <p:endCondLst>
                                    <p:cond evt="onNext" delay="0">
                                      <p:tgtEl>
                                        <p:sldTgt/>
                                      </p:tgtEl>
                                    </p:cond>
                                  </p:endCondLst>
                                  <p:childTnLst>
                                    <p:animScale>
                                      <p:cBhvr>
                                        <p:cTn id="33" dur="500" fill="hold"/>
                                        <p:tgtEl>
                                          <p:spTgt spid="9250"/>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blackWhite">
          <a:xfrm>
            <a:off x="246063" y="2219325"/>
            <a:ext cx="8532812" cy="1379538"/>
            <a:chOff x="155" y="1398"/>
            <a:chExt cx="5375" cy="869"/>
          </a:xfrm>
        </p:grpSpPr>
        <p:sp>
          <p:nvSpPr>
            <p:cNvPr id="15385" name="AutoShape 36"/>
            <p:cNvSpPr>
              <a:spLocks noChangeArrowheads="1"/>
            </p:cNvSpPr>
            <p:nvPr/>
          </p:nvSpPr>
          <p:spPr bwMode="blackWhite">
            <a:xfrm>
              <a:off x="155" y="1398"/>
              <a:ext cx="5375" cy="869"/>
            </a:xfrm>
            <a:prstGeom prst="roundRect">
              <a:avLst>
                <a:gd name="adj" fmla="val 16667"/>
              </a:avLst>
            </a:prstGeom>
            <a:solidFill>
              <a:srgbClr val="000080"/>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endParaRPr lang="ja-JP" altLang="en-US" sz="2400"/>
            </a:p>
          </p:txBody>
        </p:sp>
        <p:sp>
          <p:nvSpPr>
            <p:cNvPr id="15386" name="Rectangle 37"/>
            <p:cNvSpPr>
              <a:spLocks noChangeArrowheads="1"/>
            </p:cNvSpPr>
            <p:nvPr/>
          </p:nvSpPr>
          <p:spPr bwMode="blackWhite">
            <a:xfrm>
              <a:off x="761" y="1483"/>
              <a:ext cx="4581"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700" dirty="0">
                  <a:solidFill>
                    <a:schemeClr val="accent1"/>
                  </a:solidFill>
                  <a:ea typeface="HGPｺﾞｼｯｸE" panose="020B0900000000000000" pitchFamily="50" charset="-128"/>
                </a:rPr>
                <a:t>●税は公共サービスの対価</a:t>
              </a:r>
            </a:p>
            <a:p>
              <a:pPr eaLnBrk="1" hangingPunct="1">
                <a:spcBef>
                  <a:spcPct val="0"/>
                </a:spcBef>
                <a:buFontTx/>
                <a:buNone/>
              </a:pPr>
              <a:r>
                <a:rPr lang="ja-JP" altLang="en-US" sz="1700" dirty="0">
                  <a:solidFill>
                    <a:schemeClr val="accent1"/>
                  </a:solidFill>
                  <a:ea typeface="HGPｺﾞｼｯｸE" panose="020B0900000000000000" pitchFamily="50" charset="-128"/>
                </a:rPr>
                <a:t>●自らの代表が，国の支出のあり方を決めることと，自らが国を支える</a:t>
              </a:r>
            </a:p>
            <a:p>
              <a:pPr eaLnBrk="1" hangingPunct="1">
                <a:spcBef>
                  <a:spcPct val="0"/>
                </a:spcBef>
                <a:buFontTx/>
                <a:buNone/>
              </a:pPr>
              <a:r>
                <a:rPr lang="ja-JP" altLang="en-US" sz="1700" dirty="0">
                  <a:solidFill>
                    <a:schemeClr val="accent1"/>
                  </a:solidFill>
                  <a:ea typeface="HGPｺﾞｼｯｸE" panose="020B0900000000000000" pitchFamily="50" charset="-128"/>
                </a:rPr>
                <a:t>    税金を負担しなければならないことは表裏一体</a:t>
              </a:r>
            </a:p>
            <a:p>
              <a:pPr eaLnBrk="1" hangingPunct="1">
                <a:spcBef>
                  <a:spcPct val="0"/>
                </a:spcBef>
                <a:buFontTx/>
                <a:buNone/>
              </a:pPr>
              <a:r>
                <a:rPr lang="ja-JP" altLang="en-US" sz="1700" dirty="0">
                  <a:solidFill>
                    <a:schemeClr val="accent1"/>
                  </a:solidFill>
                  <a:ea typeface="HGPｺﾞｼｯｸE" panose="020B0900000000000000" pitchFamily="50" charset="-128"/>
                </a:rPr>
                <a:t>●税の使いみちを監視する（関心を持つ）ことも納税者として重要</a:t>
              </a:r>
            </a:p>
          </p:txBody>
        </p:sp>
      </p:grpSp>
      <p:sp>
        <p:nvSpPr>
          <p:cNvPr id="15363" name="Rectangle 6"/>
          <p:cNvSpPr>
            <a:spLocks noChangeArrowheads="1"/>
          </p:cNvSpPr>
          <p:nvPr/>
        </p:nvSpPr>
        <p:spPr bwMode="auto">
          <a:xfrm>
            <a:off x="8864600" y="6477000"/>
            <a:ext cx="2809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8</a:t>
            </a:r>
          </a:p>
        </p:txBody>
      </p:sp>
      <p:pic>
        <p:nvPicPr>
          <p:cNvPr id="1536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8"/>
          <p:cNvSpPr>
            <a:spLocks noGrp="1" noChangeArrowheads="1"/>
          </p:cNvSpPr>
          <p:nvPr>
            <p:ph type="title" idx="4294967295"/>
          </p:nvPr>
        </p:nvSpPr>
        <p:spPr>
          <a:xfrm>
            <a:off x="76200" y="152400"/>
            <a:ext cx="7772400" cy="457200"/>
          </a:xfrm>
        </p:spPr>
        <p:txBody>
          <a:bodyPr/>
          <a:lstStyle/>
          <a:p>
            <a:pPr algn="l" eaLnBrk="1" hangingPunct="1"/>
            <a:r>
              <a:rPr lang="en-US" altLang="ja-JP" sz="240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240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sz="480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6" name="Line 2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5367" name="Line 2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pic>
        <p:nvPicPr>
          <p:cNvPr id="1538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098550"/>
            <a:ext cx="8674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Rectangle 28"/>
          <p:cNvSpPr>
            <a:spLocks noChangeArrowheads="1"/>
          </p:cNvSpPr>
          <p:nvPr/>
        </p:nvSpPr>
        <p:spPr bwMode="white">
          <a:xfrm>
            <a:off x="387350" y="1292225"/>
            <a:ext cx="5703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800" dirty="0">
                <a:solidFill>
                  <a:schemeClr val="accent1"/>
                </a:solidFill>
                <a:ea typeface="HGPｺﾞｼｯｸE" panose="020B0900000000000000" pitchFamily="50" charset="-128"/>
              </a:rPr>
              <a:t>今までの議論を振り返ると税の本質が見えてくる。</a:t>
            </a:r>
          </a:p>
        </p:txBody>
      </p:sp>
      <p:sp>
        <p:nvSpPr>
          <p:cNvPr id="15382" name="Text Box 29"/>
          <p:cNvSpPr txBox="1">
            <a:spLocks noChangeArrowheads="1"/>
          </p:cNvSpPr>
          <p:nvPr/>
        </p:nvSpPr>
        <p:spPr bwMode="auto">
          <a:xfrm>
            <a:off x="1984375" y="1165225"/>
            <a:ext cx="285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solidFill>
                  <a:schemeClr val="accent1"/>
                </a:solidFill>
              </a:rPr>
              <a:t>ふ</a:t>
            </a:r>
          </a:p>
        </p:txBody>
      </p:sp>
      <p:sp>
        <p:nvSpPr>
          <p:cNvPr id="15383" name="Text Box 30"/>
          <p:cNvSpPr txBox="1">
            <a:spLocks noChangeArrowheads="1"/>
          </p:cNvSpPr>
          <p:nvPr/>
        </p:nvSpPr>
        <p:spPr bwMode="auto">
          <a:xfrm>
            <a:off x="2328863" y="1166813"/>
            <a:ext cx="377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800">
                <a:solidFill>
                  <a:schemeClr val="accent1"/>
                </a:solidFill>
              </a:rPr>
              <a:t>かえ</a:t>
            </a:r>
          </a:p>
        </p:txBody>
      </p:sp>
      <p:pic>
        <p:nvPicPr>
          <p:cNvPr id="15384"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7788" y="1385888"/>
            <a:ext cx="110172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5"/>
          <p:cNvGrpSpPr>
            <a:grpSpLocks/>
          </p:cNvGrpSpPr>
          <p:nvPr/>
        </p:nvGrpSpPr>
        <p:grpSpPr bwMode="auto">
          <a:xfrm>
            <a:off x="6378575" y="768350"/>
            <a:ext cx="2117725" cy="895350"/>
            <a:chOff x="4018" y="835"/>
            <a:chExt cx="1334" cy="564"/>
          </a:xfrm>
        </p:grpSpPr>
        <p:pic>
          <p:nvPicPr>
            <p:cNvPr id="15378" name="Picture 33" descr="08-噴"/>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8" y="835"/>
              <a:ext cx="133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Rectangle 34"/>
            <p:cNvSpPr>
              <a:spLocks noChangeArrowheads="1"/>
            </p:cNvSpPr>
            <p:nvPr/>
          </p:nvSpPr>
          <p:spPr bwMode="auto">
            <a:xfrm>
              <a:off x="4173" y="877"/>
              <a:ext cx="110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a:ea typeface="HGPｺﾞｼｯｸE" panose="020B0900000000000000" pitchFamily="50" charset="-128"/>
                </a:rPr>
                <a:t>つまり，</a:t>
              </a:r>
            </a:p>
            <a:p>
              <a:pPr eaLnBrk="1" hangingPunct="1">
                <a:spcBef>
                  <a:spcPct val="0"/>
                </a:spcBef>
                <a:buFontTx/>
                <a:buNone/>
              </a:pPr>
              <a:r>
                <a:rPr lang="ja-JP" altLang="en-US" sz="1600" b="1">
                  <a:ea typeface="HGPｺﾞｼｯｸE" panose="020B0900000000000000" pitchFamily="50" charset="-128"/>
                </a:rPr>
                <a:t>税の本質とは</a:t>
              </a:r>
              <a:r>
                <a:rPr lang="en-US" altLang="ja-JP" sz="1600" b="1">
                  <a:ea typeface="HGPｺﾞｼｯｸE" panose="020B0900000000000000" pitchFamily="50" charset="-128"/>
                </a:rPr>
                <a:t>…</a:t>
              </a:r>
            </a:p>
          </p:txBody>
        </p:sp>
      </p:grpSp>
      <p:grpSp>
        <p:nvGrpSpPr>
          <p:cNvPr id="5" name="Group 45"/>
          <p:cNvGrpSpPr>
            <a:grpSpLocks/>
          </p:cNvGrpSpPr>
          <p:nvPr/>
        </p:nvGrpSpPr>
        <p:grpSpPr bwMode="auto">
          <a:xfrm>
            <a:off x="328613" y="3890963"/>
            <a:ext cx="8516937" cy="1004887"/>
            <a:chOff x="207" y="2451"/>
            <a:chExt cx="5365" cy="633"/>
          </a:xfrm>
        </p:grpSpPr>
        <p:pic>
          <p:nvPicPr>
            <p:cNvPr id="15375" name="Picture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 y="2559"/>
              <a:ext cx="4833"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 y="2451"/>
              <a:ext cx="46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Rectangle 41"/>
            <p:cNvSpPr>
              <a:spLocks noChangeArrowheads="1"/>
            </p:cNvSpPr>
            <p:nvPr/>
          </p:nvSpPr>
          <p:spPr bwMode="auto">
            <a:xfrm>
              <a:off x="914" y="2686"/>
              <a:ext cx="31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a:ea typeface="HGPｺﾞｼｯｸE" panose="020B0900000000000000" pitchFamily="50" charset="-128"/>
                </a:rPr>
                <a:t>税はわたしたちの暮らしを豊かで安全にするものなのね。</a:t>
              </a:r>
            </a:p>
          </p:txBody>
        </p:sp>
      </p:grpSp>
      <p:grpSp>
        <p:nvGrpSpPr>
          <p:cNvPr id="6" name="Group 46"/>
          <p:cNvGrpSpPr>
            <a:grpSpLocks/>
          </p:cNvGrpSpPr>
          <p:nvPr/>
        </p:nvGrpSpPr>
        <p:grpSpPr bwMode="auto">
          <a:xfrm>
            <a:off x="352425" y="5016500"/>
            <a:ext cx="8531225" cy="1135063"/>
            <a:chOff x="222" y="3187"/>
            <a:chExt cx="5374" cy="715"/>
          </a:xfrm>
        </p:grpSpPr>
        <p:pic>
          <p:nvPicPr>
            <p:cNvPr id="15372" name="Picture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 y="3187"/>
              <a:ext cx="425" cy="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 y="3312"/>
              <a:ext cx="4851"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Rectangle 44"/>
            <p:cNvSpPr>
              <a:spLocks noChangeArrowheads="1"/>
            </p:cNvSpPr>
            <p:nvPr/>
          </p:nvSpPr>
          <p:spPr bwMode="auto">
            <a:xfrm>
              <a:off x="898" y="3334"/>
              <a:ext cx="460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b="1">
                  <a:ea typeface="HGPｺﾞｼｯｸE" panose="020B0900000000000000" pitchFamily="50" charset="-128"/>
                </a:rPr>
                <a:t>税は「社会共通の費用をまかなうための会費」といえるね。</a:t>
              </a:r>
            </a:p>
            <a:p>
              <a:pPr eaLnBrk="1" hangingPunct="1">
                <a:spcBef>
                  <a:spcPct val="0"/>
                </a:spcBef>
                <a:buFontTx/>
                <a:buNone/>
              </a:pPr>
              <a:r>
                <a:rPr lang="ja-JP" altLang="en-US" sz="1600" b="1">
                  <a:ea typeface="HGPｺﾞｼｯｸE" panose="020B0900000000000000" pitchFamily="50" charset="-128"/>
                </a:rPr>
                <a:t>わたしたちは，主権者として税の使いみちにも関心を持たなければいけないね。</a:t>
              </a:r>
            </a:p>
          </p:txBody>
        </p:sp>
      </p:grpSp>
    </p:spTree>
    <p:custDataLst>
      <p:tags r:id="rId1"/>
    </p:custDataLst>
  </p:cSld>
  <p:clrMapOvr>
    <a:masterClrMapping/>
  </p:clrMapOvr>
  <p:transition advTm="41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10.xml><?xml version="1.0" encoding="utf-8"?>
<p:tagLst xmlns:a="http://schemas.openxmlformats.org/drawingml/2006/main" xmlns:r="http://schemas.openxmlformats.org/officeDocument/2006/relationships" xmlns:p="http://schemas.openxmlformats.org/presentationml/2006/main">
  <p:tag name="TIMING" val="|1.3"/>
</p:tagLst>
</file>

<file path=ppt/tags/tag11.xml><?xml version="1.0" encoding="utf-8"?>
<p:tagLst xmlns:a="http://schemas.openxmlformats.org/drawingml/2006/main" xmlns:r="http://schemas.openxmlformats.org/officeDocument/2006/relationships" xmlns:p="http://schemas.openxmlformats.org/presentationml/2006/main">
  <p:tag name="TIMING" val="|1.7|1.1"/>
</p:tagLst>
</file>

<file path=ppt/tags/tag12.xml><?xml version="1.0" encoding="utf-8"?>
<p:tagLst xmlns:a="http://schemas.openxmlformats.org/drawingml/2006/main" xmlns:r="http://schemas.openxmlformats.org/officeDocument/2006/relationships" xmlns:p="http://schemas.openxmlformats.org/presentationml/2006/main">
  <p:tag name="TIMING" val="|4.3"/>
</p:tagLst>
</file>

<file path=ppt/tags/tag13.xml><?xml version="1.0" encoding="utf-8"?>
<p:tagLst xmlns:a="http://schemas.openxmlformats.org/drawingml/2006/main" xmlns:r="http://schemas.openxmlformats.org/officeDocument/2006/relationships" xmlns:p="http://schemas.openxmlformats.org/presentationml/2006/main">
  <p:tag name="TIMING" val="|1.1"/>
</p:tagLst>
</file>

<file path=ppt/tags/tag14.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1.4|0.8|0.7|0.6|0.6|0.6"/>
</p:tagLst>
</file>

<file path=ppt/tags/tag3.xml><?xml version="1.0" encoding="utf-8"?>
<p:tagLst xmlns:a="http://schemas.openxmlformats.org/drawingml/2006/main" xmlns:r="http://schemas.openxmlformats.org/officeDocument/2006/relationships" xmlns:p="http://schemas.openxmlformats.org/presentationml/2006/main">
  <p:tag name="TIMING" val="|0.9|4.6"/>
</p:tagLst>
</file>

<file path=ppt/tags/tag4.xml><?xml version="1.0" encoding="utf-8"?>
<p:tagLst xmlns:a="http://schemas.openxmlformats.org/drawingml/2006/main" xmlns:r="http://schemas.openxmlformats.org/officeDocument/2006/relationships" xmlns:p="http://schemas.openxmlformats.org/presentationml/2006/main">
  <p:tag name="TIMING" val="|0.7|0.9|0.8|0.7"/>
</p:tagLst>
</file>

<file path=ppt/tags/tag5.xml><?xml version="1.0" encoding="utf-8"?>
<p:tagLst xmlns:a="http://schemas.openxmlformats.org/drawingml/2006/main" xmlns:r="http://schemas.openxmlformats.org/officeDocument/2006/relationships" xmlns:p="http://schemas.openxmlformats.org/presentationml/2006/main">
  <p:tag name="TIMING" val="|0.8"/>
</p:tagLst>
</file>

<file path=ppt/tags/tag6.xml><?xml version="1.0" encoding="utf-8"?>
<p:tagLst xmlns:a="http://schemas.openxmlformats.org/drawingml/2006/main" xmlns:r="http://schemas.openxmlformats.org/officeDocument/2006/relationships" xmlns:p="http://schemas.openxmlformats.org/presentationml/2006/main">
  <p:tag name="TIMING" val="|0.6|0.8|0.7"/>
</p:tagLst>
</file>

<file path=ppt/tags/tag7.xml><?xml version="1.0" encoding="utf-8"?>
<p:tagLst xmlns:a="http://schemas.openxmlformats.org/drawingml/2006/main" xmlns:r="http://schemas.openxmlformats.org/officeDocument/2006/relationships" xmlns:p="http://schemas.openxmlformats.org/presentationml/2006/main">
  <p:tag name="TIMING" val="|0.7|0.8|1.4|0.7"/>
</p:tagLst>
</file>

<file path=ppt/tags/tag8.xml><?xml version="1.0" encoding="utf-8"?>
<p:tagLst xmlns:a="http://schemas.openxmlformats.org/drawingml/2006/main" xmlns:r="http://schemas.openxmlformats.org/officeDocument/2006/relationships" xmlns:p="http://schemas.openxmlformats.org/presentationml/2006/main">
  <p:tag name="TIMING" val="|0.8|0.8|0.8|0.8"/>
</p:tagLst>
</file>

<file path=ppt/tags/tag9.xml><?xml version="1.0" encoding="utf-8"?>
<p:tagLst xmlns:a="http://schemas.openxmlformats.org/drawingml/2006/main" xmlns:r="http://schemas.openxmlformats.org/officeDocument/2006/relationships" xmlns:p="http://schemas.openxmlformats.org/presentationml/2006/main">
  <p:tag name="TIMING" val="|0.9|0.8|0.7"/>
</p:tagLst>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noFill/>
        <a:ln w="6350"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1D510A536C2284BAAB1993BEAF3FB71" ma:contentTypeVersion="1" ma:contentTypeDescription="新しいドキュメントを作成します。" ma:contentTypeScope="" ma:versionID="7a700975aa18ec87c041116db34751e3">
  <xsd:schema xmlns:xsd="http://www.w3.org/2001/XMLSchema" xmlns:p="http://schemas.microsoft.com/office/2006/metadata/properties" xmlns:ns2="50300c73-667b-4e48-ba7c-9b86fe9bae2c" targetNamespace="http://schemas.microsoft.com/office/2006/metadata/properties" ma:root="true" ma:fieldsID="b66f25091ee4a1b72d05c2e9bab89cf4" ns2:_="">
    <xsd:import namespace="50300c73-667b-4e48-ba7c-9b86fe9bae2c"/>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dms="http://schemas.microsoft.com/office/2006/documentManagement/types" targetNamespace="50300c73-667b-4e48-ba7c-9b86fe9bae2c" elementFormDefault="qualified">
    <xsd:import namespace="http://schemas.microsoft.com/office/2006/documentManagement/types"/>
    <xsd:element name="_x8aac__x660e_" ma:index="8" nillable="true" ma:displayName="説明" ma:default="" ma:internalName="_x8aac__x660e_">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_x8aac__x660e_ xmlns="50300c73-667b-4e48-ba7c-9b86fe9bae2c" xsi:nil="true"/>
  </documentManagement>
</p:properties>
</file>

<file path=customXml/itemProps1.xml><?xml version="1.0" encoding="utf-8"?>
<ds:datastoreItem xmlns:ds="http://schemas.openxmlformats.org/officeDocument/2006/customXml" ds:itemID="{FAB2B0BA-6886-4026-B4EB-9DB42E6020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300c73-667b-4e48-ba7c-9b86fe9bae2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7A61545-0503-4D2E-AC05-6BEE32BE5CF2}">
  <ds:schemaRefs>
    <ds:schemaRef ds:uri="http://schemas.microsoft.com/office/2006/metadata/longProperties"/>
  </ds:schemaRefs>
</ds:datastoreItem>
</file>

<file path=customXml/itemProps3.xml><?xml version="1.0" encoding="utf-8"?>
<ds:datastoreItem xmlns:ds="http://schemas.openxmlformats.org/officeDocument/2006/customXml" ds:itemID="{EC84F690-326F-4B91-B3FE-F312B206EF2E}">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50300c73-667b-4e48-ba7c-9b86fe9bae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1508</Words>
  <Application>Microsoft Office PowerPoint</Application>
  <PresentationFormat>画面に合わせる (4:3)</PresentationFormat>
  <Paragraphs>285</Paragraphs>
  <Slides>19</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19</vt:i4>
      </vt:variant>
    </vt:vector>
  </HeadingPairs>
  <TitlesOfParts>
    <vt:vector size="31" baseType="lpstr">
      <vt:lpstr>HGPｺﾞｼｯｸE</vt:lpstr>
      <vt:lpstr>HGP創英角ﾎﾟｯﾌﾟ体</vt:lpstr>
      <vt:lpstr>HG丸ｺﾞｼｯｸM-PRO</vt:lpstr>
      <vt:lpstr>HG創英角ｺﾞｼｯｸUB</vt:lpstr>
      <vt:lpstr>HG創英角ﾎﾟｯﾌﾟ体</vt:lpstr>
      <vt:lpstr>ＭＳ Ｐゴシック</vt:lpstr>
      <vt:lpstr>ＭＳ ゴシック</vt:lpstr>
      <vt:lpstr>Osaka</vt:lpstr>
      <vt:lpstr>メイリオ</vt:lpstr>
      <vt:lpstr>平成角ゴシック</vt:lpstr>
      <vt:lpstr>Times</vt:lpstr>
      <vt:lpstr>新しいプレゼンテーション</vt:lpstr>
      <vt:lpstr>PowerPoint プレゼンテーション</vt:lpstr>
      <vt:lpstr>1.わたしたちと税のかかわりについて考えてみよう①</vt:lpstr>
      <vt:lpstr>1.わたしたちと税のかかわりについて考えてみよう②</vt:lpstr>
      <vt:lpstr>1.わたしたちと税のかかわりについて考えてみよう③</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4.国の財政をみてみよう①</vt:lpstr>
      <vt:lpstr>4.国の財政をみてみよう②</vt:lpstr>
      <vt:lpstr>4.国の財政をみてみよう③</vt:lpstr>
      <vt:lpstr>PowerPoint プレゼンテーション</vt:lpstr>
      <vt:lpstr>PowerPoint プレゼンテーション</vt:lpstr>
      <vt:lpstr>PowerPoint プレゼンテーション</vt:lpstr>
      <vt:lpstr>PowerPoint プレゼンテーション</vt:lpstr>
      <vt:lpstr>7.おわりに</vt:lpstr>
      <vt:lpstr>　地方の財政−①歳入</vt:lpstr>
      <vt:lpstr>　地方の財政−②歳出</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2014-07-15T00:20:47Z</dcterms:created>
  <dcterms:modified xsi:type="dcterms:W3CDTF">2020-07-02T00:13:06Z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ies>
</file>